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216" r:id="rId2"/>
    <p:sldId id="3217" r:id="rId3"/>
    <p:sldId id="3101" r:id="rId4"/>
    <p:sldId id="3088" r:id="rId5"/>
    <p:sldId id="3222" r:id="rId6"/>
    <p:sldId id="3049" r:id="rId7"/>
    <p:sldId id="3219" r:id="rId8"/>
    <p:sldId id="3140" r:id="rId9"/>
    <p:sldId id="3158" r:id="rId10"/>
    <p:sldId id="3115" r:id="rId11"/>
    <p:sldId id="3143" r:id="rId12"/>
    <p:sldId id="3144" r:id="rId13"/>
    <p:sldId id="3145" r:id="rId14"/>
    <p:sldId id="258" r:id="rId15"/>
    <p:sldId id="294" r:id="rId16"/>
    <p:sldId id="3085" r:id="rId17"/>
    <p:sldId id="3070" r:id="rId18"/>
    <p:sldId id="3071" r:id="rId19"/>
    <p:sldId id="3037" r:id="rId20"/>
    <p:sldId id="3069" r:id="rId21"/>
    <p:sldId id="3063" r:id="rId22"/>
    <p:sldId id="3131" r:id="rId23"/>
    <p:sldId id="3092" r:id="rId24"/>
    <p:sldId id="3000" r:id="rId25"/>
    <p:sldId id="3117" r:id="rId26"/>
    <p:sldId id="3129" r:id="rId27"/>
    <p:sldId id="3128" r:id="rId28"/>
    <p:sldId id="3076" r:id="rId29"/>
    <p:sldId id="308" r:id="rId30"/>
    <p:sldId id="309" r:id="rId31"/>
    <p:sldId id="310" r:id="rId32"/>
    <p:sldId id="311" r:id="rId33"/>
    <p:sldId id="312" r:id="rId34"/>
    <p:sldId id="313" r:id="rId35"/>
    <p:sldId id="314" r:id="rId36"/>
    <p:sldId id="315" r:id="rId37"/>
    <p:sldId id="316" r:id="rId38"/>
    <p:sldId id="3150" r:id="rId39"/>
    <p:sldId id="3154" r:id="rId40"/>
    <p:sldId id="3155" r:id="rId41"/>
    <p:sldId id="320" r:id="rId42"/>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88787" autoAdjust="0"/>
  </p:normalViewPr>
  <p:slideViewPr>
    <p:cSldViewPr snapToGrid="0">
      <p:cViewPr varScale="1">
        <p:scale>
          <a:sx n="113" d="100"/>
          <a:sy n="113"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33A4AAF-C3AA-4965-AA9D-61AFA3BB4093}" type="datetimeFigureOut">
              <a:rPr kumimoji="1" lang="ja-JP" altLang="en-US" smtClean="0"/>
              <a:t>2024/11/4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832C71F-F9E4-4032-A1DC-E7A885B4A3DB}" type="slidenum">
              <a:rPr kumimoji="1" lang="ja-JP" altLang="en-US" smtClean="0"/>
              <a:t>‹#›</a:t>
            </a:fld>
            <a:endParaRPr kumimoji="1" lang="ja-JP" altLang="en-US"/>
          </a:p>
        </p:txBody>
      </p:sp>
    </p:spTree>
    <p:extLst>
      <p:ext uri="{BB962C8B-B14F-4D97-AF65-F5344CB8AC3E}">
        <p14:creationId xmlns:p14="http://schemas.microsoft.com/office/powerpoint/2010/main" val="3827990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7</a:t>
            </a:fld>
            <a:endParaRPr kumimoji="1" lang="ja-JP" altLang="en-US"/>
          </a:p>
        </p:txBody>
      </p:sp>
    </p:spTree>
    <p:extLst>
      <p:ext uri="{BB962C8B-B14F-4D97-AF65-F5344CB8AC3E}">
        <p14:creationId xmlns:p14="http://schemas.microsoft.com/office/powerpoint/2010/main" val="1690367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10</a:t>
            </a:fld>
            <a:endParaRPr kumimoji="1" lang="ja-JP" altLang="en-US"/>
          </a:p>
        </p:txBody>
      </p:sp>
    </p:spTree>
    <p:extLst>
      <p:ext uri="{BB962C8B-B14F-4D97-AF65-F5344CB8AC3E}">
        <p14:creationId xmlns:p14="http://schemas.microsoft.com/office/powerpoint/2010/main" val="529625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16</a:t>
            </a:fld>
            <a:endParaRPr kumimoji="1" lang="ja-JP" altLang="en-US"/>
          </a:p>
        </p:txBody>
      </p:sp>
    </p:spTree>
    <p:extLst>
      <p:ext uri="{BB962C8B-B14F-4D97-AF65-F5344CB8AC3E}">
        <p14:creationId xmlns:p14="http://schemas.microsoft.com/office/powerpoint/2010/main" val="43105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22</a:t>
            </a:fld>
            <a:endParaRPr kumimoji="1" lang="ja-JP" altLang="en-US"/>
          </a:p>
        </p:txBody>
      </p:sp>
    </p:spTree>
    <p:extLst>
      <p:ext uri="{BB962C8B-B14F-4D97-AF65-F5344CB8AC3E}">
        <p14:creationId xmlns:p14="http://schemas.microsoft.com/office/powerpoint/2010/main" val="409194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27</a:t>
            </a:fld>
            <a:endParaRPr kumimoji="1" lang="ja-JP" altLang="en-US"/>
          </a:p>
        </p:txBody>
      </p:sp>
    </p:spTree>
    <p:extLst>
      <p:ext uri="{BB962C8B-B14F-4D97-AF65-F5344CB8AC3E}">
        <p14:creationId xmlns:p14="http://schemas.microsoft.com/office/powerpoint/2010/main" val="683047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210325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88367-AE55-795E-E91E-B123ED32EB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E16C7A-2502-288A-F4E4-D58FB6EA80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DE0778-288A-68FA-E36A-15DE1C8B623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46B574BD-AF86-46D8-3854-B47899BEA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5B5DC2-EC71-DE66-871F-15FCFDA638C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0139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049335-6783-EC55-DCEB-F3158F00C0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E9A39-2449-2E5D-363B-F4092D484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C24180-95AF-4B0C-B15A-0C3A3936CA4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2F2B5C6-2D1F-8971-6D9A-BC28382C22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C5E87-1F15-F634-F1FB-2F17ED78997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98461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610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73836" y="1805940"/>
            <a:ext cx="10243185" cy="0"/>
          </a:xfrm>
          <a:custGeom>
            <a:avLst/>
            <a:gdLst/>
            <a:ahLst/>
            <a:cxnLst/>
            <a:rect l="l" t="t" r="r" b="b"/>
            <a:pathLst>
              <a:path w="10243185">
                <a:moveTo>
                  <a:pt x="0" y="0"/>
                </a:moveTo>
                <a:lnTo>
                  <a:pt x="10243121" y="0"/>
                </a:lnTo>
              </a:path>
            </a:pathLst>
          </a:custGeom>
          <a:ln w="6350">
            <a:solidFill>
              <a:srgbClr val="212A35"/>
            </a:solidFill>
          </a:ln>
        </p:spPr>
        <p:txBody>
          <a:bodyPr wrap="square" lIns="0" tIns="0" rIns="0" bIns="0" rtlCol="0"/>
          <a:lstStyle/>
          <a:p>
            <a:endParaRPr/>
          </a:p>
        </p:txBody>
      </p:sp>
      <p:pic>
        <p:nvPicPr>
          <p:cNvPr id="17" name="bg object 17"/>
          <p:cNvPicPr/>
          <p:nvPr/>
        </p:nvPicPr>
        <p:blipFill>
          <a:blip r:embed="rId2" cstate="print"/>
          <a:stretch>
            <a:fillRect/>
          </a:stretch>
        </p:blipFill>
        <p:spPr>
          <a:xfrm>
            <a:off x="5369052" y="1054608"/>
            <a:ext cx="1453895" cy="1519427"/>
          </a:xfrm>
          <a:prstGeom prst="rect">
            <a:avLst/>
          </a:prstGeom>
        </p:spPr>
      </p:pic>
      <p:sp>
        <p:nvSpPr>
          <p:cNvPr id="2" name="Holder 2"/>
          <p:cNvSpPr>
            <a:spLocks noGrp="1"/>
          </p:cNvSpPr>
          <p:nvPr>
            <p:ph type="ftr" sz="quarter" idx="5"/>
          </p:nvPr>
        </p:nvSpPr>
        <p:spPr/>
        <p:txBody>
          <a:bodyPr lIns="0" tIns="0" rIns="0" bIns="0"/>
          <a:lstStyle>
            <a:lvl1pPr>
              <a:defRPr sz="1200" b="0" i="0">
                <a:solidFill>
                  <a:schemeClr val="tx1"/>
                </a:solidFill>
                <a:latin typeface="Arial Narrow"/>
                <a:cs typeface="Arial Narrow"/>
              </a:defRPr>
            </a:lvl1pPr>
          </a:lstStyle>
          <a:p>
            <a:pPr marL="12700">
              <a:lnSpc>
                <a:spcPct val="100000"/>
              </a:lnSpc>
              <a:spcBef>
                <a:spcPts val="20"/>
              </a:spcBef>
            </a:pPr>
            <a:r>
              <a:rPr spc="-10" dirty="0"/>
              <a:t>UNCLASSIFIED</a:t>
            </a:r>
          </a:p>
        </p:txBody>
      </p:sp>
      <p:sp>
        <p:nvSpPr>
          <p:cNvPr id="3" name="Holder 3"/>
          <p:cNvSpPr>
            <a:spLocks noGrp="1"/>
          </p:cNvSpPr>
          <p:nvPr>
            <p:ph type="dt" sz="half" idx="6"/>
          </p:nvPr>
        </p:nvSpPr>
        <p:spPr/>
        <p:txBody>
          <a:bodyPr lIns="0" tIns="0" rIns="0" bIns="0"/>
          <a:lstStyle>
            <a:lvl1pPr>
              <a:defRPr sz="1050" b="0" i="0">
                <a:solidFill>
                  <a:schemeClr val="tx1"/>
                </a:solidFill>
                <a:latin typeface="Garamond"/>
                <a:cs typeface="Garamond"/>
              </a:defRPr>
            </a:lvl1pPr>
          </a:lstStyle>
          <a:p>
            <a:pPr marL="12700" marR="5080" indent="784225">
              <a:lnSpc>
                <a:spcPts val="1260"/>
              </a:lnSpc>
            </a:pPr>
            <a:r>
              <a:rPr dirty="0"/>
              <a:t>U.S.</a:t>
            </a:r>
            <a:r>
              <a:rPr spc="-15" dirty="0"/>
              <a:t> </a:t>
            </a:r>
            <a:r>
              <a:rPr dirty="0"/>
              <a:t>Department</a:t>
            </a:r>
            <a:r>
              <a:rPr spc="-50" dirty="0"/>
              <a:t> </a:t>
            </a:r>
            <a:r>
              <a:rPr dirty="0"/>
              <a:t>of</a:t>
            </a:r>
            <a:r>
              <a:rPr spc="-10" dirty="0"/>
              <a:t> </a:t>
            </a:r>
            <a:r>
              <a:rPr dirty="0"/>
              <a:t>Defense</a:t>
            </a:r>
            <a:r>
              <a:rPr spc="-30" dirty="0"/>
              <a:t> </a:t>
            </a:r>
            <a:r>
              <a:rPr spc="-50" dirty="0"/>
              <a:t>&amp; </a:t>
            </a:r>
            <a:r>
              <a:rPr dirty="0"/>
              <a:t>Office</a:t>
            </a:r>
            <a:r>
              <a:rPr spc="-15" dirty="0"/>
              <a:t> </a:t>
            </a:r>
            <a:r>
              <a:rPr dirty="0"/>
              <a:t>of</a:t>
            </a:r>
            <a:r>
              <a:rPr spc="-20" dirty="0"/>
              <a:t> </a:t>
            </a:r>
            <a:r>
              <a:rPr dirty="0"/>
              <a:t>the</a:t>
            </a:r>
            <a:r>
              <a:rPr spc="-20" dirty="0"/>
              <a:t> </a:t>
            </a:r>
            <a:r>
              <a:rPr dirty="0"/>
              <a:t>Director</a:t>
            </a:r>
            <a:r>
              <a:rPr spc="-30" dirty="0"/>
              <a:t> </a:t>
            </a:r>
            <a:r>
              <a:rPr dirty="0"/>
              <a:t>of</a:t>
            </a:r>
            <a:r>
              <a:rPr spc="-5" dirty="0"/>
              <a:t> </a:t>
            </a:r>
            <a:r>
              <a:rPr dirty="0"/>
              <a:t>National</a:t>
            </a:r>
            <a:r>
              <a:rPr spc="-50" dirty="0"/>
              <a:t> </a:t>
            </a:r>
            <a:r>
              <a:rPr spc="-10" dirty="0"/>
              <a:t>Intelligence</a:t>
            </a:r>
          </a:p>
        </p:txBody>
      </p:sp>
      <p:sp>
        <p:nvSpPr>
          <p:cNvPr id="4" name="Holder 4"/>
          <p:cNvSpPr>
            <a:spLocks noGrp="1"/>
          </p:cNvSpPr>
          <p:nvPr>
            <p:ph type="sldNum" sz="quarter" idx="7"/>
          </p:nvPr>
        </p:nvSpPr>
        <p:spPr/>
        <p:txBody>
          <a:bodyPr lIns="0" tIns="0" rIns="0" bIns="0"/>
          <a:lstStyle>
            <a:lvl1pPr>
              <a:defRPr sz="1400" b="0" i="0">
                <a:solidFill>
                  <a:srgbClr val="A6A6A6"/>
                </a:solidFill>
                <a:latin typeface="Agency FB"/>
                <a:cs typeface="Agency FB"/>
              </a:defRPr>
            </a:lvl1pPr>
          </a:lstStyle>
          <a:p>
            <a:pPr marL="267970">
              <a:lnSpc>
                <a:spcPct val="100000"/>
              </a:lnSpc>
              <a:spcBef>
                <a:spcPts val="80"/>
              </a:spcBef>
            </a:pPr>
            <a:fld id="{81D60167-4931-47E6-BA6A-407CBD079E47}" type="slidenum">
              <a:rPr spc="-50" dirty="0"/>
              <a:t>‹#›</a:t>
            </a:fld>
            <a:endParaRPr spc="-50" dirty="0"/>
          </a:p>
          <a:p>
            <a:pPr marL="12700">
              <a:lnSpc>
                <a:spcPct val="100000"/>
              </a:lnSpc>
              <a:spcBef>
                <a:spcPts val="225"/>
              </a:spcBef>
            </a:pPr>
            <a:r>
              <a:rPr sz="800" dirty="0">
                <a:solidFill>
                  <a:srgbClr val="D0CECE"/>
                </a:solidFill>
                <a:latin typeface="Calibri"/>
                <a:cs typeface="Calibri"/>
              </a:rPr>
              <a:t>DoD</a:t>
            </a:r>
            <a:r>
              <a:rPr sz="800" spc="-40" dirty="0">
                <a:solidFill>
                  <a:srgbClr val="D0CECE"/>
                </a:solidFill>
                <a:latin typeface="Calibri"/>
                <a:cs typeface="Calibri"/>
              </a:rPr>
              <a:t> </a:t>
            </a:r>
            <a:r>
              <a:rPr sz="800" dirty="0">
                <a:solidFill>
                  <a:srgbClr val="D0CECE"/>
                </a:solidFill>
                <a:latin typeface="Calibri"/>
                <a:cs typeface="Calibri"/>
              </a:rPr>
              <a:t>PPR</a:t>
            </a:r>
            <a:r>
              <a:rPr sz="800" spc="-35" dirty="0">
                <a:solidFill>
                  <a:srgbClr val="D0CECE"/>
                </a:solidFill>
                <a:latin typeface="Calibri"/>
                <a:cs typeface="Calibri"/>
              </a:rPr>
              <a:t> </a:t>
            </a:r>
            <a:r>
              <a:rPr sz="800" dirty="0">
                <a:solidFill>
                  <a:srgbClr val="D0CECE"/>
                </a:solidFill>
                <a:latin typeface="Calibri"/>
                <a:cs typeface="Calibri"/>
              </a:rPr>
              <a:t>Approved</a:t>
            </a:r>
            <a:r>
              <a:rPr sz="800" spc="-15" dirty="0">
                <a:solidFill>
                  <a:srgbClr val="D0CECE"/>
                </a:solidFill>
                <a:latin typeface="Calibri"/>
                <a:cs typeface="Calibri"/>
              </a:rPr>
              <a:t> </a:t>
            </a:r>
            <a:r>
              <a:rPr sz="800" dirty="0">
                <a:solidFill>
                  <a:srgbClr val="D0CECE"/>
                </a:solidFill>
                <a:latin typeface="Calibri"/>
                <a:cs typeface="Calibri"/>
              </a:rPr>
              <a:t>Slide,</a:t>
            </a:r>
            <a:r>
              <a:rPr sz="800" spc="-10" dirty="0">
                <a:solidFill>
                  <a:srgbClr val="D0CECE"/>
                </a:solidFill>
                <a:latin typeface="Calibri"/>
                <a:cs typeface="Calibri"/>
              </a:rPr>
              <a:t> </a:t>
            </a:r>
            <a:r>
              <a:rPr sz="800" dirty="0">
                <a:solidFill>
                  <a:srgbClr val="D0CECE"/>
                </a:solidFill>
                <a:latin typeface="Calibri"/>
                <a:cs typeface="Calibri"/>
              </a:rPr>
              <a:t>Case</a:t>
            </a:r>
            <a:r>
              <a:rPr sz="800" spc="-35" dirty="0">
                <a:solidFill>
                  <a:srgbClr val="D0CECE"/>
                </a:solidFill>
                <a:latin typeface="Calibri"/>
                <a:cs typeface="Calibri"/>
              </a:rPr>
              <a:t> </a:t>
            </a:r>
            <a:r>
              <a:rPr sz="800" dirty="0">
                <a:solidFill>
                  <a:srgbClr val="D0CECE"/>
                </a:solidFill>
                <a:latin typeface="Calibri"/>
                <a:cs typeface="Calibri"/>
              </a:rPr>
              <a:t>23-S-</a:t>
            </a:r>
            <a:r>
              <a:rPr sz="800" spc="-20" dirty="0">
                <a:solidFill>
                  <a:srgbClr val="D0CECE"/>
                </a:solidFill>
                <a:latin typeface="Calibri"/>
                <a:cs typeface="Calibri"/>
              </a:rPr>
              <a:t>0802</a:t>
            </a:r>
            <a:endParaRPr sz="800">
              <a:latin typeface="Calibri"/>
              <a:cs typeface="Calibri"/>
            </a:endParaRPr>
          </a:p>
        </p:txBody>
      </p:sp>
    </p:spTree>
    <p:extLst>
      <p:ext uri="{BB962C8B-B14F-4D97-AF65-F5344CB8AC3E}">
        <p14:creationId xmlns:p14="http://schemas.microsoft.com/office/powerpoint/2010/main" val="459962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tx1"/>
                </a:solidFill>
                <a:latin typeface="Segoe UI Light"/>
                <a:cs typeface="Segoe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705874" y="2071225"/>
            <a:ext cx="4034154" cy="3711575"/>
          </a:xfrm>
          <a:prstGeom prst="rect">
            <a:avLst/>
          </a:prstGeom>
        </p:spPr>
        <p:txBody>
          <a:bodyPr wrap="square" lIns="0" tIns="0" rIns="0" bIns="0">
            <a:spAutoFit/>
          </a:bodyPr>
          <a:lstStyle>
            <a:lvl1pPr>
              <a:defRPr sz="1300" b="0" i="0">
                <a:solidFill>
                  <a:schemeClr val="tx1"/>
                </a:solidFill>
                <a:latin typeface="Segoe UI Light"/>
                <a:cs typeface="Segoe UI Light"/>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Arial Narrow"/>
                <a:cs typeface="Arial Narrow"/>
              </a:defRPr>
            </a:lvl1pPr>
          </a:lstStyle>
          <a:p>
            <a:pPr marL="12700">
              <a:lnSpc>
                <a:spcPct val="100000"/>
              </a:lnSpc>
              <a:spcBef>
                <a:spcPts val="20"/>
              </a:spcBef>
            </a:pPr>
            <a:r>
              <a:rPr spc="-10" dirty="0"/>
              <a:t>UNCLASSIFIED</a:t>
            </a:r>
          </a:p>
        </p:txBody>
      </p:sp>
      <p:sp>
        <p:nvSpPr>
          <p:cNvPr id="6" name="Holder 6"/>
          <p:cNvSpPr>
            <a:spLocks noGrp="1"/>
          </p:cNvSpPr>
          <p:nvPr>
            <p:ph type="dt" sz="half" idx="6"/>
          </p:nvPr>
        </p:nvSpPr>
        <p:spPr/>
        <p:txBody>
          <a:bodyPr lIns="0" tIns="0" rIns="0" bIns="0"/>
          <a:lstStyle>
            <a:lvl1pPr>
              <a:defRPr sz="1050" b="0" i="0">
                <a:solidFill>
                  <a:schemeClr val="tx1"/>
                </a:solidFill>
                <a:latin typeface="Garamond"/>
                <a:cs typeface="Garamond"/>
              </a:defRPr>
            </a:lvl1pPr>
          </a:lstStyle>
          <a:p>
            <a:pPr marL="12700" marR="5080" indent="784225">
              <a:lnSpc>
                <a:spcPts val="1260"/>
              </a:lnSpc>
            </a:pPr>
            <a:r>
              <a:rPr dirty="0"/>
              <a:t>U.S.</a:t>
            </a:r>
            <a:r>
              <a:rPr spc="-15" dirty="0"/>
              <a:t> </a:t>
            </a:r>
            <a:r>
              <a:rPr dirty="0"/>
              <a:t>Department</a:t>
            </a:r>
            <a:r>
              <a:rPr spc="-50" dirty="0"/>
              <a:t> </a:t>
            </a:r>
            <a:r>
              <a:rPr dirty="0"/>
              <a:t>of</a:t>
            </a:r>
            <a:r>
              <a:rPr spc="-10" dirty="0"/>
              <a:t> </a:t>
            </a:r>
            <a:r>
              <a:rPr dirty="0"/>
              <a:t>Defense</a:t>
            </a:r>
            <a:r>
              <a:rPr spc="-30" dirty="0"/>
              <a:t> </a:t>
            </a:r>
            <a:r>
              <a:rPr spc="-50" dirty="0"/>
              <a:t>&amp; </a:t>
            </a:r>
            <a:r>
              <a:rPr dirty="0"/>
              <a:t>Office</a:t>
            </a:r>
            <a:r>
              <a:rPr spc="-15" dirty="0"/>
              <a:t> </a:t>
            </a:r>
            <a:r>
              <a:rPr dirty="0"/>
              <a:t>of</a:t>
            </a:r>
            <a:r>
              <a:rPr spc="-20" dirty="0"/>
              <a:t> </a:t>
            </a:r>
            <a:r>
              <a:rPr dirty="0"/>
              <a:t>the</a:t>
            </a:r>
            <a:r>
              <a:rPr spc="-20" dirty="0"/>
              <a:t> </a:t>
            </a:r>
            <a:r>
              <a:rPr dirty="0"/>
              <a:t>Director</a:t>
            </a:r>
            <a:r>
              <a:rPr spc="-30" dirty="0"/>
              <a:t> </a:t>
            </a:r>
            <a:r>
              <a:rPr dirty="0"/>
              <a:t>of</a:t>
            </a:r>
            <a:r>
              <a:rPr spc="-5" dirty="0"/>
              <a:t> </a:t>
            </a:r>
            <a:r>
              <a:rPr dirty="0"/>
              <a:t>National</a:t>
            </a:r>
            <a:r>
              <a:rPr spc="-50" dirty="0"/>
              <a:t> </a:t>
            </a:r>
            <a:r>
              <a:rPr spc="-10" dirty="0"/>
              <a:t>Intelligence</a:t>
            </a:r>
          </a:p>
        </p:txBody>
      </p:sp>
      <p:sp>
        <p:nvSpPr>
          <p:cNvPr id="7" name="Holder 7"/>
          <p:cNvSpPr>
            <a:spLocks noGrp="1"/>
          </p:cNvSpPr>
          <p:nvPr>
            <p:ph type="sldNum" sz="quarter" idx="7"/>
          </p:nvPr>
        </p:nvSpPr>
        <p:spPr/>
        <p:txBody>
          <a:bodyPr lIns="0" tIns="0" rIns="0" bIns="0"/>
          <a:lstStyle>
            <a:lvl1pPr>
              <a:defRPr sz="1400" b="0" i="0">
                <a:solidFill>
                  <a:srgbClr val="A6A6A6"/>
                </a:solidFill>
                <a:latin typeface="Agency FB"/>
                <a:cs typeface="Agency FB"/>
              </a:defRPr>
            </a:lvl1pPr>
          </a:lstStyle>
          <a:p>
            <a:pPr marL="267970">
              <a:lnSpc>
                <a:spcPct val="100000"/>
              </a:lnSpc>
              <a:spcBef>
                <a:spcPts val="80"/>
              </a:spcBef>
            </a:pPr>
            <a:fld id="{81D60167-4931-47E6-BA6A-407CBD079E47}" type="slidenum">
              <a:rPr spc="-50" dirty="0"/>
              <a:t>‹#›</a:t>
            </a:fld>
            <a:endParaRPr spc="-50" dirty="0"/>
          </a:p>
          <a:p>
            <a:pPr marL="12700">
              <a:lnSpc>
                <a:spcPct val="100000"/>
              </a:lnSpc>
              <a:spcBef>
                <a:spcPts val="225"/>
              </a:spcBef>
            </a:pPr>
            <a:r>
              <a:rPr sz="800" dirty="0">
                <a:solidFill>
                  <a:srgbClr val="D0CECE"/>
                </a:solidFill>
                <a:latin typeface="Calibri"/>
                <a:cs typeface="Calibri"/>
              </a:rPr>
              <a:t>DoD</a:t>
            </a:r>
            <a:r>
              <a:rPr sz="800" spc="-40" dirty="0">
                <a:solidFill>
                  <a:srgbClr val="D0CECE"/>
                </a:solidFill>
                <a:latin typeface="Calibri"/>
                <a:cs typeface="Calibri"/>
              </a:rPr>
              <a:t> </a:t>
            </a:r>
            <a:r>
              <a:rPr sz="800" dirty="0">
                <a:solidFill>
                  <a:srgbClr val="D0CECE"/>
                </a:solidFill>
                <a:latin typeface="Calibri"/>
                <a:cs typeface="Calibri"/>
              </a:rPr>
              <a:t>PPR</a:t>
            </a:r>
            <a:r>
              <a:rPr sz="800" spc="-35" dirty="0">
                <a:solidFill>
                  <a:srgbClr val="D0CECE"/>
                </a:solidFill>
                <a:latin typeface="Calibri"/>
                <a:cs typeface="Calibri"/>
              </a:rPr>
              <a:t> </a:t>
            </a:r>
            <a:r>
              <a:rPr sz="800" dirty="0">
                <a:solidFill>
                  <a:srgbClr val="D0CECE"/>
                </a:solidFill>
                <a:latin typeface="Calibri"/>
                <a:cs typeface="Calibri"/>
              </a:rPr>
              <a:t>Approved</a:t>
            </a:r>
            <a:r>
              <a:rPr sz="800" spc="-15" dirty="0">
                <a:solidFill>
                  <a:srgbClr val="D0CECE"/>
                </a:solidFill>
                <a:latin typeface="Calibri"/>
                <a:cs typeface="Calibri"/>
              </a:rPr>
              <a:t> </a:t>
            </a:r>
            <a:r>
              <a:rPr sz="800" dirty="0">
                <a:solidFill>
                  <a:srgbClr val="D0CECE"/>
                </a:solidFill>
                <a:latin typeface="Calibri"/>
                <a:cs typeface="Calibri"/>
              </a:rPr>
              <a:t>Slide,</a:t>
            </a:r>
            <a:r>
              <a:rPr sz="800" spc="-10" dirty="0">
                <a:solidFill>
                  <a:srgbClr val="D0CECE"/>
                </a:solidFill>
                <a:latin typeface="Calibri"/>
                <a:cs typeface="Calibri"/>
              </a:rPr>
              <a:t> </a:t>
            </a:r>
            <a:r>
              <a:rPr sz="800" dirty="0">
                <a:solidFill>
                  <a:srgbClr val="D0CECE"/>
                </a:solidFill>
                <a:latin typeface="Calibri"/>
                <a:cs typeface="Calibri"/>
              </a:rPr>
              <a:t>Case</a:t>
            </a:r>
            <a:r>
              <a:rPr sz="800" spc="-35" dirty="0">
                <a:solidFill>
                  <a:srgbClr val="D0CECE"/>
                </a:solidFill>
                <a:latin typeface="Calibri"/>
                <a:cs typeface="Calibri"/>
              </a:rPr>
              <a:t> </a:t>
            </a:r>
            <a:r>
              <a:rPr sz="800" dirty="0">
                <a:solidFill>
                  <a:srgbClr val="D0CECE"/>
                </a:solidFill>
                <a:latin typeface="Calibri"/>
                <a:cs typeface="Calibri"/>
              </a:rPr>
              <a:t>23-S-</a:t>
            </a:r>
            <a:r>
              <a:rPr sz="800" spc="-20" dirty="0">
                <a:solidFill>
                  <a:srgbClr val="D0CECE"/>
                </a:solidFill>
                <a:latin typeface="Calibri"/>
                <a:cs typeface="Calibri"/>
              </a:rPr>
              <a:t>0802</a:t>
            </a:r>
            <a:endParaRPr sz="800">
              <a:latin typeface="Calibri"/>
              <a:cs typeface="Calibri"/>
            </a:endParaRPr>
          </a:p>
        </p:txBody>
      </p:sp>
    </p:spTree>
    <p:extLst>
      <p:ext uri="{BB962C8B-B14F-4D97-AF65-F5344CB8AC3E}">
        <p14:creationId xmlns:p14="http://schemas.microsoft.com/office/powerpoint/2010/main" val="2073608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99ABF-DF1A-C2AB-CDE5-7A5289DC38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814B41-F52C-4124-FBE5-6914C66DD1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DD0DFC-4A6E-6CBA-8016-A2614F8C70C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3EC3CD1-561F-2D0D-EEB5-749E7E19FF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682A52-A190-94C2-41B4-56FC57C81D7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79088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4C647-361F-E81F-DEF4-44AEE74D14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91D529-A48B-F12F-13BD-0DE34C81A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B09B2D-4E91-514E-C317-7882C56C4924}"/>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B2A090F-980F-C3EB-6184-7F66B627EF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6B113C-42F1-1C7B-F775-A6B08388100B}"/>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9103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4636EF-AD0A-9A86-C472-B627B4385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4F57F9-1538-A633-F114-FCE58E9C930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5589283-2F94-9203-BFBE-FCB866CBBB0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BCB473-17EE-9658-EA88-88C240EDE10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A87242A1-40DF-94FC-A1C7-52A912EA49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1F6EB2-3285-33CF-E39E-D30D21542CE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31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EE37C-6018-6FB1-8C3A-DB1999E3C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C0C583-462C-83A1-2AC9-7A94A67A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307FAF-381F-E5B2-D5E3-FC7145199C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021F82-007C-8AAD-7B94-3605DF45C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F9803B-C3F5-9427-D3F4-8261A0EF8B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2687A1-7365-CE67-0C00-6A251277087D}"/>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8" name="フッター プレースホルダー 7">
            <a:extLst>
              <a:ext uri="{FF2B5EF4-FFF2-40B4-BE49-F238E27FC236}">
                <a16:creationId xmlns:a16="http://schemas.microsoft.com/office/drawing/2014/main" id="{8858201C-9FB8-D31A-3F67-C6C8877CA5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D11E6B-27CF-EEDC-5158-73E807360DD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51190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F892C-BEB3-A461-B1DD-0CBB1F30D2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0EF49F-1B92-3521-4913-92AB639092F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4" name="フッター プレースホルダー 3">
            <a:extLst>
              <a:ext uri="{FF2B5EF4-FFF2-40B4-BE49-F238E27FC236}">
                <a16:creationId xmlns:a16="http://schemas.microsoft.com/office/drawing/2014/main" id="{C7A383A0-DDEB-47EB-379A-5207AFD5E9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E08D3A0-C435-551B-5364-D2822FE9ACE5}"/>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64367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98E4D5-2FBB-2322-9A7F-194858BB7865}"/>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3" name="フッター プレースホルダー 2">
            <a:extLst>
              <a:ext uri="{FF2B5EF4-FFF2-40B4-BE49-F238E27FC236}">
                <a16:creationId xmlns:a16="http://schemas.microsoft.com/office/drawing/2014/main" id="{AD0D78AF-34D0-1A0E-4626-0B1640CD13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6FBD1-71DB-267F-4DC4-0FA6B00278B4}"/>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2534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9269A-1AA7-35E7-D97E-93AB78598D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8CBA4-FAA6-D4B0-17DD-5D2EB75E8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2D2D47-8F06-C0B5-80DB-F03EA979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AD67EA-4A60-9B9D-D5AC-D0AB878ACAA9}"/>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C2FF771D-68C0-95CD-15EB-5B619005A1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91B1ED-ED55-E989-0FD2-32567B592458}"/>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13716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F078E-F656-BF03-8CB9-CD70604DBA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CB5BF-A918-A0F0-BCF4-2A94FCB73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67E11F-44F0-F9F3-D9D4-64C4F9291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32CA0D-A32B-10CA-6BF1-98C1B3813BEF}"/>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BFDA599A-C2A6-6A06-1B4C-EC21F9868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CB8E5A-3DD9-7EE5-AEDB-70A1538C15A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75659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8D4815-42BF-6197-ADE6-AC7E6635F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5E085-2544-6EC4-6803-FDD5097B8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58068B-CBB5-4297-46FA-5B893161C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7D84DF6-DDB8-9C5C-C60E-E74B25469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8A9C687-FEA1-496C-F1E0-A14C2CB05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1777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g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nuforc.org/" TargetMode="External"/><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www.bjreview.com/Cover_Story_Series_2010/2010-09/29/content_301129.htm"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jp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jpg"/><Relationship Id="rId9"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hyperlink" Target="https://www.researchgate.net/publication/379739724_Who_Sees_UFOs_The_Relationship_Between_Unidentified_Anomalous_Phenomena_Sightings_and_Personality_Factors" TargetMode="External"/><Relationship Id="rId3" Type="http://schemas.openxmlformats.org/officeDocument/2006/relationships/hyperlink" Target="https://www.aaro.mil/About-AARO/" TargetMode="External"/><Relationship Id="rId7" Type="http://schemas.openxmlformats.org/officeDocument/2006/relationships/hyperlink" Target="https://www.congress.gov/amendment/118th-congress/senate-amendment/2610/text" TargetMode="External"/><Relationship Id="rId2" Type="http://schemas.openxmlformats.org/officeDocument/2006/relationships/hyperlink" Target="https://oversight.house.gov/hearing/unidentified-anomalous-phenomena-implications-on-national-security-public-safety-and-government-transparency/" TargetMode="External"/><Relationship Id="rId1" Type="http://schemas.openxmlformats.org/officeDocument/2006/relationships/slideLayout" Target="../slideLayouts/slideLayout1.xml"/><Relationship Id="rId6" Type="http://schemas.openxmlformats.org/officeDocument/2006/relationships/hyperlink" Target="https://www.intelligence.senate.gov/legislation/intelligence-authorization-act-fiscal-year-2025-reported-june-3-2024" TargetMode="External"/><Relationship Id="rId5" Type="http://schemas.openxmlformats.org/officeDocument/2006/relationships/hyperlink" Target="https://www.defense.gov/News/Releases/Release/Article/3700894/statement-by-pentagon-press-secretary-maj-gen-pat-ryder-on-the-historical-recor/" TargetMode="External"/><Relationship Id="rId4" Type="http://schemas.openxmlformats.org/officeDocument/2006/relationships/hyperlink" Target="https://media.defense.gov/2024/Mar/08/2003409233/-1/-1/0/DOPSR-CLEARED-508-COMPLIANT-HRRV1-08-MAR-2024-FINAL.PDF"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6.png"/><Relationship Id="rId7"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jp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77.png"/><Relationship Id="rId9"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705725"/>
            <a:ext cx="12191999" cy="1446550"/>
          </a:xfrm>
          <a:prstGeom prst="rect">
            <a:avLst/>
          </a:prstGeom>
          <a:noFill/>
        </p:spPr>
        <p:txBody>
          <a:bodyPr wrap="square" rtlCol="0">
            <a:spAutoFit/>
          </a:bodyPr>
          <a:lstStyle/>
          <a:p>
            <a:pPr algn="ctr"/>
            <a:r>
              <a:rPr lang="ja-JP" altLang="en-US" sz="8800" dirty="0">
                <a:solidFill>
                  <a:schemeClr val="bg1"/>
                </a:solidFill>
                <a:latin typeface="HGS創英角ｺﾞｼｯｸUB" panose="020B0900000000000000" pitchFamily="50" charset="-128"/>
                <a:ea typeface="HGS創英角ｺﾞｼｯｸUB" panose="020B0900000000000000" pitchFamily="50" charset="-128"/>
              </a:rPr>
              <a:t>参考文献とリンク</a:t>
            </a:r>
            <a:endParaRPr kumimoji="1" lang="ja-JP" altLang="en-US" sz="8800" dirty="0">
              <a:solidFill>
                <a:schemeClr val="bg1"/>
              </a:solidFill>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3533810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元国防次官補クリストファー・メロンによるディスクロージャー</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8A148F08-93E3-04E5-38D9-CF9C8BFBDB5D}"/>
              </a:ext>
            </a:extLst>
          </p:cNvPr>
          <p:cNvSpPr txBox="1"/>
          <p:nvPr/>
        </p:nvSpPr>
        <p:spPr>
          <a:xfrm>
            <a:off x="812337" y="6422842"/>
            <a:ext cx="5960532" cy="369332"/>
          </a:xfrm>
          <a:prstGeom prst="rect">
            <a:avLst/>
          </a:prstGeom>
          <a:noFill/>
        </p:spPr>
        <p:txBody>
          <a:bodyPr wrap="square">
            <a:spAutoFit/>
          </a:bodyPr>
          <a:lstStyle/>
          <a:p>
            <a:pPr algn="l"/>
            <a:r>
              <a:rPr lang="en-US" altLang="ja-JP" b="1" i="0" dirty="0">
                <a:effectLst/>
                <a:latin typeface="BIZ UDPゴシック" panose="020B0400000000000000" pitchFamily="50" charset="-128"/>
                <a:ea typeface="BIZ UDPゴシック" panose="020B0400000000000000" pitchFamily="50" charset="-128"/>
              </a:rPr>
              <a:t>Christopher Mellon</a:t>
            </a:r>
            <a:r>
              <a:rPr lang="ja-JP" altLang="en-US" b="1" i="0" dirty="0">
                <a:effectLst/>
                <a:latin typeface="BIZ UDPゴシック" panose="020B0400000000000000" pitchFamily="50" charset="-128"/>
                <a:ea typeface="BIZ UDPゴシック" panose="020B0400000000000000" pitchFamily="50" charset="-128"/>
              </a:rPr>
              <a:t>　米国防次官補（諜報担当）</a:t>
            </a:r>
            <a:endParaRPr lang="en-US" altLang="ja-JP" b="1" i="0" dirty="0">
              <a:effectLst/>
              <a:latin typeface="BIZ UDPゴシック" panose="020B0400000000000000" pitchFamily="50" charset="-128"/>
              <a:ea typeface="BIZ UDPゴシック" panose="020B0400000000000000" pitchFamily="50" charset="-128"/>
            </a:endParaRPr>
          </a:p>
        </p:txBody>
      </p:sp>
      <p:pic>
        <p:nvPicPr>
          <p:cNvPr id="21" name="図 20">
            <a:extLst>
              <a:ext uri="{FF2B5EF4-FFF2-40B4-BE49-F238E27FC236}">
                <a16:creationId xmlns:a16="http://schemas.microsoft.com/office/drawing/2014/main" id="{1B550E9A-D29C-BCD3-6A1F-D33974E6B590}"/>
              </a:ext>
            </a:extLst>
          </p:cNvPr>
          <p:cNvPicPr>
            <a:picLocks noChangeAspect="1"/>
          </p:cNvPicPr>
          <p:nvPr/>
        </p:nvPicPr>
        <p:blipFill>
          <a:blip r:embed="rId3"/>
          <a:stretch>
            <a:fillRect/>
          </a:stretch>
        </p:blipFill>
        <p:spPr>
          <a:xfrm>
            <a:off x="7001937" y="541287"/>
            <a:ext cx="5136752" cy="6250887"/>
          </a:xfrm>
          <a:prstGeom prst="rect">
            <a:avLst/>
          </a:prstGeom>
        </p:spPr>
      </p:pic>
      <p:pic>
        <p:nvPicPr>
          <p:cNvPr id="23556" name="Picture 4">
            <a:extLst>
              <a:ext uri="{FF2B5EF4-FFF2-40B4-BE49-F238E27FC236}">
                <a16:creationId xmlns:a16="http://schemas.microsoft.com/office/drawing/2014/main" id="{350A9629-B93A-FDD7-E2AC-F23BF5E9A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1" y="2290529"/>
            <a:ext cx="6872870" cy="41323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AB3D6D8-3573-4327-5A8A-C1EBCD424087}"/>
              </a:ext>
            </a:extLst>
          </p:cNvPr>
          <p:cNvSpPr txBox="1"/>
          <p:nvPr/>
        </p:nvSpPr>
        <p:spPr>
          <a:xfrm>
            <a:off x="53311" y="541287"/>
            <a:ext cx="6948626" cy="1569660"/>
          </a:xfrm>
          <a:prstGeom prst="rect">
            <a:avLst/>
          </a:prstGeom>
          <a:noFill/>
        </p:spPr>
        <p:txBody>
          <a:bodyPr wrap="square">
            <a:spAutoFit/>
          </a:bodyPr>
          <a:lstStyle/>
          <a:p>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UAP</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は、制限された軍空域に侵入し、時には編隊を組んで飛行し、多くの場合放射線を放出する知的に制御された物体に遭遇している。それは </a:t>
            </a:r>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1</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a:t>
            </a:r>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3</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ギガヘルツおよび</a:t>
            </a:r>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8</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a:t>
            </a:r>
            <a:r>
              <a:rPr lang="en-US" altLang="ja-JP" sz="1600" b="0" i="0" dirty="0">
                <a:solidFill>
                  <a:srgbClr val="08131A"/>
                </a:solidFill>
                <a:effectLst/>
                <a:latin typeface="BIZ UDPゴシック" panose="020B0400000000000000" pitchFamily="50" charset="-128"/>
                <a:ea typeface="BIZ UDPゴシック" panose="020B0400000000000000" pitchFamily="50" charset="-128"/>
              </a:rPr>
              <a:t>12</a:t>
            </a:r>
            <a:r>
              <a:rPr lang="ja-JP" altLang="en-US" sz="1600" b="0" i="0" dirty="0">
                <a:solidFill>
                  <a:srgbClr val="08131A"/>
                </a:solidFill>
                <a:effectLst/>
                <a:latin typeface="BIZ UDPゴシック" panose="020B0400000000000000" pitchFamily="50" charset="-128"/>
                <a:ea typeface="BIZ UDPゴシック" panose="020B0400000000000000" pitchFamily="50" charset="-128"/>
              </a:rPr>
              <a:t>ギガヘルツの範囲の放射線で、複数の信頼できる報告書は、これらの物体が核抑止力の一部を機能不能にしたことを示しており、最近の他の事例ではそれらが戦闘機のレーダーを妨害し、近空衝突、軍人や民間人に重傷を負わせた事件などの複数の</a:t>
            </a:r>
            <a:r>
              <a:rPr lang="ja-JP" altLang="en-US" sz="1600" dirty="0">
                <a:solidFill>
                  <a:srgbClr val="08131A"/>
                </a:solidFill>
                <a:latin typeface="BIZ UDPゴシック" panose="020B0400000000000000" pitchFamily="50" charset="-128"/>
                <a:ea typeface="BIZ UDPゴシック" panose="020B0400000000000000" pitchFamily="50" charset="-128"/>
              </a:rPr>
              <a:t>事案も発生している。</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885680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ディビッド・グルシュの議会証言（１）</a:t>
            </a:r>
          </a:p>
        </p:txBody>
      </p:sp>
      <p:pic>
        <p:nvPicPr>
          <p:cNvPr id="3" name="図 2">
            <a:extLst>
              <a:ext uri="{FF2B5EF4-FFF2-40B4-BE49-F238E27FC236}">
                <a16:creationId xmlns:a16="http://schemas.microsoft.com/office/drawing/2014/main" id="{918A7DB1-120C-A442-EB5C-A65CE4C8D188}"/>
              </a:ext>
            </a:extLst>
          </p:cNvPr>
          <p:cNvPicPr>
            <a:picLocks noChangeAspect="1"/>
          </p:cNvPicPr>
          <p:nvPr/>
        </p:nvPicPr>
        <p:blipFill>
          <a:blip r:embed="rId2"/>
          <a:stretch>
            <a:fillRect/>
          </a:stretch>
        </p:blipFill>
        <p:spPr>
          <a:xfrm>
            <a:off x="2323543" y="774509"/>
            <a:ext cx="7964011" cy="6077798"/>
          </a:xfrm>
          <a:prstGeom prst="rect">
            <a:avLst/>
          </a:prstGeom>
        </p:spPr>
      </p:pic>
      <p:sp>
        <p:nvSpPr>
          <p:cNvPr id="4" name="テキスト ボックス 3">
            <a:extLst>
              <a:ext uri="{FF2B5EF4-FFF2-40B4-BE49-F238E27FC236}">
                <a16:creationId xmlns:a16="http://schemas.microsoft.com/office/drawing/2014/main" id="{1C8B4CAA-B990-F86A-B7E1-08C9BB97D771}"/>
              </a:ext>
            </a:extLst>
          </p:cNvPr>
          <p:cNvSpPr txBox="1"/>
          <p:nvPr/>
        </p:nvSpPr>
        <p:spPr>
          <a:xfrm>
            <a:off x="0" y="439364"/>
            <a:ext cx="12192000" cy="369332"/>
          </a:xfrm>
          <a:prstGeom prst="rect">
            <a:avLst/>
          </a:prstGeom>
          <a:noFill/>
        </p:spPr>
        <p:txBody>
          <a:bodyPr wrap="square">
            <a:spAutoFit/>
          </a:bodyPr>
          <a:lstStyle/>
          <a:p>
            <a:pPr algn="ctr"/>
            <a:r>
              <a:rPr lang="en-US" altLang="ja-JP" b="1" dirty="0">
                <a:solidFill>
                  <a:srgbClr val="FF0000"/>
                </a:solidFill>
                <a:latin typeface="Amasis MT Pro Black" panose="02040A04050005020304" pitchFamily="18" charset="0"/>
              </a:rPr>
              <a:t>https://www.c-span.org/video/?529499-1/hearing-unidentified-aerial-phenomena</a:t>
            </a:r>
            <a:endParaRPr lang="ja-JP" altLang="en-US" b="1"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259711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ディビッド・グルシュの議会証言（２）</a:t>
            </a:r>
          </a:p>
        </p:txBody>
      </p:sp>
      <p:pic>
        <p:nvPicPr>
          <p:cNvPr id="4" name="図 3">
            <a:extLst>
              <a:ext uri="{FF2B5EF4-FFF2-40B4-BE49-F238E27FC236}">
                <a16:creationId xmlns:a16="http://schemas.microsoft.com/office/drawing/2014/main" id="{5C1664AD-E4D1-8055-72F3-C118D64CB05F}"/>
              </a:ext>
            </a:extLst>
          </p:cNvPr>
          <p:cNvPicPr>
            <a:picLocks noChangeAspect="1"/>
          </p:cNvPicPr>
          <p:nvPr/>
        </p:nvPicPr>
        <p:blipFill>
          <a:blip r:embed="rId2"/>
          <a:stretch>
            <a:fillRect/>
          </a:stretch>
        </p:blipFill>
        <p:spPr>
          <a:xfrm>
            <a:off x="2984789" y="473551"/>
            <a:ext cx="5806786" cy="6360961"/>
          </a:xfrm>
          <a:prstGeom prst="rect">
            <a:avLst/>
          </a:prstGeom>
        </p:spPr>
      </p:pic>
      <p:sp>
        <p:nvSpPr>
          <p:cNvPr id="6" name="テキスト ボックス 5">
            <a:extLst>
              <a:ext uri="{FF2B5EF4-FFF2-40B4-BE49-F238E27FC236}">
                <a16:creationId xmlns:a16="http://schemas.microsoft.com/office/drawing/2014/main" id="{A78ADA98-86C9-0C44-1C41-B4CF6EDA9CB2}"/>
              </a:ext>
            </a:extLst>
          </p:cNvPr>
          <p:cNvSpPr txBox="1"/>
          <p:nvPr/>
        </p:nvSpPr>
        <p:spPr>
          <a:xfrm>
            <a:off x="174697" y="757676"/>
            <a:ext cx="11842606" cy="523220"/>
          </a:xfrm>
          <a:prstGeom prst="rect">
            <a:avLst/>
          </a:prstGeom>
          <a:noFill/>
        </p:spPr>
        <p:txBody>
          <a:bodyPr wrap="square">
            <a:spAutoFit/>
          </a:bodyPr>
          <a:lstStyle/>
          <a:p>
            <a:r>
              <a:rPr lang="en-US" altLang="ja-JP" sz="1400" b="1" dirty="0">
                <a:solidFill>
                  <a:srgbClr val="FF0000"/>
                </a:solidFill>
                <a:latin typeface="Amasis MT Pro Black" panose="02040A04050005020304" pitchFamily="18" charset="0"/>
              </a:rPr>
              <a:t>https://oversight.house.gov/hearing/unidentified-anomalous-phenomena-implications-on-national-security-public-safety-and-government-transparency/</a:t>
            </a:r>
            <a:endParaRPr lang="ja-JP" altLang="en-US" sz="1400" b="1"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314208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C7A9DDD-9189-E75E-E302-1F7C4338C19A}"/>
              </a:ext>
            </a:extLst>
          </p:cNvPr>
          <p:cNvPicPr>
            <a:picLocks noChangeAspect="1"/>
          </p:cNvPicPr>
          <p:nvPr/>
        </p:nvPicPr>
        <p:blipFill>
          <a:blip r:embed="rId2"/>
          <a:stretch>
            <a:fillRect/>
          </a:stretch>
        </p:blipFill>
        <p:spPr>
          <a:xfrm>
            <a:off x="1364165" y="1193135"/>
            <a:ext cx="9463669" cy="5616219"/>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ディビッド・グルシュの議会証言（３）</a:t>
            </a:r>
          </a:p>
        </p:txBody>
      </p:sp>
      <p:sp>
        <p:nvSpPr>
          <p:cNvPr id="3" name="テキスト ボックス 2">
            <a:extLst>
              <a:ext uri="{FF2B5EF4-FFF2-40B4-BE49-F238E27FC236}">
                <a16:creationId xmlns:a16="http://schemas.microsoft.com/office/drawing/2014/main" id="{4E891195-19F1-CF9C-5E76-9A06202F8836}"/>
              </a:ext>
            </a:extLst>
          </p:cNvPr>
          <p:cNvSpPr txBox="1"/>
          <p:nvPr/>
        </p:nvSpPr>
        <p:spPr>
          <a:xfrm>
            <a:off x="195262" y="485249"/>
            <a:ext cx="11801475" cy="707886"/>
          </a:xfrm>
          <a:prstGeom prst="rect">
            <a:avLst/>
          </a:prstGeom>
          <a:noFill/>
        </p:spPr>
        <p:txBody>
          <a:bodyPr wrap="square">
            <a:spAutoFit/>
          </a:bodyPr>
          <a:lstStyle/>
          <a:p>
            <a:r>
              <a:rPr lang="en-US" altLang="ja-JP" sz="2000" dirty="0">
                <a:latin typeface="Aptos ExtraBold" panose="020B0604020202020204" pitchFamily="34" charset="0"/>
              </a:rPr>
              <a:t>Subcommittee on National Security, the Border, and Foreign Affairs Hearing, July 26, 2023, archived from the original on August 7, 2023, retrieved August 9, 2023,23:39</a:t>
            </a:r>
            <a:endParaRPr lang="ja-JP" altLang="en-US" sz="2000" dirty="0">
              <a:latin typeface="Aptos ExtraBold" panose="020B0604020202020204" pitchFamily="34" charset="0"/>
            </a:endParaRPr>
          </a:p>
        </p:txBody>
      </p:sp>
      <p:sp>
        <p:nvSpPr>
          <p:cNvPr id="4" name="テキスト ボックス 3">
            <a:extLst>
              <a:ext uri="{FF2B5EF4-FFF2-40B4-BE49-F238E27FC236}">
                <a16:creationId xmlns:a16="http://schemas.microsoft.com/office/drawing/2014/main" id="{90083E22-6E91-991F-77CE-6BDED077360F}"/>
              </a:ext>
            </a:extLst>
          </p:cNvPr>
          <p:cNvSpPr txBox="1"/>
          <p:nvPr/>
        </p:nvSpPr>
        <p:spPr>
          <a:xfrm>
            <a:off x="7362824" y="6582301"/>
            <a:ext cx="4505325" cy="276999"/>
          </a:xfrm>
          <a:prstGeom prst="rect">
            <a:avLst/>
          </a:prstGeom>
          <a:noFill/>
        </p:spPr>
        <p:txBody>
          <a:bodyPr wrap="square">
            <a:spAutoFit/>
          </a:bodyPr>
          <a:lstStyle/>
          <a:p>
            <a:pPr algn="r"/>
            <a:r>
              <a:rPr lang="en-US" altLang="ja-JP" sz="1200" b="1" dirty="0">
                <a:solidFill>
                  <a:srgbClr val="FF0000"/>
                </a:solidFill>
                <a:latin typeface="Amasis MT Pro Black" panose="02040A04050005020304" pitchFamily="18" charset="0"/>
              </a:rPr>
              <a:t>https://www.youtube.com/watch?v=KQ7Dw-739VY</a:t>
            </a:r>
            <a:endParaRPr lang="ja-JP" altLang="en-US" sz="1200" b="1"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1213730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C31433C-AFA4-9966-1099-8E0F8E08FB51}"/>
              </a:ext>
            </a:extLst>
          </p:cNvPr>
          <p:cNvPicPr>
            <a:picLocks noChangeAspect="1"/>
          </p:cNvPicPr>
          <p:nvPr/>
        </p:nvPicPr>
        <p:blipFill>
          <a:blip r:embed="rId2"/>
          <a:stretch>
            <a:fillRect/>
          </a:stretch>
        </p:blipFill>
        <p:spPr>
          <a:xfrm>
            <a:off x="323563" y="0"/>
            <a:ext cx="11544874" cy="6858000"/>
          </a:xfrm>
          <a:prstGeom prst="rect">
            <a:avLst/>
          </a:prstGeom>
        </p:spPr>
      </p:pic>
      <p:pic>
        <p:nvPicPr>
          <p:cNvPr id="6" name="図 5">
            <a:extLst>
              <a:ext uri="{FF2B5EF4-FFF2-40B4-BE49-F238E27FC236}">
                <a16:creationId xmlns:a16="http://schemas.microsoft.com/office/drawing/2014/main" id="{FAD71275-CB92-4797-F88D-0CE6ABDE8D2E}"/>
              </a:ext>
            </a:extLst>
          </p:cNvPr>
          <p:cNvPicPr>
            <a:picLocks noChangeAspect="1"/>
          </p:cNvPicPr>
          <p:nvPr/>
        </p:nvPicPr>
        <p:blipFill>
          <a:blip r:embed="rId3"/>
          <a:stretch>
            <a:fillRect/>
          </a:stretch>
        </p:blipFill>
        <p:spPr>
          <a:xfrm>
            <a:off x="9753601" y="5050156"/>
            <a:ext cx="1807844" cy="1807844"/>
          </a:xfrm>
          <a:prstGeom prst="rect">
            <a:avLst/>
          </a:prstGeom>
        </p:spPr>
      </p:pic>
      <p:sp>
        <p:nvSpPr>
          <p:cNvPr id="8" name="テキスト ボックス 7">
            <a:extLst>
              <a:ext uri="{FF2B5EF4-FFF2-40B4-BE49-F238E27FC236}">
                <a16:creationId xmlns:a16="http://schemas.microsoft.com/office/drawing/2014/main" id="{951BDF30-75A5-E80F-075B-D886DBBAFBAE}"/>
              </a:ext>
            </a:extLst>
          </p:cNvPr>
          <p:cNvSpPr txBox="1"/>
          <p:nvPr/>
        </p:nvSpPr>
        <p:spPr>
          <a:xfrm>
            <a:off x="9153525" y="4235647"/>
            <a:ext cx="3038475" cy="738664"/>
          </a:xfrm>
          <a:prstGeom prst="rect">
            <a:avLst/>
          </a:prstGeom>
          <a:noFill/>
        </p:spPr>
        <p:txBody>
          <a:bodyPr wrap="square">
            <a:spAutoFit/>
          </a:bodyPr>
          <a:lstStyle/>
          <a:p>
            <a:pPr algn="ctr"/>
            <a:r>
              <a:rPr lang="en-US" altLang="ja-JP" sz="14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https://archive.org/details/ictvil-We_Have_Retrieved_Crashed_UFO_Aircraft</a:t>
            </a:r>
            <a:endParaRPr lang="ja-JP" altLang="en-US" sz="1400" dirty="0">
              <a:solidFill>
                <a:srgbClr val="C00000"/>
              </a:solidFill>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53869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B39E160D-A378-47AD-E22C-503A9418EFCA}"/>
              </a:ext>
            </a:extLst>
          </p:cNvPr>
          <p:cNvSpPr txBox="1"/>
          <p:nvPr/>
        </p:nvSpPr>
        <p:spPr>
          <a:xfrm>
            <a:off x="1" y="358496"/>
            <a:ext cx="12191999" cy="400110"/>
          </a:xfrm>
          <a:prstGeom prst="rect">
            <a:avLst/>
          </a:prstGeom>
          <a:noFill/>
        </p:spPr>
        <p:txBody>
          <a:bodyPr wrap="square" rtlCol="0">
            <a:spAutoFit/>
          </a:bodyPr>
          <a:lstStyle/>
          <a:p>
            <a:pPr algn="ctr"/>
            <a:r>
              <a:rPr kumimoji="1" lang="en-US" altLang="ja-JP" b="1" dirty="0">
                <a:latin typeface="BIZ UDP明朝 Medium" panose="02020500000000000000" pitchFamily="18" charset="-128"/>
                <a:ea typeface="BIZ UDP明朝 Medium" panose="02020500000000000000" pitchFamily="18" charset="-128"/>
              </a:rPr>
              <a:t>US Go</a:t>
            </a:r>
            <a:r>
              <a:rPr kumimoji="1" lang="ja-JP" altLang="en-US" b="1" dirty="0">
                <a:latin typeface="BIZ UDP明朝 Medium" panose="02020500000000000000" pitchFamily="18" charset="-128"/>
                <a:ea typeface="BIZ UDP明朝 Medium" panose="02020500000000000000" pitchFamily="18" charset="-128"/>
              </a:rPr>
              <a:t>ｖ</a:t>
            </a:r>
            <a:r>
              <a:rPr kumimoji="1" lang="en-US" altLang="ja-JP" b="1" dirty="0" err="1">
                <a:latin typeface="BIZ UDP明朝 Medium" panose="02020500000000000000" pitchFamily="18" charset="-128"/>
                <a:ea typeface="BIZ UDP明朝 Medium" panose="02020500000000000000" pitchFamily="18" charset="-128"/>
              </a:rPr>
              <a:t>ernment</a:t>
            </a:r>
            <a:r>
              <a:rPr kumimoji="1" lang="en-US" altLang="ja-JP" b="1" dirty="0">
                <a:latin typeface="BIZ UDP明朝 Medium" panose="02020500000000000000" pitchFamily="18" charset="-128"/>
                <a:ea typeface="BIZ UDP明朝 Medium" panose="02020500000000000000" pitchFamily="18" charset="-128"/>
              </a:rPr>
              <a:t> </a:t>
            </a:r>
            <a:r>
              <a:rPr kumimoji="1" lang="en-US" altLang="ja-JP" sz="2000" b="1" dirty="0">
                <a:latin typeface="BIZ UDP明朝 Medium" panose="02020500000000000000" pitchFamily="18" charset="-128"/>
                <a:ea typeface="BIZ UDP明朝 Medium" panose="02020500000000000000" pitchFamily="18" charset="-128"/>
              </a:rPr>
              <a:t>UAP-</a:t>
            </a:r>
            <a:r>
              <a:rPr kumimoji="1" lang="en-US" altLang="ja-JP" sz="2000" b="1" dirty="0" err="1">
                <a:latin typeface="BIZ UDP明朝 Medium" panose="02020500000000000000" pitchFamily="18" charset="-128"/>
                <a:ea typeface="BIZ UDP明朝 Medium" panose="02020500000000000000" pitchFamily="18" charset="-128"/>
              </a:rPr>
              <a:t>Relaed</a:t>
            </a:r>
            <a:r>
              <a:rPr kumimoji="1" lang="en-US" altLang="ja-JP" b="1" dirty="0">
                <a:latin typeface="BIZ UDP明朝 Medium" panose="02020500000000000000" pitchFamily="18" charset="-128"/>
                <a:ea typeface="BIZ UDP明朝 Medium" panose="02020500000000000000" pitchFamily="18" charset="-128"/>
              </a:rPr>
              <a:t> Program/Activity Reporting</a:t>
            </a:r>
            <a:endParaRPr kumimoji="1" lang="ja-JP" altLang="en-US" b="1" dirty="0">
              <a:latin typeface="BIZ UDP明朝 Medium" panose="02020500000000000000" pitchFamily="18" charset="-128"/>
              <a:ea typeface="BIZ UDP明朝 Medium" panose="02020500000000000000" pitchFamily="18" charset="-128"/>
            </a:endParaRPr>
          </a:p>
        </p:txBody>
      </p:sp>
      <p:pic>
        <p:nvPicPr>
          <p:cNvPr id="10" name="図 9">
            <a:extLst>
              <a:ext uri="{FF2B5EF4-FFF2-40B4-BE49-F238E27FC236}">
                <a16:creationId xmlns:a16="http://schemas.microsoft.com/office/drawing/2014/main" id="{9B615310-B0C7-51A5-50C3-E13BEF96FF00}"/>
              </a:ext>
            </a:extLst>
          </p:cNvPr>
          <p:cNvPicPr>
            <a:picLocks noChangeAspect="1"/>
          </p:cNvPicPr>
          <p:nvPr/>
        </p:nvPicPr>
        <p:blipFill>
          <a:blip r:embed="rId2"/>
          <a:stretch>
            <a:fillRect/>
          </a:stretch>
        </p:blipFill>
        <p:spPr>
          <a:xfrm>
            <a:off x="0" y="943272"/>
            <a:ext cx="12192000" cy="5670887"/>
          </a:xfrm>
          <a:prstGeom prst="rect">
            <a:avLst/>
          </a:prstGeom>
        </p:spPr>
      </p:pic>
      <p:sp>
        <p:nvSpPr>
          <p:cNvPr id="12" name="テキスト ボックス 11">
            <a:extLst>
              <a:ext uri="{FF2B5EF4-FFF2-40B4-BE49-F238E27FC236}">
                <a16:creationId xmlns:a16="http://schemas.microsoft.com/office/drawing/2014/main" id="{233221CA-77DC-28F9-4DED-044418C79A31}"/>
              </a:ext>
            </a:extLst>
          </p:cNvPr>
          <p:cNvSpPr txBox="1"/>
          <p:nvPr/>
        </p:nvSpPr>
        <p:spPr>
          <a:xfrm>
            <a:off x="3648891" y="6429493"/>
            <a:ext cx="6096000" cy="369332"/>
          </a:xfrm>
          <a:prstGeom prst="rect">
            <a:avLst/>
          </a:prstGeom>
          <a:noFill/>
        </p:spPr>
        <p:txBody>
          <a:bodyPr wrap="square">
            <a:spAutoFit/>
          </a:bodyPr>
          <a:lstStyle/>
          <a:p>
            <a:r>
              <a:rPr lang="en-US" altLang="ja-JP" dirty="0"/>
              <a:t>https://www.aaro.mil/Submit-A-Report/</a:t>
            </a:r>
            <a:endParaRPr lang="ja-JP" altLang="en-US" dirty="0"/>
          </a:p>
        </p:txBody>
      </p:sp>
      <p:pic>
        <p:nvPicPr>
          <p:cNvPr id="14" name="図 13">
            <a:extLst>
              <a:ext uri="{FF2B5EF4-FFF2-40B4-BE49-F238E27FC236}">
                <a16:creationId xmlns:a16="http://schemas.microsoft.com/office/drawing/2014/main" id="{D9BDB7BD-3B79-6819-F78E-8E9AE2DFA338}"/>
              </a:ext>
            </a:extLst>
          </p:cNvPr>
          <p:cNvPicPr>
            <a:picLocks noChangeAspect="1"/>
          </p:cNvPicPr>
          <p:nvPr/>
        </p:nvPicPr>
        <p:blipFill>
          <a:blip r:embed="rId3"/>
          <a:stretch>
            <a:fillRect/>
          </a:stretch>
        </p:blipFill>
        <p:spPr>
          <a:xfrm>
            <a:off x="10852240" y="5645517"/>
            <a:ext cx="1104628" cy="1104628"/>
          </a:xfrm>
          <a:prstGeom prst="rect">
            <a:avLst/>
          </a:prstGeom>
        </p:spPr>
      </p:pic>
    </p:spTree>
    <p:extLst>
      <p:ext uri="{BB962C8B-B14F-4D97-AF65-F5344CB8AC3E}">
        <p14:creationId xmlns:p14="http://schemas.microsoft.com/office/powerpoint/2010/main" val="1785446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海底偵察系統「聲波監聽系統」（The Sound Surveillance System，SOSUS）。（示意圖／翻攝自 推特）">
            <a:extLst>
              <a:ext uri="{FF2B5EF4-FFF2-40B4-BE49-F238E27FC236}">
                <a16:creationId xmlns:a16="http://schemas.microsoft.com/office/drawing/2014/main" id="{D28874C7-D293-CEA6-0ED0-FF88D7E83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04" y="606633"/>
            <a:ext cx="5017544" cy="282236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9F8488F-B50B-70DA-2554-5B15F4C2FBBF}"/>
              </a:ext>
            </a:extLst>
          </p:cNvPr>
          <p:cNvSpPr txBox="1"/>
          <p:nvPr/>
        </p:nvSpPr>
        <p:spPr>
          <a:xfrm>
            <a:off x="64782" y="3664804"/>
            <a:ext cx="5226885" cy="430887"/>
          </a:xfrm>
          <a:prstGeom prst="rect">
            <a:avLst/>
          </a:prstGeom>
          <a:noFill/>
        </p:spPr>
        <p:txBody>
          <a:bodyPr wrap="square">
            <a:spAutoFit/>
          </a:bodyPr>
          <a:lstStyle/>
          <a:p>
            <a:r>
              <a:rPr lang="ja-JP" altLang="en-US" sz="1100" b="0" i="0" dirty="0">
                <a:effectLst/>
                <a:latin typeface="BIZ UDPゴシック" panose="020B0400000000000000" pitchFamily="50" charset="-128"/>
                <a:ea typeface="BIZ UDPゴシック" panose="020B0400000000000000" pitchFamily="50" charset="-128"/>
              </a:rPr>
              <a:t>海底偵察系統「聲波監聽系統」（</a:t>
            </a:r>
            <a:r>
              <a:rPr lang="en-US" altLang="ja-JP" sz="1100" b="0" i="0" dirty="0">
                <a:effectLst/>
                <a:latin typeface="BIZ UDPゴシック" panose="020B0400000000000000" pitchFamily="50" charset="-128"/>
                <a:ea typeface="BIZ UDPゴシック" panose="020B0400000000000000" pitchFamily="50" charset="-128"/>
              </a:rPr>
              <a:t>The Sound Surveillance System</a:t>
            </a:r>
            <a:r>
              <a:rPr lang="ja-JP" altLang="en-US" sz="1100" b="0" i="0" dirty="0">
                <a:effectLst/>
                <a:latin typeface="BIZ UDPゴシック" panose="020B0400000000000000" pitchFamily="50" charset="-128"/>
                <a:ea typeface="BIZ UDPゴシック" panose="020B0400000000000000" pitchFamily="50" charset="-128"/>
              </a:rPr>
              <a:t>，</a:t>
            </a:r>
            <a:r>
              <a:rPr lang="en-US" altLang="ja-JP" sz="1100" b="0" i="0" dirty="0">
                <a:effectLst/>
                <a:latin typeface="BIZ UDPゴシック" panose="020B0400000000000000" pitchFamily="50" charset="-128"/>
                <a:ea typeface="BIZ UDPゴシック" panose="020B0400000000000000" pitchFamily="50" charset="-128"/>
              </a:rPr>
              <a:t>SOSUS</a:t>
            </a:r>
            <a:r>
              <a:rPr lang="ja-JP" altLang="en-US" sz="1100" b="0" i="0" dirty="0">
                <a:effectLst/>
                <a:latin typeface="BIZ UDPゴシック" panose="020B0400000000000000" pitchFamily="50" charset="-128"/>
                <a:ea typeface="BIZ UDPゴシック" panose="020B0400000000000000" pitchFamily="50" charset="-128"/>
              </a:rPr>
              <a:t>）</a:t>
            </a:r>
            <a:endParaRPr lang="en-US" altLang="ja-JP" sz="1100" b="0" i="0" dirty="0">
              <a:effectLst/>
              <a:latin typeface="BIZ UDPゴシック" panose="020B0400000000000000" pitchFamily="50" charset="-128"/>
              <a:ea typeface="BIZ UDPゴシック" panose="020B0400000000000000" pitchFamily="50" charset="-128"/>
            </a:endParaRPr>
          </a:p>
          <a:p>
            <a:r>
              <a:rPr lang="ja-JP" altLang="en-US" sz="1100" b="0" i="0" dirty="0">
                <a:effectLst/>
                <a:latin typeface="BIZ UDPゴシック" panose="020B0400000000000000" pitchFamily="50" charset="-128"/>
                <a:ea typeface="BIZ UDPゴシック" panose="020B0400000000000000" pitchFamily="50" charset="-128"/>
              </a:rPr>
              <a:t>（示意圖／翻攝自 推特）</a:t>
            </a:r>
            <a:endParaRPr lang="ja-JP" altLang="en-US" sz="11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7A30DD1F-03D0-5A0E-4875-3752F3E4EE8F}"/>
              </a:ext>
            </a:extLst>
          </p:cNvPr>
          <p:cNvPicPr>
            <a:picLocks noChangeAspect="1"/>
          </p:cNvPicPr>
          <p:nvPr/>
        </p:nvPicPr>
        <p:blipFill>
          <a:blip r:embed="rId4"/>
          <a:stretch>
            <a:fillRect/>
          </a:stretch>
        </p:blipFill>
        <p:spPr>
          <a:xfrm>
            <a:off x="4408450" y="2983483"/>
            <a:ext cx="659099" cy="659099"/>
          </a:xfrm>
          <a:prstGeom prst="rect">
            <a:avLst/>
          </a:prstGeom>
        </p:spPr>
      </p:pic>
      <p:sp>
        <p:nvSpPr>
          <p:cNvPr id="7" name="正方形/長方形 6">
            <a:extLst>
              <a:ext uri="{FF2B5EF4-FFF2-40B4-BE49-F238E27FC236}">
                <a16:creationId xmlns:a16="http://schemas.microsoft.com/office/drawing/2014/main" id="{380D8FC1-9231-FBE5-43F3-FD31A85754BE}"/>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SOSUS</a:t>
            </a:r>
            <a:r>
              <a:rPr lang="ja-JP" altLang="en-US" sz="2400" b="1" dirty="0">
                <a:latin typeface="BIZ UDPゴシック" panose="020B0400000000000000" pitchFamily="50" charset="-128"/>
                <a:ea typeface="BIZ UDPゴシック" panose="020B0400000000000000" pitchFamily="50" charset="-128"/>
              </a:rPr>
              <a:t>は海中の音響信号を収集・分析し「音紋」</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2292" name="Picture 4" descr="SOSUS Health Issues">
            <a:extLst>
              <a:ext uri="{FF2B5EF4-FFF2-40B4-BE49-F238E27FC236}">
                <a16:creationId xmlns:a16="http://schemas.microsoft.com/office/drawing/2014/main" id="{D7341FED-58FA-F02E-DA4C-7E3F0A200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82" y="4170642"/>
            <a:ext cx="5387401" cy="266836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9DFDBC05-1B1B-FBC2-D48D-D53A493061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1667" y="606631"/>
            <a:ext cx="6835551" cy="384499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6B6B7DE1-04E1-AAF3-4418-FC1A8ED660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4922" y="4601529"/>
            <a:ext cx="3119124" cy="2121004"/>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P-1 (哨戒機) - Wikipedia">
            <a:extLst>
              <a:ext uri="{FF2B5EF4-FFF2-40B4-BE49-F238E27FC236}">
                <a16:creationId xmlns:a16="http://schemas.microsoft.com/office/drawing/2014/main" id="{C6653E83-2E38-0340-F615-EC09188575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6543" y="4601529"/>
            <a:ext cx="3186225" cy="21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18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図1">
            <a:extLst>
              <a:ext uri="{FF2B5EF4-FFF2-40B4-BE49-F238E27FC236}">
                <a16:creationId xmlns:a16="http://schemas.microsoft.com/office/drawing/2014/main" id="{ABAD5955-9189-86D7-13E9-F8F7AE4E7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490" y="473551"/>
            <a:ext cx="9950820" cy="6389349"/>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2001</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年から</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2020</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年までの米国本土における目撃空間分布</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058246B0-18DC-334A-7955-AD5645F3C141}"/>
              </a:ext>
            </a:extLst>
          </p:cNvPr>
          <p:cNvSpPr txBox="1"/>
          <p:nvPr/>
        </p:nvSpPr>
        <p:spPr>
          <a:xfrm>
            <a:off x="3709170" y="473551"/>
            <a:ext cx="4647460" cy="261610"/>
          </a:xfrm>
          <a:prstGeom prst="rect">
            <a:avLst/>
          </a:prstGeom>
          <a:noFill/>
        </p:spPr>
        <p:txBody>
          <a:bodyPr wrap="square">
            <a:spAutoFit/>
          </a:bodyPr>
          <a:lstStyle/>
          <a:p>
            <a:r>
              <a:rPr lang="en-US" altLang="ja-JP" sz="1100" dirty="0"/>
              <a:t>https://www.nature.com/articles/s41598-023-49527-x/figures/1</a:t>
            </a:r>
            <a:endParaRPr lang="ja-JP" altLang="en-US" sz="1100" dirty="0"/>
          </a:p>
        </p:txBody>
      </p:sp>
      <p:pic>
        <p:nvPicPr>
          <p:cNvPr id="6" name="図 5">
            <a:extLst>
              <a:ext uri="{FF2B5EF4-FFF2-40B4-BE49-F238E27FC236}">
                <a16:creationId xmlns:a16="http://schemas.microsoft.com/office/drawing/2014/main" id="{7F5670E7-533C-973B-42BC-D469A4FE873C}"/>
              </a:ext>
            </a:extLst>
          </p:cNvPr>
          <p:cNvPicPr>
            <a:picLocks noChangeAspect="1"/>
          </p:cNvPicPr>
          <p:nvPr/>
        </p:nvPicPr>
        <p:blipFill>
          <a:blip r:embed="rId3"/>
          <a:stretch>
            <a:fillRect/>
          </a:stretch>
        </p:blipFill>
        <p:spPr>
          <a:xfrm>
            <a:off x="11058293" y="5779177"/>
            <a:ext cx="1083723" cy="1083723"/>
          </a:xfrm>
          <a:prstGeom prst="rect">
            <a:avLst/>
          </a:prstGeom>
        </p:spPr>
      </p:pic>
    </p:spTree>
    <p:extLst>
      <p:ext uri="{BB962C8B-B14F-4D97-AF65-F5344CB8AC3E}">
        <p14:creationId xmlns:p14="http://schemas.microsoft.com/office/powerpoint/2010/main" val="1308260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0DCF701-623E-EEE7-F471-7BCEFC94ED3D}"/>
              </a:ext>
            </a:extLst>
          </p:cNvPr>
          <p:cNvPicPr>
            <a:picLocks noChangeAspect="1"/>
          </p:cNvPicPr>
          <p:nvPr/>
        </p:nvPicPr>
        <p:blipFill>
          <a:blip r:embed="rId2"/>
          <a:stretch>
            <a:fillRect/>
          </a:stretch>
        </p:blipFill>
        <p:spPr>
          <a:xfrm>
            <a:off x="2259119" y="465165"/>
            <a:ext cx="7673761" cy="6387142"/>
          </a:xfrm>
          <a:prstGeom prst="rect">
            <a:avLst/>
          </a:prstGeom>
        </p:spPr>
      </p:pic>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2001</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年から</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2020</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年までの目撃情報のホットスポット分析</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058246B0-18DC-334A-7955-AD5645F3C141}"/>
              </a:ext>
            </a:extLst>
          </p:cNvPr>
          <p:cNvSpPr txBox="1"/>
          <p:nvPr/>
        </p:nvSpPr>
        <p:spPr>
          <a:xfrm>
            <a:off x="3772269" y="473551"/>
            <a:ext cx="4647460" cy="261610"/>
          </a:xfrm>
          <a:prstGeom prst="rect">
            <a:avLst/>
          </a:prstGeom>
          <a:noFill/>
        </p:spPr>
        <p:txBody>
          <a:bodyPr wrap="square">
            <a:spAutoFit/>
          </a:bodyPr>
          <a:lstStyle/>
          <a:p>
            <a:r>
              <a:rPr lang="en-US" altLang="ja-JP" sz="1100" dirty="0"/>
              <a:t>https://www.nature.com/articles/s41598-023-49527-x/figures/3</a:t>
            </a:r>
            <a:endParaRPr lang="ja-JP" altLang="en-US" sz="1100" dirty="0"/>
          </a:p>
        </p:txBody>
      </p:sp>
      <p:pic>
        <p:nvPicPr>
          <p:cNvPr id="7" name="図 6">
            <a:extLst>
              <a:ext uri="{FF2B5EF4-FFF2-40B4-BE49-F238E27FC236}">
                <a16:creationId xmlns:a16="http://schemas.microsoft.com/office/drawing/2014/main" id="{08BCE506-2B83-1FBB-ECAB-525B25DC02D0}"/>
              </a:ext>
            </a:extLst>
          </p:cNvPr>
          <p:cNvPicPr>
            <a:picLocks noChangeAspect="1"/>
          </p:cNvPicPr>
          <p:nvPr/>
        </p:nvPicPr>
        <p:blipFill>
          <a:blip r:embed="rId3"/>
          <a:stretch>
            <a:fillRect/>
          </a:stretch>
        </p:blipFill>
        <p:spPr>
          <a:xfrm>
            <a:off x="10591060" y="5807477"/>
            <a:ext cx="1050523" cy="1050523"/>
          </a:xfrm>
          <a:prstGeom prst="rect">
            <a:avLst/>
          </a:prstGeom>
        </p:spPr>
      </p:pic>
    </p:spTree>
    <p:extLst>
      <p:ext uri="{BB962C8B-B14F-4D97-AF65-F5344CB8AC3E}">
        <p14:creationId xmlns:p14="http://schemas.microsoft.com/office/powerpoint/2010/main" val="382476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F2FA765-5481-EEC6-C76B-F7C8AAD9D497}"/>
              </a:ext>
            </a:extLst>
          </p:cNvPr>
          <p:cNvPicPr>
            <a:picLocks noChangeAspect="1"/>
          </p:cNvPicPr>
          <p:nvPr/>
        </p:nvPicPr>
        <p:blipFill>
          <a:blip r:embed="rId2"/>
          <a:stretch>
            <a:fillRect/>
          </a:stretch>
        </p:blipFill>
        <p:spPr>
          <a:xfrm>
            <a:off x="1371975" y="456927"/>
            <a:ext cx="8810712" cy="6395379"/>
          </a:xfrm>
          <a:prstGeom prst="rect">
            <a:avLst/>
          </a:prstGeom>
        </p:spPr>
      </p:pic>
      <p:sp>
        <p:nvSpPr>
          <p:cNvPr id="15" name="正方形/長方形 14">
            <a:extLst>
              <a:ext uri="{FF2B5EF4-FFF2-40B4-BE49-F238E27FC236}">
                <a16:creationId xmlns:a16="http://schemas.microsoft.com/office/drawing/2014/main" id="{E4732131-6E23-4071-1B1E-CEAE13D1A9A8}"/>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全米</a:t>
            </a:r>
            <a:r>
              <a:rPr kumimoji="1" lang="en-US" altLang="ja-JP" sz="2400" b="1" dirty="0">
                <a:latin typeface="BIZ UDPゴシック" panose="020B0400000000000000" pitchFamily="50" charset="-128"/>
                <a:ea typeface="BIZ UDPゴシック" panose="020B0400000000000000" pitchFamily="50" charset="-128"/>
              </a:rPr>
              <a:t>UFO</a:t>
            </a:r>
            <a:r>
              <a:rPr kumimoji="1" lang="ja-JP" altLang="en-US" sz="2400" b="1" dirty="0">
                <a:latin typeface="BIZ UDPゴシック" panose="020B0400000000000000" pitchFamily="50" charset="-128"/>
                <a:ea typeface="BIZ UDPゴシック" panose="020B0400000000000000" pitchFamily="50" charset="-128"/>
              </a:rPr>
              <a:t>報告センター</a:t>
            </a:r>
          </a:p>
        </p:txBody>
      </p:sp>
      <p:sp>
        <p:nvSpPr>
          <p:cNvPr id="3" name="テキスト ボックス 2">
            <a:extLst>
              <a:ext uri="{FF2B5EF4-FFF2-40B4-BE49-F238E27FC236}">
                <a16:creationId xmlns:a16="http://schemas.microsoft.com/office/drawing/2014/main" id="{86C8B383-D5A8-9EA8-1DD2-BBE753298E1B}"/>
              </a:ext>
            </a:extLst>
          </p:cNvPr>
          <p:cNvSpPr txBox="1"/>
          <p:nvPr/>
        </p:nvSpPr>
        <p:spPr>
          <a:xfrm>
            <a:off x="10304755" y="6590696"/>
            <a:ext cx="1765177" cy="261610"/>
          </a:xfrm>
          <a:prstGeom prst="rect">
            <a:avLst/>
          </a:prstGeom>
          <a:noFill/>
        </p:spPr>
        <p:txBody>
          <a:bodyPr wrap="square">
            <a:spAutoFit/>
          </a:bodyPr>
          <a:lstStyle/>
          <a:p>
            <a:pPr algn="ctr"/>
            <a:r>
              <a:rPr lang="en-US" altLang="ja-JP" sz="1100" b="0" i="0" dirty="0">
                <a:effectLst/>
                <a:latin typeface="BIZ UDPゴシック" panose="020B0400000000000000" pitchFamily="50" charset="-128"/>
                <a:ea typeface="BIZ UDPゴシック" panose="020B0400000000000000" pitchFamily="50" charset="-128"/>
                <a:hlinkClick r:id="rId3">
                  <a:extLst>
                    <a:ext uri="{A12FA001-AC4F-418D-AE19-62706E023703}">
                      <ahyp:hlinkClr xmlns:ahyp="http://schemas.microsoft.com/office/drawing/2018/hyperlinkcolor" val="tx"/>
                    </a:ext>
                  </a:extLst>
                </a:hlinkClick>
              </a:rPr>
              <a:t>https://nuforc.org/</a:t>
            </a:r>
            <a:endParaRPr lang="ja-JP" altLang="en-US" sz="1100"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A387C9F1-68E2-DEC6-16F9-F2D902C0302B}"/>
              </a:ext>
            </a:extLst>
          </p:cNvPr>
          <p:cNvPicPr>
            <a:picLocks noChangeAspect="1"/>
          </p:cNvPicPr>
          <p:nvPr/>
        </p:nvPicPr>
        <p:blipFill>
          <a:blip r:embed="rId4"/>
          <a:stretch>
            <a:fillRect/>
          </a:stretch>
        </p:blipFill>
        <p:spPr>
          <a:xfrm>
            <a:off x="10442201" y="5126296"/>
            <a:ext cx="1464400" cy="1464400"/>
          </a:xfrm>
          <a:prstGeom prst="rect">
            <a:avLst/>
          </a:prstGeom>
        </p:spPr>
      </p:pic>
    </p:spTree>
    <p:extLst>
      <p:ext uri="{BB962C8B-B14F-4D97-AF65-F5344CB8AC3E}">
        <p14:creationId xmlns:p14="http://schemas.microsoft.com/office/powerpoint/2010/main" val="26479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参考文献</a:t>
            </a:r>
          </a:p>
        </p:txBody>
      </p:sp>
      <p:pic>
        <p:nvPicPr>
          <p:cNvPr id="5122" name="Picture 2" descr="UFOのすべて / 赤間剛">
            <a:extLst>
              <a:ext uri="{FF2B5EF4-FFF2-40B4-BE49-F238E27FC236}">
                <a16:creationId xmlns:a16="http://schemas.microsoft.com/office/drawing/2014/main" id="{C50873C2-54A4-A04A-FC79-7A0939D9A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65" y="887858"/>
            <a:ext cx="3768666" cy="55040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彼らはあまりにも知りすぎた: UFOをめぐる宇宙的沈黙の系譜">
            <a:extLst>
              <a:ext uri="{FF2B5EF4-FFF2-40B4-BE49-F238E27FC236}">
                <a16:creationId xmlns:a16="http://schemas.microsoft.com/office/drawing/2014/main" id="{C2A2933F-3ACE-E3B8-5B14-9473BE5D4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883" y="887858"/>
            <a:ext cx="3815050" cy="55040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自然は脈動する: ヴィクトル・シャウベルガーの驚くべき洞察">
            <a:extLst>
              <a:ext uri="{FF2B5EF4-FFF2-40B4-BE49-F238E27FC236}">
                <a16:creationId xmlns:a16="http://schemas.microsoft.com/office/drawing/2014/main" id="{BC7B72FC-3E90-D3F7-5E53-F2F382D9E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7956" y="887858"/>
            <a:ext cx="3815050" cy="552116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B3A119D-93D3-55EC-66F6-F73D1C6D516B}"/>
              </a:ext>
            </a:extLst>
          </p:cNvPr>
          <p:cNvSpPr txBox="1"/>
          <p:nvPr/>
        </p:nvSpPr>
        <p:spPr>
          <a:xfrm>
            <a:off x="1207363" y="6391923"/>
            <a:ext cx="154471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三一書房</a:t>
            </a:r>
          </a:p>
        </p:txBody>
      </p:sp>
      <p:sp>
        <p:nvSpPr>
          <p:cNvPr id="4" name="テキスト ボックス 3">
            <a:extLst>
              <a:ext uri="{FF2B5EF4-FFF2-40B4-BE49-F238E27FC236}">
                <a16:creationId xmlns:a16="http://schemas.microsoft.com/office/drawing/2014/main" id="{D215C746-AE60-3DD9-AE3A-6B4FAA3A5179}"/>
              </a:ext>
            </a:extLst>
          </p:cNvPr>
          <p:cNvSpPr txBox="1"/>
          <p:nvPr/>
        </p:nvSpPr>
        <p:spPr>
          <a:xfrm>
            <a:off x="9150003" y="6392085"/>
            <a:ext cx="154471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日本教文社</a:t>
            </a:r>
          </a:p>
        </p:txBody>
      </p:sp>
      <p:sp>
        <p:nvSpPr>
          <p:cNvPr id="5" name="テキスト ボックス 4">
            <a:extLst>
              <a:ext uri="{FF2B5EF4-FFF2-40B4-BE49-F238E27FC236}">
                <a16:creationId xmlns:a16="http://schemas.microsoft.com/office/drawing/2014/main" id="{2B32843E-1964-4320-3F94-A646A8182367}"/>
              </a:ext>
            </a:extLst>
          </p:cNvPr>
          <p:cNvSpPr txBox="1"/>
          <p:nvPr/>
        </p:nvSpPr>
        <p:spPr>
          <a:xfrm>
            <a:off x="5149048" y="6400685"/>
            <a:ext cx="154471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三五館</a:t>
            </a:r>
          </a:p>
        </p:txBody>
      </p:sp>
    </p:spTree>
    <p:extLst>
      <p:ext uri="{BB962C8B-B14F-4D97-AF65-F5344CB8AC3E}">
        <p14:creationId xmlns:p14="http://schemas.microsoft.com/office/powerpoint/2010/main" val="1951811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米国防総省</a:t>
            </a:r>
            <a:r>
              <a:rPr kumimoji="1" lang="en-US" altLang="ja-JP" sz="2400" b="1" dirty="0">
                <a:latin typeface="BIZ UDPゴシック" panose="020B0400000000000000" pitchFamily="50" charset="-128"/>
                <a:ea typeface="BIZ UDPゴシック" panose="020B0400000000000000" pitchFamily="50" charset="-128"/>
              </a:rPr>
              <a:t>ARRO</a:t>
            </a:r>
            <a:r>
              <a:rPr kumimoji="1" lang="ja-JP" altLang="en-US" sz="2400" b="1" dirty="0">
                <a:latin typeface="BIZ UDPゴシック" panose="020B0400000000000000" pitchFamily="50" charset="-128"/>
                <a:ea typeface="BIZ UDPゴシック" panose="020B0400000000000000" pitchFamily="50" charset="-128"/>
              </a:rPr>
              <a:t>のウェッブサイト</a:t>
            </a:r>
          </a:p>
        </p:txBody>
      </p:sp>
      <p:pic>
        <p:nvPicPr>
          <p:cNvPr id="4" name="図 3">
            <a:extLst>
              <a:ext uri="{FF2B5EF4-FFF2-40B4-BE49-F238E27FC236}">
                <a16:creationId xmlns:a16="http://schemas.microsoft.com/office/drawing/2014/main" id="{BC88A8B4-3476-29A3-7C0A-EECE79890107}"/>
              </a:ext>
            </a:extLst>
          </p:cNvPr>
          <p:cNvPicPr>
            <a:picLocks noChangeAspect="1"/>
          </p:cNvPicPr>
          <p:nvPr/>
        </p:nvPicPr>
        <p:blipFill>
          <a:blip r:embed="rId2"/>
          <a:stretch>
            <a:fillRect/>
          </a:stretch>
        </p:blipFill>
        <p:spPr>
          <a:xfrm>
            <a:off x="0" y="874823"/>
            <a:ext cx="12192000" cy="4885296"/>
          </a:xfrm>
          <a:prstGeom prst="rect">
            <a:avLst/>
          </a:prstGeom>
        </p:spPr>
      </p:pic>
      <p:pic>
        <p:nvPicPr>
          <p:cNvPr id="9" name="図 8">
            <a:extLst>
              <a:ext uri="{FF2B5EF4-FFF2-40B4-BE49-F238E27FC236}">
                <a16:creationId xmlns:a16="http://schemas.microsoft.com/office/drawing/2014/main" id="{94123E60-2A21-024D-2519-B206F00199DE}"/>
              </a:ext>
            </a:extLst>
          </p:cNvPr>
          <p:cNvPicPr>
            <a:picLocks noChangeAspect="1"/>
          </p:cNvPicPr>
          <p:nvPr/>
        </p:nvPicPr>
        <p:blipFill>
          <a:blip r:embed="rId3"/>
          <a:stretch>
            <a:fillRect/>
          </a:stretch>
        </p:blipFill>
        <p:spPr>
          <a:xfrm>
            <a:off x="10978811" y="5639118"/>
            <a:ext cx="1213189" cy="1213189"/>
          </a:xfrm>
          <a:prstGeom prst="rect">
            <a:avLst/>
          </a:prstGeom>
        </p:spPr>
      </p:pic>
    </p:spTree>
    <p:extLst>
      <p:ext uri="{BB962C8B-B14F-4D97-AF65-F5344CB8AC3E}">
        <p14:creationId xmlns:p14="http://schemas.microsoft.com/office/powerpoint/2010/main" val="1452994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6150" name="Picture 6">
            <a:extLst>
              <a:ext uri="{FF2B5EF4-FFF2-40B4-BE49-F238E27FC236}">
                <a16:creationId xmlns:a16="http://schemas.microsoft.com/office/drawing/2014/main" id="{C9EB7674-1D18-A1D5-4A1D-3E0E823AF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659" y="547374"/>
            <a:ext cx="9242682" cy="616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137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latin typeface="BIZ UDPゴシック" panose="020B0400000000000000" pitchFamily="50" charset="-128"/>
                <a:ea typeface="BIZ UDPゴシック" panose="020B0400000000000000" pitchFamily="50" charset="-128"/>
              </a:rPr>
              <a:t>SR-91 Aurora</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a:t>
            </a:r>
          </a:p>
        </p:txBody>
      </p:sp>
      <p:pic>
        <p:nvPicPr>
          <p:cNvPr id="38914" name="Picture 2" descr="undefined">
            <a:extLst>
              <a:ext uri="{FF2B5EF4-FFF2-40B4-BE49-F238E27FC236}">
                <a16:creationId xmlns:a16="http://schemas.microsoft.com/office/drawing/2014/main" id="{0C3C58A6-4FEC-DD3D-84DB-D21F20E1C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781" y="917785"/>
            <a:ext cx="7281219" cy="5824975"/>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undefined">
            <a:extLst>
              <a:ext uri="{FF2B5EF4-FFF2-40B4-BE49-F238E27FC236}">
                <a16:creationId xmlns:a16="http://schemas.microsoft.com/office/drawing/2014/main" id="{C578E38E-AD32-CBB7-BBEC-F6F146AE8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16" y="917785"/>
            <a:ext cx="4831506" cy="57945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E15C8465-5E6C-F585-1F23-28DB5B4B715C}"/>
              </a:ext>
            </a:extLst>
          </p:cNvPr>
          <p:cNvSpPr txBox="1"/>
          <p:nvPr/>
        </p:nvSpPr>
        <p:spPr>
          <a:xfrm>
            <a:off x="1285875" y="548453"/>
            <a:ext cx="2486025" cy="369332"/>
          </a:xfrm>
          <a:prstGeom prst="rect">
            <a:avLst/>
          </a:prstGeom>
          <a:noFill/>
        </p:spPr>
        <p:txBody>
          <a:bodyPr wrap="square" rtlCol="0">
            <a:spAutoFit/>
          </a:bodyPr>
          <a:lstStyle/>
          <a:p>
            <a:r>
              <a:rPr kumimoji="1" lang="en-US" altLang="ja-JP" dirty="0">
                <a:latin typeface="BIZ UDPゴシック" panose="020B0400000000000000" pitchFamily="50" charset="-128"/>
                <a:ea typeface="BIZ UDPゴシック" panose="020B0400000000000000" pitchFamily="50" charset="-128"/>
              </a:rPr>
              <a:t>SR-71</a:t>
            </a:r>
            <a:r>
              <a:rPr kumimoji="1" lang="ja-JP" altLang="en-US" dirty="0">
                <a:latin typeface="BIZ UDPゴシック" panose="020B0400000000000000" pitchFamily="50" charset="-128"/>
                <a:ea typeface="BIZ UDPゴシック" panose="020B0400000000000000" pitchFamily="50" charset="-128"/>
              </a:rPr>
              <a:t>ブラックバード</a:t>
            </a:r>
          </a:p>
        </p:txBody>
      </p:sp>
    </p:spTree>
    <p:extLst>
      <p:ext uri="{BB962C8B-B14F-4D97-AF65-F5344CB8AC3E}">
        <p14:creationId xmlns:p14="http://schemas.microsoft.com/office/powerpoint/2010/main" val="3369911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1AC259B-2910-E427-0E59-5C201F870EC2}"/>
              </a:ext>
            </a:extLst>
          </p:cNvPr>
          <p:cNvPicPr>
            <a:picLocks noChangeAspect="1"/>
          </p:cNvPicPr>
          <p:nvPr/>
        </p:nvPicPr>
        <p:blipFill>
          <a:blip r:embed="rId2"/>
          <a:stretch>
            <a:fillRect/>
          </a:stretch>
        </p:blipFill>
        <p:spPr>
          <a:xfrm>
            <a:off x="2475396" y="337563"/>
            <a:ext cx="7241207" cy="6514744"/>
          </a:xfrm>
          <a:prstGeom prst="rect">
            <a:avLst/>
          </a:prstGeom>
        </p:spPr>
      </p:pic>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衆議院安全保障委員会ニュース</a:t>
            </a:r>
          </a:p>
        </p:txBody>
      </p:sp>
      <p:sp>
        <p:nvSpPr>
          <p:cNvPr id="8" name="テキスト ボックス 7">
            <a:extLst>
              <a:ext uri="{FF2B5EF4-FFF2-40B4-BE49-F238E27FC236}">
                <a16:creationId xmlns:a16="http://schemas.microsoft.com/office/drawing/2014/main" id="{01CE8B48-3D76-9E28-87B3-584523E07C6A}"/>
              </a:ext>
            </a:extLst>
          </p:cNvPr>
          <p:cNvSpPr txBox="1"/>
          <p:nvPr/>
        </p:nvSpPr>
        <p:spPr>
          <a:xfrm rot="16200000">
            <a:off x="-1814535" y="3201264"/>
            <a:ext cx="6104466" cy="923330"/>
          </a:xfrm>
          <a:prstGeom prst="rect">
            <a:avLst/>
          </a:prstGeom>
          <a:noFill/>
        </p:spPr>
        <p:txBody>
          <a:bodyPr wrap="square">
            <a:spAutoFit/>
          </a:bodyPr>
          <a:lstStyle/>
          <a:p>
            <a:r>
              <a:rPr lang="en-US" altLang="ja-JP" dirty="0"/>
              <a:t>https://www.shugiin.go.jp/internet/itdb_rchome.nsf/html/rchome/News/Honbun/ampo21120230414008.pdf/$File/ampo21120230414008.pdf</a:t>
            </a:r>
            <a:endParaRPr lang="ja-JP" altLang="en-US" dirty="0"/>
          </a:p>
        </p:txBody>
      </p:sp>
      <p:pic>
        <p:nvPicPr>
          <p:cNvPr id="10" name="図 9">
            <a:extLst>
              <a:ext uri="{FF2B5EF4-FFF2-40B4-BE49-F238E27FC236}">
                <a16:creationId xmlns:a16="http://schemas.microsoft.com/office/drawing/2014/main" id="{127E3695-0C73-3D23-75E4-3E07866697A1}"/>
              </a:ext>
            </a:extLst>
          </p:cNvPr>
          <p:cNvPicPr>
            <a:picLocks noChangeAspect="1"/>
          </p:cNvPicPr>
          <p:nvPr/>
        </p:nvPicPr>
        <p:blipFill>
          <a:blip r:embed="rId3"/>
          <a:stretch>
            <a:fillRect/>
          </a:stretch>
        </p:blipFill>
        <p:spPr>
          <a:xfrm>
            <a:off x="10492636" y="5158637"/>
            <a:ext cx="1699364" cy="1699364"/>
          </a:xfrm>
          <a:prstGeom prst="rect">
            <a:avLst/>
          </a:prstGeom>
        </p:spPr>
      </p:pic>
    </p:spTree>
    <p:extLst>
      <p:ext uri="{BB962C8B-B14F-4D97-AF65-F5344CB8AC3E}">
        <p14:creationId xmlns:p14="http://schemas.microsoft.com/office/powerpoint/2010/main" val="3389051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Space Situational Awareness</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3" name="図 2" descr="ダイアグラム&#10;&#10;自動的に生成された説明">
            <a:extLst>
              <a:ext uri="{FF2B5EF4-FFF2-40B4-BE49-F238E27FC236}">
                <a16:creationId xmlns:a16="http://schemas.microsoft.com/office/drawing/2014/main" id="{F372D250-05DE-4EB4-959B-83DDFB019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9" y="2066620"/>
            <a:ext cx="6165364" cy="4169526"/>
          </a:xfrm>
          <a:prstGeom prst="rect">
            <a:avLst/>
          </a:prstGeom>
        </p:spPr>
      </p:pic>
      <p:grpSp>
        <p:nvGrpSpPr>
          <p:cNvPr id="12" name="object 37">
            <a:extLst>
              <a:ext uri="{FF2B5EF4-FFF2-40B4-BE49-F238E27FC236}">
                <a16:creationId xmlns:a16="http://schemas.microsoft.com/office/drawing/2014/main" id="{C18BDDB7-99DF-4949-A37F-23AB52FA947F}"/>
              </a:ext>
            </a:extLst>
          </p:cNvPr>
          <p:cNvGrpSpPr/>
          <p:nvPr/>
        </p:nvGrpSpPr>
        <p:grpSpPr>
          <a:xfrm>
            <a:off x="7349789" y="2874059"/>
            <a:ext cx="136525" cy="913130"/>
            <a:chOff x="5567171" y="2277617"/>
            <a:chExt cx="136525" cy="913130"/>
          </a:xfrm>
        </p:grpSpPr>
        <p:sp>
          <p:nvSpPr>
            <p:cNvPr id="13" name="object 38">
              <a:extLst>
                <a:ext uri="{FF2B5EF4-FFF2-40B4-BE49-F238E27FC236}">
                  <a16:creationId xmlns:a16="http://schemas.microsoft.com/office/drawing/2014/main" id="{23630EC2-BDC3-4147-89F6-C514CCA15874}"/>
                </a:ext>
              </a:extLst>
            </p:cNvPr>
            <p:cNvSpPr/>
            <p:nvPr/>
          </p:nvSpPr>
          <p:spPr>
            <a:xfrm>
              <a:off x="5577077" y="2868929"/>
              <a:ext cx="0" cy="321310"/>
            </a:xfrm>
            <a:custGeom>
              <a:avLst/>
              <a:gdLst/>
              <a:ahLst/>
              <a:cxnLst/>
              <a:rect l="l" t="t" r="r" b="b"/>
              <a:pathLst>
                <a:path h="321310">
                  <a:moveTo>
                    <a:pt x="0" y="321310"/>
                  </a:moveTo>
                  <a:lnTo>
                    <a:pt x="0" y="0"/>
                  </a:lnTo>
                </a:path>
              </a:pathLst>
            </a:custGeom>
            <a:ln w="19812">
              <a:solidFill>
                <a:srgbClr val="000000"/>
              </a:solidFill>
              <a:prstDash val="sysDash"/>
            </a:ln>
          </p:spPr>
          <p:txBody>
            <a:bodyPr wrap="square" lIns="0" tIns="0" rIns="0" bIns="0" rtlCol="0"/>
            <a:lstStyle/>
            <a:p>
              <a:endParaRPr/>
            </a:p>
          </p:txBody>
        </p:sp>
        <p:sp>
          <p:nvSpPr>
            <p:cNvPr id="14" name="object 39">
              <a:extLst>
                <a:ext uri="{FF2B5EF4-FFF2-40B4-BE49-F238E27FC236}">
                  <a16:creationId xmlns:a16="http://schemas.microsoft.com/office/drawing/2014/main" id="{2DC3505E-361B-4B35-B417-6DF5BC19942F}"/>
                </a:ext>
              </a:extLst>
            </p:cNvPr>
            <p:cNvSpPr/>
            <p:nvPr/>
          </p:nvSpPr>
          <p:spPr>
            <a:xfrm>
              <a:off x="5577077" y="2277617"/>
              <a:ext cx="127000" cy="550545"/>
            </a:xfrm>
            <a:custGeom>
              <a:avLst/>
              <a:gdLst/>
              <a:ahLst/>
              <a:cxnLst/>
              <a:rect l="l" t="t" r="r" b="b"/>
              <a:pathLst>
                <a:path w="127000" h="550544">
                  <a:moveTo>
                    <a:pt x="3048" y="0"/>
                  </a:moveTo>
                  <a:lnTo>
                    <a:pt x="3048" y="550037"/>
                  </a:lnTo>
                </a:path>
                <a:path w="127000" h="550544">
                  <a:moveTo>
                    <a:pt x="0" y="364236"/>
                  </a:moveTo>
                  <a:lnTo>
                    <a:pt x="126492" y="364236"/>
                  </a:lnTo>
                </a:path>
              </a:pathLst>
            </a:custGeom>
            <a:ln w="19811">
              <a:solidFill>
                <a:srgbClr val="000000"/>
              </a:solidFill>
            </a:ln>
          </p:spPr>
          <p:txBody>
            <a:bodyPr wrap="square" lIns="0" tIns="0" rIns="0" bIns="0" rtlCol="0"/>
            <a:lstStyle/>
            <a:p>
              <a:endParaRPr/>
            </a:p>
          </p:txBody>
        </p:sp>
      </p:grpSp>
      <p:grpSp>
        <p:nvGrpSpPr>
          <p:cNvPr id="15" name="object 40">
            <a:extLst>
              <a:ext uri="{FF2B5EF4-FFF2-40B4-BE49-F238E27FC236}">
                <a16:creationId xmlns:a16="http://schemas.microsoft.com/office/drawing/2014/main" id="{B3AF84DB-96BB-40E6-9C56-57ADA0E3B5C9}"/>
              </a:ext>
            </a:extLst>
          </p:cNvPr>
          <p:cNvGrpSpPr/>
          <p:nvPr/>
        </p:nvGrpSpPr>
        <p:grpSpPr>
          <a:xfrm>
            <a:off x="7613188" y="3318052"/>
            <a:ext cx="1279525" cy="2463165"/>
            <a:chOff x="5830570" y="2721610"/>
            <a:chExt cx="1279525" cy="2463165"/>
          </a:xfrm>
        </p:grpSpPr>
        <p:sp>
          <p:nvSpPr>
            <p:cNvPr id="16" name="object 41">
              <a:extLst>
                <a:ext uri="{FF2B5EF4-FFF2-40B4-BE49-F238E27FC236}">
                  <a16:creationId xmlns:a16="http://schemas.microsoft.com/office/drawing/2014/main" id="{4E54904E-569B-4746-9313-478DDF40066D}"/>
                </a:ext>
              </a:extLst>
            </p:cNvPr>
            <p:cNvSpPr/>
            <p:nvPr/>
          </p:nvSpPr>
          <p:spPr>
            <a:xfrm>
              <a:off x="5840730" y="2731770"/>
              <a:ext cx="123825" cy="2442845"/>
            </a:xfrm>
            <a:custGeom>
              <a:avLst/>
              <a:gdLst/>
              <a:ahLst/>
              <a:cxnLst/>
              <a:rect l="l" t="t" r="r" b="b"/>
              <a:pathLst>
                <a:path w="123825" h="2442845">
                  <a:moveTo>
                    <a:pt x="9144" y="0"/>
                  </a:moveTo>
                  <a:lnTo>
                    <a:pt x="9144" y="2442591"/>
                  </a:lnTo>
                </a:path>
                <a:path w="123825" h="2442845">
                  <a:moveTo>
                    <a:pt x="0" y="249935"/>
                  </a:moveTo>
                  <a:lnTo>
                    <a:pt x="123444" y="249935"/>
                  </a:lnTo>
                </a:path>
              </a:pathLst>
            </a:custGeom>
            <a:ln w="19811">
              <a:solidFill>
                <a:srgbClr val="000000"/>
              </a:solidFill>
            </a:ln>
          </p:spPr>
          <p:txBody>
            <a:bodyPr wrap="square" lIns="0" tIns="0" rIns="0" bIns="0" rtlCol="0"/>
            <a:lstStyle/>
            <a:p>
              <a:endParaRPr/>
            </a:p>
          </p:txBody>
        </p:sp>
        <p:sp>
          <p:nvSpPr>
            <p:cNvPr id="17" name="object 42">
              <a:extLst>
                <a:ext uri="{FF2B5EF4-FFF2-40B4-BE49-F238E27FC236}">
                  <a16:creationId xmlns:a16="http://schemas.microsoft.com/office/drawing/2014/main" id="{6528DCA8-A146-40CF-9352-74FC417E22F9}"/>
                </a:ext>
              </a:extLst>
            </p:cNvPr>
            <p:cNvSpPr/>
            <p:nvPr/>
          </p:nvSpPr>
          <p:spPr>
            <a:xfrm>
              <a:off x="5964174" y="2850642"/>
              <a:ext cx="1135380" cy="238125"/>
            </a:xfrm>
            <a:custGeom>
              <a:avLst/>
              <a:gdLst/>
              <a:ahLst/>
              <a:cxnLst/>
              <a:rect l="l" t="t" r="r" b="b"/>
              <a:pathLst>
                <a:path w="1135379" h="238125">
                  <a:moveTo>
                    <a:pt x="0" y="237743"/>
                  </a:moveTo>
                  <a:lnTo>
                    <a:pt x="1135379" y="237743"/>
                  </a:lnTo>
                  <a:lnTo>
                    <a:pt x="1135379" y="0"/>
                  </a:lnTo>
                  <a:lnTo>
                    <a:pt x="0" y="0"/>
                  </a:lnTo>
                  <a:lnTo>
                    <a:pt x="0" y="237743"/>
                  </a:lnTo>
                  <a:close/>
                </a:path>
              </a:pathLst>
            </a:custGeom>
            <a:ln w="19812">
              <a:solidFill>
                <a:srgbClr val="000000"/>
              </a:solidFill>
            </a:ln>
          </p:spPr>
          <p:txBody>
            <a:bodyPr wrap="square" lIns="0" tIns="0" rIns="0" bIns="0" rtlCol="0"/>
            <a:lstStyle/>
            <a:p>
              <a:endParaRPr/>
            </a:p>
          </p:txBody>
        </p:sp>
      </p:grpSp>
      <p:sp>
        <p:nvSpPr>
          <p:cNvPr id="18" name="object 43">
            <a:extLst>
              <a:ext uri="{FF2B5EF4-FFF2-40B4-BE49-F238E27FC236}">
                <a16:creationId xmlns:a16="http://schemas.microsoft.com/office/drawing/2014/main" id="{E071D9D3-3BBA-40CD-9591-5B222F456E92}"/>
              </a:ext>
            </a:extLst>
          </p:cNvPr>
          <p:cNvSpPr txBox="1"/>
          <p:nvPr/>
        </p:nvSpPr>
        <p:spPr>
          <a:xfrm>
            <a:off x="7838994" y="3457371"/>
            <a:ext cx="963930" cy="193675"/>
          </a:xfrm>
          <a:prstGeom prst="rect">
            <a:avLst/>
          </a:prstGeom>
        </p:spPr>
        <p:txBody>
          <a:bodyPr vert="horz" wrap="square" lIns="0" tIns="13335" rIns="0" bIns="0" rtlCol="0">
            <a:spAutoFit/>
          </a:bodyPr>
          <a:lstStyle/>
          <a:p>
            <a:pPr>
              <a:lnSpc>
                <a:spcPct val="100000"/>
              </a:lnSpc>
              <a:spcBef>
                <a:spcPts val="105"/>
              </a:spcBef>
              <a:tabLst>
                <a:tab pos="405130" algn="l"/>
                <a:tab pos="810260" algn="l"/>
              </a:tabLst>
            </a:pPr>
            <a:r>
              <a:rPr sz="1100" spc="-50" dirty="0">
                <a:latin typeface="HGPｺﾞｼｯｸE"/>
                <a:cs typeface="HGPｺﾞｼｯｸE"/>
              </a:rPr>
              <a:t>群</a:t>
            </a:r>
            <a:r>
              <a:rPr sz="1100" dirty="0">
                <a:latin typeface="HGPｺﾞｼｯｸE"/>
                <a:cs typeface="HGPｺﾞｼｯｸE"/>
              </a:rPr>
              <a:t>	</a:t>
            </a:r>
            <a:r>
              <a:rPr sz="1100" spc="-50" dirty="0">
                <a:latin typeface="HGPｺﾞｼｯｸE"/>
                <a:cs typeface="HGPｺﾞｼｯｸE"/>
              </a:rPr>
              <a:t>本</a:t>
            </a:r>
            <a:r>
              <a:rPr sz="1100" dirty="0">
                <a:latin typeface="HGPｺﾞｼｯｸE"/>
                <a:cs typeface="HGPｺﾞｼｯｸE"/>
              </a:rPr>
              <a:t>	</a:t>
            </a:r>
            <a:r>
              <a:rPr sz="1100" spc="-50" dirty="0">
                <a:latin typeface="HGPｺﾞｼｯｸE"/>
                <a:cs typeface="HGPｺﾞｼｯｸE"/>
              </a:rPr>
              <a:t>部</a:t>
            </a:r>
            <a:endParaRPr sz="1100">
              <a:latin typeface="HGPｺﾞｼｯｸE"/>
              <a:cs typeface="HGPｺﾞｼｯｸE"/>
            </a:endParaRPr>
          </a:p>
        </p:txBody>
      </p:sp>
      <p:grpSp>
        <p:nvGrpSpPr>
          <p:cNvPr id="19" name="object 44">
            <a:extLst>
              <a:ext uri="{FF2B5EF4-FFF2-40B4-BE49-F238E27FC236}">
                <a16:creationId xmlns:a16="http://schemas.microsoft.com/office/drawing/2014/main" id="{CDA06AD3-0A90-42CC-A815-3E944DC4FA71}"/>
              </a:ext>
            </a:extLst>
          </p:cNvPr>
          <p:cNvGrpSpPr/>
          <p:nvPr/>
        </p:nvGrpSpPr>
        <p:grpSpPr>
          <a:xfrm>
            <a:off x="7613188" y="3961180"/>
            <a:ext cx="157480" cy="429259"/>
            <a:chOff x="5830570" y="3364738"/>
            <a:chExt cx="157480" cy="429259"/>
          </a:xfrm>
        </p:grpSpPr>
        <p:sp>
          <p:nvSpPr>
            <p:cNvPr id="20" name="object 45">
              <a:extLst>
                <a:ext uri="{FF2B5EF4-FFF2-40B4-BE49-F238E27FC236}">
                  <a16:creationId xmlns:a16="http://schemas.microsoft.com/office/drawing/2014/main" id="{F19D92FF-2937-426A-B45A-319CAE6A3D4E}"/>
                </a:ext>
              </a:extLst>
            </p:cNvPr>
            <p:cNvSpPr/>
            <p:nvPr/>
          </p:nvSpPr>
          <p:spPr>
            <a:xfrm>
              <a:off x="5840730" y="3374898"/>
              <a:ext cx="123825" cy="0"/>
            </a:xfrm>
            <a:custGeom>
              <a:avLst/>
              <a:gdLst/>
              <a:ahLst/>
              <a:cxnLst/>
              <a:rect l="l" t="t" r="r" b="b"/>
              <a:pathLst>
                <a:path w="123825">
                  <a:moveTo>
                    <a:pt x="0" y="0"/>
                  </a:moveTo>
                  <a:lnTo>
                    <a:pt x="123444" y="0"/>
                  </a:lnTo>
                </a:path>
              </a:pathLst>
            </a:custGeom>
            <a:ln w="19811">
              <a:solidFill>
                <a:srgbClr val="000000"/>
              </a:solidFill>
            </a:ln>
          </p:spPr>
          <p:txBody>
            <a:bodyPr wrap="square" lIns="0" tIns="0" rIns="0" bIns="0" rtlCol="0"/>
            <a:lstStyle/>
            <a:p>
              <a:endParaRPr/>
            </a:p>
          </p:txBody>
        </p:sp>
        <p:sp>
          <p:nvSpPr>
            <p:cNvPr id="21" name="object 46">
              <a:extLst>
                <a:ext uri="{FF2B5EF4-FFF2-40B4-BE49-F238E27FC236}">
                  <a16:creationId xmlns:a16="http://schemas.microsoft.com/office/drawing/2014/main" id="{4FA570F8-667C-4891-B7D8-D1D691612BF2}"/>
                </a:ext>
              </a:extLst>
            </p:cNvPr>
            <p:cNvSpPr/>
            <p:nvPr/>
          </p:nvSpPr>
          <p:spPr>
            <a:xfrm>
              <a:off x="5859018" y="3783330"/>
              <a:ext cx="119380" cy="0"/>
            </a:xfrm>
            <a:custGeom>
              <a:avLst/>
              <a:gdLst/>
              <a:ahLst/>
              <a:cxnLst/>
              <a:rect l="l" t="t" r="r" b="b"/>
              <a:pathLst>
                <a:path w="119379">
                  <a:moveTo>
                    <a:pt x="0" y="0"/>
                  </a:moveTo>
                  <a:lnTo>
                    <a:pt x="118872" y="0"/>
                  </a:lnTo>
                </a:path>
              </a:pathLst>
            </a:custGeom>
            <a:ln w="19812">
              <a:solidFill>
                <a:srgbClr val="000000"/>
              </a:solidFill>
            </a:ln>
          </p:spPr>
          <p:txBody>
            <a:bodyPr wrap="square" lIns="0" tIns="0" rIns="0" bIns="0" rtlCol="0"/>
            <a:lstStyle/>
            <a:p>
              <a:endParaRPr/>
            </a:p>
          </p:txBody>
        </p:sp>
      </p:grpSp>
      <p:sp>
        <p:nvSpPr>
          <p:cNvPr id="22" name="object 47">
            <a:extLst>
              <a:ext uri="{FF2B5EF4-FFF2-40B4-BE49-F238E27FC236}">
                <a16:creationId xmlns:a16="http://schemas.microsoft.com/office/drawing/2014/main" id="{BC1302F4-6F40-4021-8732-F88EC8E53E5C}"/>
              </a:ext>
            </a:extLst>
          </p:cNvPr>
          <p:cNvSpPr txBox="1"/>
          <p:nvPr/>
        </p:nvSpPr>
        <p:spPr>
          <a:xfrm>
            <a:off x="7771938" y="3840275"/>
            <a:ext cx="1701800" cy="289560"/>
          </a:xfrm>
          <a:prstGeom prst="rect">
            <a:avLst/>
          </a:prstGeom>
          <a:ln w="19811">
            <a:solidFill>
              <a:srgbClr val="000000"/>
            </a:solidFill>
          </a:ln>
        </p:spPr>
        <p:txBody>
          <a:bodyPr vert="horz" wrap="square" lIns="0" tIns="48895" rIns="0" bIns="0" rtlCol="0">
            <a:spAutoFit/>
          </a:bodyPr>
          <a:lstStyle/>
          <a:p>
            <a:pPr marL="66675">
              <a:lnSpc>
                <a:spcPct val="100000"/>
              </a:lnSpc>
              <a:spcBef>
                <a:spcPts val="385"/>
              </a:spcBef>
            </a:pPr>
            <a:r>
              <a:rPr sz="1100" spc="95" dirty="0">
                <a:latin typeface="HGPｺﾞｼｯｸE"/>
                <a:cs typeface="HGPｺﾞｼｯｸE"/>
              </a:rPr>
              <a:t>宇宙作戦指揮所運用隊</a:t>
            </a:r>
            <a:endParaRPr sz="1100">
              <a:latin typeface="HGPｺﾞｼｯｸE"/>
              <a:cs typeface="HGPｺﾞｼｯｸE"/>
            </a:endParaRPr>
          </a:p>
        </p:txBody>
      </p:sp>
      <p:sp>
        <p:nvSpPr>
          <p:cNvPr id="23" name="object 48">
            <a:extLst>
              <a:ext uri="{FF2B5EF4-FFF2-40B4-BE49-F238E27FC236}">
                <a16:creationId xmlns:a16="http://schemas.microsoft.com/office/drawing/2014/main" id="{D822794B-BFFE-4FF3-9B56-0BBA74194AE1}"/>
              </a:ext>
            </a:extLst>
          </p:cNvPr>
          <p:cNvSpPr txBox="1"/>
          <p:nvPr/>
        </p:nvSpPr>
        <p:spPr>
          <a:xfrm>
            <a:off x="6882683" y="2525064"/>
            <a:ext cx="1137285" cy="349250"/>
          </a:xfrm>
          <a:prstGeom prst="rect">
            <a:avLst/>
          </a:prstGeom>
          <a:ln w="19811">
            <a:solidFill>
              <a:srgbClr val="000000"/>
            </a:solidFill>
          </a:ln>
        </p:spPr>
        <p:txBody>
          <a:bodyPr vert="horz" wrap="square" lIns="0" tIns="70485" rIns="0" bIns="0" rtlCol="0">
            <a:spAutoFit/>
          </a:bodyPr>
          <a:lstStyle/>
          <a:p>
            <a:pPr marL="90805">
              <a:lnSpc>
                <a:spcPct val="100000"/>
              </a:lnSpc>
              <a:spcBef>
                <a:spcPts val="555"/>
              </a:spcBef>
            </a:pPr>
            <a:r>
              <a:rPr sz="1450" spc="10" dirty="0">
                <a:latin typeface="HGPｺﾞｼｯｸE"/>
                <a:cs typeface="HGPｺﾞｼｯｸE"/>
              </a:rPr>
              <a:t>防 衛 大 臣</a:t>
            </a:r>
            <a:endParaRPr sz="1450">
              <a:latin typeface="HGPｺﾞｼｯｸE"/>
              <a:cs typeface="HGPｺﾞｼｯｸE"/>
            </a:endParaRPr>
          </a:p>
        </p:txBody>
      </p:sp>
      <p:sp>
        <p:nvSpPr>
          <p:cNvPr id="24" name="object 49">
            <a:extLst>
              <a:ext uri="{FF2B5EF4-FFF2-40B4-BE49-F238E27FC236}">
                <a16:creationId xmlns:a16="http://schemas.microsoft.com/office/drawing/2014/main" id="{44DF4D5F-CD46-4AC6-BA7F-661D5FE94885}"/>
              </a:ext>
            </a:extLst>
          </p:cNvPr>
          <p:cNvSpPr txBox="1"/>
          <p:nvPr/>
        </p:nvSpPr>
        <p:spPr>
          <a:xfrm>
            <a:off x="7486188" y="3049319"/>
            <a:ext cx="1554480" cy="279400"/>
          </a:xfrm>
          <a:prstGeom prst="rect">
            <a:avLst/>
          </a:prstGeom>
          <a:ln w="19811">
            <a:solidFill>
              <a:srgbClr val="000000"/>
            </a:solidFill>
          </a:ln>
        </p:spPr>
        <p:txBody>
          <a:bodyPr vert="horz" wrap="square" lIns="0" tIns="36830" rIns="0" bIns="0" rtlCol="0">
            <a:spAutoFit/>
          </a:bodyPr>
          <a:lstStyle/>
          <a:p>
            <a:pPr marL="90805">
              <a:lnSpc>
                <a:spcPct val="100000"/>
              </a:lnSpc>
              <a:spcBef>
                <a:spcPts val="290"/>
              </a:spcBef>
            </a:pPr>
            <a:r>
              <a:rPr sz="1450" spc="150" dirty="0">
                <a:latin typeface="HGPｺﾞｼｯｸE"/>
                <a:cs typeface="HGPｺﾞｼｯｸE"/>
              </a:rPr>
              <a:t>宇 宙 作 戦 群</a:t>
            </a:r>
            <a:endParaRPr sz="1450">
              <a:latin typeface="HGPｺﾞｼｯｸE"/>
              <a:cs typeface="HGPｺﾞｼｯｸE"/>
            </a:endParaRPr>
          </a:p>
        </p:txBody>
      </p:sp>
      <p:sp>
        <p:nvSpPr>
          <p:cNvPr id="25" name="object 50">
            <a:extLst>
              <a:ext uri="{FF2B5EF4-FFF2-40B4-BE49-F238E27FC236}">
                <a16:creationId xmlns:a16="http://schemas.microsoft.com/office/drawing/2014/main" id="{DC286FB7-DACF-48B2-86A6-1BF0FD009857}"/>
              </a:ext>
            </a:extLst>
          </p:cNvPr>
          <p:cNvSpPr/>
          <p:nvPr/>
        </p:nvSpPr>
        <p:spPr>
          <a:xfrm>
            <a:off x="7623347" y="4873547"/>
            <a:ext cx="178435" cy="411480"/>
          </a:xfrm>
          <a:custGeom>
            <a:avLst/>
            <a:gdLst/>
            <a:ahLst/>
            <a:cxnLst/>
            <a:rect l="l" t="t" r="r" b="b"/>
            <a:pathLst>
              <a:path w="178435" h="411479">
                <a:moveTo>
                  <a:pt x="9144" y="0"/>
                </a:moveTo>
                <a:lnTo>
                  <a:pt x="150875" y="0"/>
                </a:lnTo>
              </a:path>
              <a:path w="178435" h="411479">
                <a:moveTo>
                  <a:pt x="0" y="411480"/>
                </a:moveTo>
                <a:lnTo>
                  <a:pt x="178308" y="411480"/>
                </a:lnTo>
              </a:path>
            </a:pathLst>
          </a:custGeom>
          <a:ln w="19812">
            <a:solidFill>
              <a:srgbClr val="000000"/>
            </a:solidFill>
          </a:ln>
        </p:spPr>
        <p:txBody>
          <a:bodyPr wrap="square" lIns="0" tIns="0" rIns="0" bIns="0" rtlCol="0"/>
          <a:lstStyle/>
          <a:p>
            <a:endParaRPr/>
          </a:p>
        </p:txBody>
      </p:sp>
      <p:sp>
        <p:nvSpPr>
          <p:cNvPr id="26" name="object 51">
            <a:extLst>
              <a:ext uri="{FF2B5EF4-FFF2-40B4-BE49-F238E27FC236}">
                <a16:creationId xmlns:a16="http://schemas.microsoft.com/office/drawing/2014/main" id="{4AF44F7D-430F-4338-9489-39D2E9132842}"/>
              </a:ext>
            </a:extLst>
          </p:cNvPr>
          <p:cNvSpPr txBox="1"/>
          <p:nvPr/>
        </p:nvSpPr>
        <p:spPr>
          <a:xfrm>
            <a:off x="6640621" y="2244851"/>
            <a:ext cx="1337945" cy="250825"/>
          </a:xfrm>
          <a:prstGeom prst="rect">
            <a:avLst/>
          </a:prstGeom>
        </p:spPr>
        <p:txBody>
          <a:bodyPr vert="horz" wrap="square" lIns="0" tIns="15875" rIns="0" bIns="0" rtlCol="0">
            <a:spAutoFit/>
          </a:bodyPr>
          <a:lstStyle/>
          <a:p>
            <a:pPr marL="12700">
              <a:lnSpc>
                <a:spcPct val="100000"/>
              </a:lnSpc>
              <a:spcBef>
                <a:spcPts val="125"/>
              </a:spcBef>
            </a:pPr>
            <a:r>
              <a:rPr sz="1450" spc="-10" dirty="0">
                <a:latin typeface="HGPｺﾞｼｯｸE"/>
                <a:cs typeface="HGPｺﾞｼｯｸE"/>
              </a:rPr>
              <a:t>宇宙作戦群改編</a:t>
            </a:r>
            <a:endParaRPr sz="1450">
              <a:latin typeface="HGPｺﾞｼｯｸE"/>
              <a:cs typeface="HGPｺﾞｼｯｸE"/>
            </a:endParaRPr>
          </a:p>
        </p:txBody>
      </p:sp>
      <p:sp>
        <p:nvSpPr>
          <p:cNvPr id="27" name="object 52">
            <a:extLst>
              <a:ext uri="{FF2B5EF4-FFF2-40B4-BE49-F238E27FC236}">
                <a16:creationId xmlns:a16="http://schemas.microsoft.com/office/drawing/2014/main" id="{1688EA16-DF57-44BA-BA3C-5F8E29B5B533}"/>
              </a:ext>
            </a:extLst>
          </p:cNvPr>
          <p:cNvSpPr/>
          <p:nvPr/>
        </p:nvSpPr>
        <p:spPr>
          <a:xfrm>
            <a:off x="8654334" y="2269793"/>
            <a:ext cx="1399540" cy="335280"/>
          </a:xfrm>
          <a:custGeom>
            <a:avLst/>
            <a:gdLst/>
            <a:ahLst/>
            <a:cxnLst/>
            <a:rect l="l" t="t" r="r" b="b"/>
            <a:pathLst>
              <a:path w="1399540" h="335280">
                <a:moveTo>
                  <a:pt x="0" y="335279"/>
                </a:moveTo>
                <a:lnTo>
                  <a:pt x="1399031" y="335279"/>
                </a:lnTo>
                <a:lnTo>
                  <a:pt x="1399031" y="0"/>
                </a:lnTo>
                <a:lnTo>
                  <a:pt x="0" y="0"/>
                </a:lnTo>
                <a:lnTo>
                  <a:pt x="0" y="335279"/>
                </a:lnTo>
                <a:close/>
              </a:path>
            </a:pathLst>
          </a:custGeom>
          <a:ln w="9144">
            <a:solidFill>
              <a:srgbClr val="5ECCF3"/>
            </a:solidFill>
          </a:ln>
        </p:spPr>
        <p:txBody>
          <a:bodyPr wrap="square" lIns="0" tIns="0" rIns="0" bIns="0" rtlCol="0"/>
          <a:lstStyle/>
          <a:p>
            <a:endParaRPr/>
          </a:p>
        </p:txBody>
      </p:sp>
      <p:sp>
        <p:nvSpPr>
          <p:cNvPr id="28" name="object 53">
            <a:extLst>
              <a:ext uri="{FF2B5EF4-FFF2-40B4-BE49-F238E27FC236}">
                <a16:creationId xmlns:a16="http://schemas.microsoft.com/office/drawing/2014/main" id="{E6685A57-984E-4FA1-B0F2-CDC8F9BCD9FA}"/>
              </a:ext>
            </a:extLst>
          </p:cNvPr>
          <p:cNvSpPr txBox="1"/>
          <p:nvPr/>
        </p:nvSpPr>
        <p:spPr>
          <a:xfrm>
            <a:off x="8812068" y="2286303"/>
            <a:ext cx="1084580" cy="280035"/>
          </a:xfrm>
          <a:prstGeom prst="rect">
            <a:avLst/>
          </a:prstGeom>
        </p:spPr>
        <p:txBody>
          <a:bodyPr vert="horz" wrap="square" lIns="0" tIns="14604" rIns="0" bIns="0" rtlCol="0">
            <a:spAutoFit/>
          </a:bodyPr>
          <a:lstStyle/>
          <a:p>
            <a:pPr marL="12700">
              <a:lnSpc>
                <a:spcPct val="100000"/>
              </a:lnSpc>
              <a:spcBef>
                <a:spcPts val="114"/>
              </a:spcBef>
            </a:pPr>
            <a:r>
              <a:rPr sz="1650" b="1" spc="-10" dirty="0">
                <a:latin typeface="游ゴシック"/>
                <a:cs typeface="游ゴシック"/>
              </a:rPr>
              <a:t>約２００名</a:t>
            </a:r>
            <a:endParaRPr sz="1650">
              <a:latin typeface="游ゴシック"/>
              <a:cs typeface="游ゴシック"/>
            </a:endParaRPr>
          </a:p>
        </p:txBody>
      </p:sp>
      <p:sp>
        <p:nvSpPr>
          <p:cNvPr id="29" name="object 54">
            <a:extLst>
              <a:ext uri="{FF2B5EF4-FFF2-40B4-BE49-F238E27FC236}">
                <a16:creationId xmlns:a16="http://schemas.microsoft.com/office/drawing/2014/main" id="{500F0DDB-D9BA-4373-921B-24757E181753}"/>
              </a:ext>
            </a:extLst>
          </p:cNvPr>
          <p:cNvSpPr txBox="1"/>
          <p:nvPr/>
        </p:nvSpPr>
        <p:spPr>
          <a:xfrm>
            <a:off x="9456974" y="4308728"/>
            <a:ext cx="729615" cy="167005"/>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（約４０名</a:t>
            </a:r>
            <a:r>
              <a:rPr sz="900" spc="-50" dirty="0">
                <a:latin typeface="游ゴシック"/>
                <a:cs typeface="游ゴシック"/>
              </a:rPr>
              <a:t>）</a:t>
            </a:r>
            <a:endParaRPr sz="900">
              <a:latin typeface="游ゴシック"/>
              <a:cs typeface="游ゴシック"/>
            </a:endParaRPr>
          </a:p>
        </p:txBody>
      </p:sp>
      <p:sp>
        <p:nvSpPr>
          <p:cNvPr id="30" name="object 55">
            <a:extLst>
              <a:ext uri="{FF2B5EF4-FFF2-40B4-BE49-F238E27FC236}">
                <a16:creationId xmlns:a16="http://schemas.microsoft.com/office/drawing/2014/main" id="{CBF0D820-7FEE-410E-893A-CDEB7ED1616B}"/>
              </a:ext>
            </a:extLst>
          </p:cNvPr>
          <p:cNvSpPr txBox="1"/>
          <p:nvPr/>
        </p:nvSpPr>
        <p:spPr>
          <a:xfrm>
            <a:off x="9450877" y="4783632"/>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a:t>
            </a:r>
            <a:r>
              <a:rPr sz="900" dirty="0">
                <a:solidFill>
                  <a:srgbClr val="FF0000"/>
                </a:solidFill>
                <a:latin typeface="游ゴシック"/>
                <a:cs typeface="游ゴシック"/>
              </a:rPr>
              <a:t>４０</a:t>
            </a:r>
            <a:r>
              <a:rPr sz="900" dirty="0">
                <a:latin typeface="游ゴシック"/>
                <a:cs typeface="游ゴシック"/>
              </a:rPr>
              <a:t>名</a:t>
            </a:r>
            <a:r>
              <a:rPr sz="900" spc="-50" dirty="0">
                <a:latin typeface="游ゴシック"/>
                <a:cs typeface="游ゴシック"/>
              </a:rPr>
              <a:t>）</a:t>
            </a:r>
            <a:endParaRPr sz="900">
              <a:latin typeface="游ゴシック"/>
              <a:cs typeface="游ゴシック"/>
            </a:endParaRPr>
          </a:p>
        </p:txBody>
      </p:sp>
      <p:sp>
        <p:nvSpPr>
          <p:cNvPr id="31" name="object 56">
            <a:extLst>
              <a:ext uri="{FF2B5EF4-FFF2-40B4-BE49-F238E27FC236}">
                <a16:creationId xmlns:a16="http://schemas.microsoft.com/office/drawing/2014/main" id="{120E24B3-7670-4412-8C6F-5208F578F305}"/>
              </a:ext>
            </a:extLst>
          </p:cNvPr>
          <p:cNvSpPr txBox="1"/>
          <p:nvPr/>
        </p:nvSpPr>
        <p:spPr>
          <a:xfrm>
            <a:off x="9797461" y="5272201"/>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（約１０名</a:t>
            </a:r>
            <a:r>
              <a:rPr sz="900" spc="-50" dirty="0">
                <a:latin typeface="游ゴシック"/>
                <a:cs typeface="游ゴシック"/>
              </a:rPr>
              <a:t>）</a:t>
            </a:r>
            <a:endParaRPr sz="900">
              <a:latin typeface="游ゴシック"/>
              <a:cs typeface="游ゴシック"/>
            </a:endParaRPr>
          </a:p>
        </p:txBody>
      </p:sp>
      <p:sp>
        <p:nvSpPr>
          <p:cNvPr id="32" name="object 57">
            <a:extLst>
              <a:ext uri="{FF2B5EF4-FFF2-40B4-BE49-F238E27FC236}">
                <a16:creationId xmlns:a16="http://schemas.microsoft.com/office/drawing/2014/main" id="{F5819BF1-F6C4-47DF-AB55-06C4D7C4FA9D}"/>
              </a:ext>
            </a:extLst>
          </p:cNvPr>
          <p:cNvSpPr txBox="1"/>
          <p:nvPr/>
        </p:nvSpPr>
        <p:spPr>
          <a:xfrm>
            <a:off x="9458751" y="3974642"/>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a:t>
            </a:r>
            <a:r>
              <a:rPr sz="900" dirty="0">
                <a:solidFill>
                  <a:srgbClr val="FF0000"/>
                </a:solidFill>
                <a:latin typeface="游ゴシック"/>
                <a:cs typeface="游ゴシック"/>
              </a:rPr>
              <a:t>５０</a:t>
            </a:r>
            <a:r>
              <a:rPr sz="900" dirty="0">
                <a:latin typeface="游ゴシック"/>
                <a:cs typeface="游ゴシック"/>
              </a:rPr>
              <a:t>名</a:t>
            </a:r>
            <a:r>
              <a:rPr sz="900" spc="-50" dirty="0">
                <a:latin typeface="游ゴシック"/>
                <a:cs typeface="游ゴシック"/>
              </a:rPr>
              <a:t>）</a:t>
            </a:r>
            <a:endParaRPr sz="900">
              <a:latin typeface="游ゴシック"/>
              <a:cs typeface="游ゴシック"/>
            </a:endParaRPr>
          </a:p>
        </p:txBody>
      </p:sp>
      <p:sp>
        <p:nvSpPr>
          <p:cNvPr id="33" name="object 58">
            <a:extLst>
              <a:ext uri="{FF2B5EF4-FFF2-40B4-BE49-F238E27FC236}">
                <a16:creationId xmlns:a16="http://schemas.microsoft.com/office/drawing/2014/main" id="{19613371-B548-4216-A7A1-ACE43ABD27B7}"/>
              </a:ext>
            </a:extLst>
          </p:cNvPr>
          <p:cNvSpPr txBox="1"/>
          <p:nvPr/>
        </p:nvSpPr>
        <p:spPr>
          <a:xfrm>
            <a:off x="8887886" y="3498899"/>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a:t>
            </a:r>
            <a:r>
              <a:rPr sz="900" dirty="0">
                <a:solidFill>
                  <a:srgbClr val="FF0000"/>
                </a:solidFill>
                <a:latin typeface="游ゴシック"/>
                <a:cs typeface="游ゴシック"/>
              </a:rPr>
              <a:t>３０</a:t>
            </a:r>
            <a:r>
              <a:rPr sz="900" dirty="0">
                <a:latin typeface="游ゴシック"/>
                <a:cs typeface="游ゴシック"/>
              </a:rPr>
              <a:t>名</a:t>
            </a:r>
            <a:r>
              <a:rPr sz="900" spc="-50" dirty="0">
                <a:latin typeface="游ゴシック"/>
                <a:cs typeface="游ゴシック"/>
              </a:rPr>
              <a:t>）</a:t>
            </a:r>
            <a:endParaRPr sz="900">
              <a:latin typeface="游ゴシック"/>
              <a:cs typeface="游ゴシック"/>
            </a:endParaRPr>
          </a:p>
        </p:txBody>
      </p:sp>
      <p:sp>
        <p:nvSpPr>
          <p:cNvPr id="34" name="object 59">
            <a:extLst>
              <a:ext uri="{FF2B5EF4-FFF2-40B4-BE49-F238E27FC236}">
                <a16:creationId xmlns:a16="http://schemas.microsoft.com/office/drawing/2014/main" id="{177659E5-8DEB-41C3-BE52-3A3FD5818DDF}"/>
              </a:ext>
            </a:extLst>
          </p:cNvPr>
          <p:cNvSpPr txBox="1"/>
          <p:nvPr/>
        </p:nvSpPr>
        <p:spPr>
          <a:xfrm>
            <a:off x="7771938" y="4276139"/>
            <a:ext cx="1582420" cy="238125"/>
          </a:xfrm>
          <a:prstGeom prst="rect">
            <a:avLst/>
          </a:prstGeom>
          <a:ln w="19811">
            <a:solidFill>
              <a:srgbClr val="000000"/>
            </a:solidFill>
          </a:ln>
        </p:spPr>
        <p:txBody>
          <a:bodyPr vert="horz" wrap="square" lIns="0" tIns="22860" rIns="0" bIns="0" rtlCol="0">
            <a:spAutoFit/>
          </a:bodyPr>
          <a:lstStyle/>
          <a:p>
            <a:pPr marL="79375">
              <a:lnSpc>
                <a:spcPct val="100000"/>
              </a:lnSpc>
              <a:spcBef>
                <a:spcPts val="180"/>
              </a:spcBef>
            </a:pPr>
            <a:r>
              <a:rPr sz="1100" spc="95" dirty="0">
                <a:latin typeface="HGPｺﾞｼｯｸE"/>
                <a:cs typeface="HGPｺﾞｼｯｸE"/>
              </a:rPr>
              <a:t>第 １ 宇 宙 作 戦 隊</a:t>
            </a:r>
            <a:endParaRPr sz="1100" dirty="0">
              <a:latin typeface="HGPｺﾞｼｯｸE"/>
              <a:cs typeface="HGPｺﾞｼｯｸE"/>
            </a:endParaRPr>
          </a:p>
        </p:txBody>
      </p:sp>
      <p:sp>
        <p:nvSpPr>
          <p:cNvPr id="35" name="object 60">
            <a:extLst>
              <a:ext uri="{FF2B5EF4-FFF2-40B4-BE49-F238E27FC236}">
                <a16:creationId xmlns:a16="http://schemas.microsoft.com/office/drawing/2014/main" id="{FB965610-D577-4369-A13D-215C6D3D3952}"/>
              </a:ext>
            </a:extLst>
          </p:cNvPr>
          <p:cNvSpPr txBox="1"/>
          <p:nvPr/>
        </p:nvSpPr>
        <p:spPr>
          <a:xfrm>
            <a:off x="7771938" y="4766868"/>
            <a:ext cx="1582420" cy="238125"/>
          </a:xfrm>
          <a:prstGeom prst="rect">
            <a:avLst/>
          </a:prstGeom>
          <a:ln w="19811">
            <a:solidFill>
              <a:srgbClr val="000000"/>
            </a:solidFill>
          </a:ln>
        </p:spPr>
        <p:txBody>
          <a:bodyPr vert="horz" wrap="square" lIns="0" tIns="22860" rIns="0" bIns="0" rtlCol="0">
            <a:spAutoFit/>
          </a:bodyPr>
          <a:lstStyle/>
          <a:p>
            <a:pPr marL="93980">
              <a:lnSpc>
                <a:spcPct val="100000"/>
              </a:lnSpc>
              <a:spcBef>
                <a:spcPts val="180"/>
              </a:spcBef>
            </a:pPr>
            <a:r>
              <a:rPr sz="1100" spc="95" dirty="0">
                <a:latin typeface="HGPｺﾞｼｯｸE"/>
                <a:cs typeface="HGPｺﾞｼｯｸE"/>
              </a:rPr>
              <a:t>第 ２ 宇 宙 作 戦 隊</a:t>
            </a:r>
            <a:endParaRPr sz="1100">
              <a:latin typeface="HGPｺﾞｼｯｸE"/>
              <a:cs typeface="HGPｺﾞｼｯｸE"/>
            </a:endParaRPr>
          </a:p>
        </p:txBody>
      </p:sp>
      <p:grpSp>
        <p:nvGrpSpPr>
          <p:cNvPr id="36" name="object 61">
            <a:extLst>
              <a:ext uri="{FF2B5EF4-FFF2-40B4-BE49-F238E27FC236}">
                <a16:creationId xmlns:a16="http://schemas.microsoft.com/office/drawing/2014/main" id="{832143DC-5F40-4167-9FFC-EFE01D5AE7E9}"/>
              </a:ext>
            </a:extLst>
          </p:cNvPr>
          <p:cNvGrpSpPr/>
          <p:nvPr/>
        </p:nvGrpSpPr>
        <p:grpSpPr>
          <a:xfrm>
            <a:off x="7641635" y="5651550"/>
            <a:ext cx="2117725" cy="250190"/>
            <a:chOff x="5859017" y="5055108"/>
            <a:chExt cx="2117725" cy="250190"/>
          </a:xfrm>
        </p:grpSpPr>
        <p:sp>
          <p:nvSpPr>
            <p:cNvPr id="37" name="object 62">
              <a:extLst>
                <a:ext uri="{FF2B5EF4-FFF2-40B4-BE49-F238E27FC236}">
                  <a16:creationId xmlns:a16="http://schemas.microsoft.com/office/drawing/2014/main" id="{5693D790-84E9-4ED4-A5DF-121604CA859D}"/>
                </a:ext>
              </a:extLst>
            </p:cNvPr>
            <p:cNvSpPr/>
            <p:nvPr/>
          </p:nvSpPr>
          <p:spPr>
            <a:xfrm>
              <a:off x="5859017" y="5173218"/>
              <a:ext cx="160020" cy="0"/>
            </a:xfrm>
            <a:custGeom>
              <a:avLst/>
              <a:gdLst/>
              <a:ahLst/>
              <a:cxnLst/>
              <a:rect l="l" t="t" r="r" b="b"/>
              <a:pathLst>
                <a:path w="160020">
                  <a:moveTo>
                    <a:pt x="0" y="0"/>
                  </a:moveTo>
                  <a:lnTo>
                    <a:pt x="160020" y="0"/>
                  </a:lnTo>
                </a:path>
              </a:pathLst>
            </a:custGeom>
            <a:ln w="19812">
              <a:solidFill>
                <a:srgbClr val="000000"/>
              </a:solidFill>
            </a:ln>
          </p:spPr>
          <p:txBody>
            <a:bodyPr wrap="square" lIns="0" tIns="0" rIns="0" bIns="0" rtlCol="0"/>
            <a:lstStyle/>
            <a:p>
              <a:endParaRPr/>
            </a:p>
          </p:txBody>
        </p:sp>
        <p:sp>
          <p:nvSpPr>
            <p:cNvPr id="38" name="object 63">
              <a:extLst>
                <a:ext uri="{FF2B5EF4-FFF2-40B4-BE49-F238E27FC236}">
                  <a16:creationId xmlns:a16="http://schemas.microsoft.com/office/drawing/2014/main" id="{8F898B8E-305D-4CE3-97A0-CC5CA3485480}"/>
                </a:ext>
              </a:extLst>
            </p:cNvPr>
            <p:cNvSpPr/>
            <p:nvPr/>
          </p:nvSpPr>
          <p:spPr>
            <a:xfrm>
              <a:off x="6019037" y="5071110"/>
              <a:ext cx="1941830" cy="218440"/>
            </a:xfrm>
            <a:custGeom>
              <a:avLst/>
              <a:gdLst/>
              <a:ahLst/>
              <a:cxnLst/>
              <a:rect l="l" t="t" r="r" b="b"/>
              <a:pathLst>
                <a:path w="1941829" h="218439">
                  <a:moveTo>
                    <a:pt x="1941575" y="0"/>
                  </a:moveTo>
                  <a:lnTo>
                    <a:pt x="0" y="0"/>
                  </a:lnTo>
                  <a:lnTo>
                    <a:pt x="0" y="217932"/>
                  </a:lnTo>
                  <a:lnTo>
                    <a:pt x="1941575" y="217932"/>
                  </a:lnTo>
                  <a:lnTo>
                    <a:pt x="1941575" y="0"/>
                  </a:lnTo>
                  <a:close/>
                </a:path>
              </a:pathLst>
            </a:custGeom>
            <a:solidFill>
              <a:srgbClr val="FFCC99"/>
            </a:solidFill>
          </p:spPr>
          <p:txBody>
            <a:bodyPr wrap="square" lIns="0" tIns="0" rIns="0" bIns="0" rtlCol="0"/>
            <a:lstStyle/>
            <a:p>
              <a:endParaRPr/>
            </a:p>
          </p:txBody>
        </p:sp>
        <p:sp>
          <p:nvSpPr>
            <p:cNvPr id="39" name="object 64">
              <a:extLst>
                <a:ext uri="{FF2B5EF4-FFF2-40B4-BE49-F238E27FC236}">
                  <a16:creationId xmlns:a16="http://schemas.microsoft.com/office/drawing/2014/main" id="{FAA877CE-C123-4D4F-90B5-B98DA058B2C2}"/>
                </a:ext>
              </a:extLst>
            </p:cNvPr>
            <p:cNvSpPr/>
            <p:nvPr/>
          </p:nvSpPr>
          <p:spPr>
            <a:xfrm>
              <a:off x="6003036" y="5055108"/>
              <a:ext cx="1973580" cy="250190"/>
            </a:xfrm>
            <a:custGeom>
              <a:avLst/>
              <a:gdLst/>
              <a:ahLst/>
              <a:cxnLst/>
              <a:rect l="l" t="t" r="r" b="b"/>
              <a:pathLst>
                <a:path w="1973579" h="250189">
                  <a:moveTo>
                    <a:pt x="1952244" y="32004"/>
                  </a:moveTo>
                  <a:lnTo>
                    <a:pt x="1941576" y="32004"/>
                  </a:lnTo>
                  <a:lnTo>
                    <a:pt x="1941576" y="217932"/>
                  </a:lnTo>
                  <a:lnTo>
                    <a:pt x="1952244" y="217932"/>
                  </a:lnTo>
                  <a:lnTo>
                    <a:pt x="1952244" y="32004"/>
                  </a:lnTo>
                  <a:close/>
                </a:path>
                <a:path w="1973579" h="250189">
                  <a:moveTo>
                    <a:pt x="1952244" y="21590"/>
                  </a:moveTo>
                  <a:lnTo>
                    <a:pt x="21336" y="21590"/>
                  </a:lnTo>
                  <a:lnTo>
                    <a:pt x="21336" y="31750"/>
                  </a:lnTo>
                  <a:lnTo>
                    <a:pt x="21336" y="218440"/>
                  </a:lnTo>
                  <a:lnTo>
                    <a:pt x="21336" y="228600"/>
                  </a:lnTo>
                  <a:lnTo>
                    <a:pt x="1952244" y="228600"/>
                  </a:lnTo>
                  <a:lnTo>
                    <a:pt x="1952244" y="218440"/>
                  </a:lnTo>
                  <a:lnTo>
                    <a:pt x="32004" y="218440"/>
                  </a:lnTo>
                  <a:lnTo>
                    <a:pt x="32004" y="31750"/>
                  </a:lnTo>
                  <a:lnTo>
                    <a:pt x="1952244" y="31750"/>
                  </a:lnTo>
                  <a:lnTo>
                    <a:pt x="1952244" y="21590"/>
                  </a:lnTo>
                  <a:close/>
                </a:path>
                <a:path w="1973579" h="250189">
                  <a:moveTo>
                    <a:pt x="1973580" y="0"/>
                  </a:moveTo>
                  <a:lnTo>
                    <a:pt x="0" y="0"/>
                  </a:lnTo>
                  <a:lnTo>
                    <a:pt x="0" y="10160"/>
                  </a:lnTo>
                  <a:lnTo>
                    <a:pt x="0" y="238760"/>
                  </a:lnTo>
                  <a:lnTo>
                    <a:pt x="0" y="250190"/>
                  </a:lnTo>
                  <a:lnTo>
                    <a:pt x="1973580" y="250190"/>
                  </a:lnTo>
                  <a:lnTo>
                    <a:pt x="1973580" y="239268"/>
                  </a:lnTo>
                  <a:lnTo>
                    <a:pt x="1973580" y="238760"/>
                  </a:lnTo>
                  <a:lnTo>
                    <a:pt x="1973580" y="10668"/>
                  </a:lnTo>
                  <a:lnTo>
                    <a:pt x="1962912" y="10668"/>
                  </a:lnTo>
                  <a:lnTo>
                    <a:pt x="1962912" y="238760"/>
                  </a:lnTo>
                  <a:lnTo>
                    <a:pt x="10668" y="238760"/>
                  </a:lnTo>
                  <a:lnTo>
                    <a:pt x="10668" y="10160"/>
                  </a:lnTo>
                  <a:lnTo>
                    <a:pt x="1973580" y="10160"/>
                  </a:lnTo>
                  <a:lnTo>
                    <a:pt x="1973580" y="0"/>
                  </a:lnTo>
                  <a:close/>
                </a:path>
              </a:pathLst>
            </a:custGeom>
            <a:solidFill>
              <a:srgbClr val="000000"/>
            </a:solidFill>
          </p:spPr>
          <p:txBody>
            <a:bodyPr wrap="square" lIns="0" tIns="0" rIns="0" bIns="0" rtlCol="0"/>
            <a:lstStyle/>
            <a:p>
              <a:endParaRPr/>
            </a:p>
          </p:txBody>
        </p:sp>
      </p:grpSp>
      <p:sp>
        <p:nvSpPr>
          <p:cNvPr id="40" name="object 65">
            <a:extLst>
              <a:ext uri="{FF2B5EF4-FFF2-40B4-BE49-F238E27FC236}">
                <a16:creationId xmlns:a16="http://schemas.microsoft.com/office/drawing/2014/main" id="{39AFF093-A605-4A36-A120-BFC1A42E19EB}"/>
              </a:ext>
            </a:extLst>
          </p:cNvPr>
          <p:cNvSpPr txBox="1"/>
          <p:nvPr/>
        </p:nvSpPr>
        <p:spPr>
          <a:xfrm>
            <a:off x="7777271" y="5684824"/>
            <a:ext cx="1955800" cy="193675"/>
          </a:xfrm>
          <a:prstGeom prst="rect">
            <a:avLst/>
          </a:prstGeom>
        </p:spPr>
        <p:txBody>
          <a:bodyPr vert="horz" wrap="square" lIns="0" tIns="12700" rIns="0" bIns="0" rtlCol="0">
            <a:spAutoFit/>
          </a:bodyPr>
          <a:lstStyle/>
          <a:p>
            <a:pPr marL="115570">
              <a:lnSpc>
                <a:spcPct val="100000"/>
              </a:lnSpc>
              <a:spcBef>
                <a:spcPts val="100"/>
              </a:spcBef>
            </a:pPr>
            <a:r>
              <a:rPr sz="1100" spc="150" dirty="0">
                <a:latin typeface="HGPｺﾞｼｯｸE"/>
                <a:cs typeface="HGPｺﾞｼｯｸE"/>
              </a:rPr>
              <a:t>第２ 宇宙システム管理隊</a:t>
            </a:r>
            <a:endParaRPr sz="1100">
              <a:latin typeface="HGPｺﾞｼｯｸE"/>
              <a:cs typeface="HGPｺﾞｼｯｸE"/>
            </a:endParaRPr>
          </a:p>
        </p:txBody>
      </p:sp>
      <p:sp>
        <p:nvSpPr>
          <p:cNvPr id="41" name="object 66">
            <a:extLst>
              <a:ext uri="{FF2B5EF4-FFF2-40B4-BE49-F238E27FC236}">
                <a16:creationId xmlns:a16="http://schemas.microsoft.com/office/drawing/2014/main" id="{E0A0D3BC-63BC-482A-BB4D-DBC2AF2C0EBE}"/>
              </a:ext>
            </a:extLst>
          </p:cNvPr>
          <p:cNvSpPr txBox="1"/>
          <p:nvPr/>
        </p:nvSpPr>
        <p:spPr>
          <a:xfrm>
            <a:off x="7771938" y="5216320"/>
            <a:ext cx="1965960" cy="218440"/>
          </a:xfrm>
          <a:prstGeom prst="rect">
            <a:avLst/>
          </a:prstGeom>
          <a:solidFill>
            <a:srgbClr val="FFCC99"/>
          </a:solidFill>
          <a:ln w="32004">
            <a:solidFill>
              <a:srgbClr val="000000"/>
            </a:solidFill>
          </a:ln>
        </p:spPr>
        <p:txBody>
          <a:bodyPr vert="horz" wrap="square" lIns="0" tIns="30480" rIns="0" bIns="0" rtlCol="0">
            <a:spAutoFit/>
          </a:bodyPr>
          <a:lstStyle/>
          <a:p>
            <a:pPr marL="121285">
              <a:lnSpc>
                <a:spcPct val="100000"/>
              </a:lnSpc>
              <a:spcBef>
                <a:spcPts val="240"/>
              </a:spcBef>
            </a:pPr>
            <a:r>
              <a:rPr sz="1100" spc="150" dirty="0">
                <a:latin typeface="HGPｺﾞｼｯｸE"/>
                <a:cs typeface="HGPｺﾞｼｯｸE"/>
              </a:rPr>
              <a:t>第１ 宇宙システム管理隊</a:t>
            </a:r>
            <a:endParaRPr sz="1100">
              <a:latin typeface="HGPｺﾞｼｯｸE"/>
              <a:cs typeface="HGPｺﾞｼｯｸE"/>
            </a:endParaRPr>
          </a:p>
        </p:txBody>
      </p:sp>
      <p:sp>
        <p:nvSpPr>
          <p:cNvPr id="42" name="object 67">
            <a:extLst>
              <a:ext uri="{FF2B5EF4-FFF2-40B4-BE49-F238E27FC236}">
                <a16:creationId xmlns:a16="http://schemas.microsoft.com/office/drawing/2014/main" id="{0655F51A-9608-4F4E-84C0-3A5D54D6DF2B}"/>
              </a:ext>
            </a:extLst>
          </p:cNvPr>
          <p:cNvSpPr txBox="1"/>
          <p:nvPr/>
        </p:nvSpPr>
        <p:spPr>
          <a:xfrm>
            <a:off x="9797461" y="5719368"/>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（約３０名</a:t>
            </a:r>
            <a:r>
              <a:rPr sz="900" spc="-50" dirty="0">
                <a:latin typeface="游ゴシック"/>
                <a:cs typeface="游ゴシック"/>
              </a:rPr>
              <a:t>）</a:t>
            </a:r>
            <a:endParaRPr sz="900">
              <a:latin typeface="游ゴシック"/>
              <a:cs typeface="游ゴシック"/>
            </a:endParaRPr>
          </a:p>
        </p:txBody>
      </p:sp>
      <p:grpSp>
        <p:nvGrpSpPr>
          <p:cNvPr id="43" name="object 68">
            <a:extLst>
              <a:ext uri="{FF2B5EF4-FFF2-40B4-BE49-F238E27FC236}">
                <a16:creationId xmlns:a16="http://schemas.microsoft.com/office/drawing/2014/main" id="{0C9464C8-A4F5-4ACB-8BC8-31A09A037F85}"/>
              </a:ext>
            </a:extLst>
          </p:cNvPr>
          <p:cNvGrpSpPr/>
          <p:nvPr/>
        </p:nvGrpSpPr>
        <p:grpSpPr>
          <a:xfrm>
            <a:off x="10792999" y="5407341"/>
            <a:ext cx="466725" cy="337820"/>
            <a:chOff x="8756904" y="2830067"/>
            <a:chExt cx="466725" cy="337820"/>
          </a:xfrm>
        </p:grpSpPr>
        <p:sp>
          <p:nvSpPr>
            <p:cNvPr id="44" name="object 69">
              <a:extLst>
                <a:ext uri="{FF2B5EF4-FFF2-40B4-BE49-F238E27FC236}">
                  <a16:creationId xmlns:a16="http://schemas.microsoft.com/office/drawing/2014/main" id="{DA78F6F4-38EF-4759-8A82-9AFBCE7407F7}"/>
                </a:ext>
              </a:extLst>
            </p:cNvPr>
            <p:cNvSpPr/>
            <p:nvPr/>
          </p:nvSpPr>
          <p:spPr>
            <a:xfrm>
              <a:off x="8772906" y="2846069"/>
              <a:ext cx="434340" cy="306705"/>
            </a:xfrm>
            <a:custGeom>
              <a:avLst/>
              <a:gdLst/>
              <a:ahLst/>
              <a:cxnLst/>
              <a:rect l="l" t="t" r="r" b="b"/>
              <a:pathLst>
                <a:path w="434340" h="306705">
                  <a:moveTo>
                    <a:pt x="434340" y="0"/>
                  </a:moveTo>
                  <a:lnTo>
                    <a:pt x="0" y="0"/>
                  </a:lnTo>
                  <a:lnTo>
                    <a:pt x="0" y="306324"/>
                  </a:lnTo>
                  <a:lnTo>
                    <a:pt x="434340" y="306324"/>
                  </a:lnTo>
                  <a:lnTo>
                    <a:pt x="434340" y="0"/>
                  </a:lnTo>
                  <a:close/>
                </a:path>
              </a:pathLst>
            </a:custGeom>
            <a:solidFill>
              <a:srgbClr val="FFCC99"/>
            </a:solidFill>
          </p:spPr>
          <p:txBody>
            <a:bodyPr wrap="square" lIns="0" tIns="0" rIns="0" bIns="0" rtlCol="0"/>
            <a:lstStyle/>
            <a:p>
              <a:endParaRPr/>
            </a:p>
          </p:txBody>
        </p:sp>
        <p:sp>
          <p:nvSpPr>
            <p:cNvPr id="45" name="object 70">
              <a:extLst>
                <a:ext uri="{FF2B5EF4-FFF2-40B4-BE49-F238E27FC236}">
                  <a16:creationId xmlns:a16="http://schemas.microsoft.com/office/drawing/2014/main" id="{08CE213D-D84D-4711-A5C5-7EB7660FCD0A}"/>
                </a:ext>
              </a:extLst>
            </p:cNvPr>
            <p:cNvSpPr/>
            <p:nvPr/>
          </p:nvSpPr>
          <p:spPr>
            <a:xfrm>
              <a:off x="8756904" y="2830067"/>
              <a:ext cx="466725" cy="337820"/>
            </a:xfrm>
            <a:custGeom>
              <a:avLst/>
              <a:gdLst/>
              <a:ahLst/>
              <a:cxnLst/>
              <a:rect l="l" t="t" r="r" b="b"/>
              <a:pathLst>
                <a:path w="466725" h="337819">
                  <a:moveTo>
                    <a:pt x="445008" y="21590"/>
                  </a:moveTo>
                  <a:lnTo>
                    <a:pt x="21336" y="21590"/>
                  </a:lnTo>
                  <a:lnTo>
                    <a:pt x="21336" y="31750"/>
                  </a:lnTo>
                  <a:lnTo>
                    <a:pt x="21336" y="306070"/>
                  </a:lnTo>
                  <a:lnTo>
                    <a:pt x="21336" y="317500"/>
                  </a:lnTo>
                  <a:lnTo>
                    <a:pt x="445008" y="317500"/>
                  </a:lnTo>
                  <a:lnTo>
                    <a:pt x="445008" y="306324"/>
                  </a:lnTo>
                  <a:lnTo>
                    <a:pt x="445008" y="306070"/>
                  </a:lnTo>
                  <a:lnTo>
                    <a:pt x="445008" y="32004"/>
                  </a:lnTo>
                  <a:lnTo>
                    <a:pt x="434340" y="32004"/>
                  </a:lnTo>
                  <a:lnTo>
                    <a:pt x="434340" y="306070"/>
                  </a:lnTo>
                  <a:lnTo>
                    <a:pt x="32004" y="306070"/>
                  </a:lnTo>
                  <a:lnTo>
                    <a:pt x="32004" y="31750"/>
                  </a:lnTo>
                  <a:lnTo>
                    <a:pt x="445008" y="31750"/>
                  </a:lnTo>
                  <a:lnTo>
                    <a:pt x="445008" y="21590"/>
                  </a:lnTo>
                  <a:close/>
                </a:path>
                <a:path w="466725" h="337819">
                  <a:moveTo>
                    <a:pt x="466344" y="0"/>
                  </a:moveTo>
                  <a:lnTo>
                    <a:pt x="0" y="0"/>
                  </a:lnTo>
                  <a:lnTo>
                    <a:pt x="0" y="10160"/>
                  </a:lnTo>
                  <a:lnTo>
                    <a:pt x="0" y="327660"/>
                  </a:lnTo>
                  <a:lnTo>
                    <a:pt x="0" y="337820"/>
                  </a:lnTo>
                  <a:lnTo>
                    <a:pt x="466344" y="337820"/>
                  </a:lnTo>
                  <a:lnTo>
                    <a:pt x="466344" y="327660"/>
                  </a:lnTo>
                  <a:lnTo>
                    <a:pt x="466344" y="10668"/>
                  </a:lnTo>
                  <a:lnTo>
                    <a:pt x="455676" y="10668"/>
                  </a:lnTo>
                  <a:lnTo>
                    <a:pt x="455676" y="327660"/>
                  </a:lnTo>
                  <a:lnTo>
                    <a:pt x="10668" y="327660"/>
                  </a:lnTo>
                  <a:lnTo>
                    <a:pt x="10668" y="10160"/>
                  </a:lnTo>
                  <a:lnTo>
                    <a:pt x="466344" y="10160"/>
                  </a:lnTo>
                  <a:lnTo>
                    <a:pt x="466344" y="0"/>
                  </a:lnTo>
                  <a:close/>
                </a:path>
              </a:pathLst>
            </a:custGeom>
            <a:solidFill>
              <a:srgbClr val="000000"/>
            </a:solidFill>
          </p:spPr>
          <p:txBody>
            <a:bodyPr wrap="square" lIns="0" tIns="0" rIns="0" bIns="0" rtlCol="0"/>
            <a:lstStyle/>
            <a:p>
              <a:endParaRPr/>
            </a:p>
          </p:txBody>
        </p:sp>
      </p:grpSp>
      <p:sp>
        <p:nvSpPr>
          <p:cNvPr id="46" name="object 71">
            <a:extLst>
              <a:ext uri="{FF2B5EF4-FFF2-40B4-BE49-F238E27FC236}">
                <a16:creationId xmlns:a16="http://schemas.microsoft.com/office/drawing/2014/main" id="{DB862689-7738-4095-AF91-0577B253C21A}"/>
              </a:ext>
            </a:extLst>
          </p:cNvPr>
          <p:cNvSpPr txBox="1"/>
          <p:nvPr/>
        </p:nvSpPr>
        <p:spPr>
          <a:xfrm>
            <a:off x="11297570" y="5480239"/>
            <a:ext cx="40640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HGPｺﾞｼｯｸE"/>
                <a:cs typeface="HGPｺﾞｼｯｸE"/>
              </a:rPr>
              <a:t>：新編</a:t>
            </a:r>
            <a:endParaRPr sz="1200">
              <a:latin typeface="HGPｺﾞｼｯｸE"/>
              <a:cs typeface="HGPｺﾞｼｯｸE"/>
            </a:endParaRPr>
          </a:p>
        </p:txBody>
      </p:sp>
      <p:sp>
        <p:nvSpPr>
          <p:cNvPr id="51" name="object 76">
            <a:extLst>
              <a:ext uri="{FF2B5EF4-FFF2-40B4-BE49-F238E27FC236}">
                <a16:creationId xmlns:a16="http://schemas.microsoft.com/office/drawing/2014/main" id="{F7608462-1189-4E09-8F67-F1F7F3BD86C4}"/>
              </a:ext>
            </a:extLst>
          </p:cNvPr>
          <p:cNvSpPr txBox="1"/>
          <p:nvPr/>
        </p:nvSpPr>
        <p:spPr>
          <a:xfrm>
            <a:off x="10026949" y="2389936"/>
            <a:ext cx="1287780" cy="193675"/>
          </a:xfrm>
          <a:prstGeom prst="rect">
            <a:avLst/>
          </a:prstGeom>
        </p:spPr>
        <p:txBody>
          <a:bodyPr vert="horz" wrap="square" lIns="0" tIns="13335" rIns="0" bIns="0" rtlCol="0">
            <a:spAutoFit/>
          </a:bodyPr>
          <a:lstStyle/>
          <a:p>
            <a:pPr marL="12700">
              <a:lnSpc>
                <a:spcPct val="100000"/>
              </a:lnSpc>
              <a:spcBef>
                <a:spcPts val="105"/>
              </a:spcBef>
            </a:pPr>
            <a:r>
              <a:rPr sz="1100" b="1" dirty="0">
                <a:latin typeface="游ゴシック"/>
                <a:cs typeface="游ゴシック"/>
              </a:rPr>
              <a:t>（Ｒ５年度末時点</a:t>
            </a:r>
            <a:r>
              <a:rPr sz="1100" b="1" spc="-50" dirty="0">
                <a:latin typeface="游ゴシック"/>
                <a:cs typeface="游ゴシック"/>
              </a:rPr>
              <a:t>）</a:t>
            </a:r>
            <a:endParaRPr sz="1100">
              <a:latin typeface="游ゴシック"/>
              <a:cs typeface="游ゴシック"/>
            </a:endParaRPr>
          </a:p>
        </p:txBody>
      </p:sp>
      <p:sp>
        <p:nvSpPr>
          <p:cNvPr id="52" name="object 16">
            <a:extLst>
              <a:ext uri="{FF2B5EF4-FFF2-40B4-BE49-F238E27FC236}">
                <a16:creationId xmlns:a16="http://schemas.microsoft.com/office/drawing/2014/main" id="{B6BAE20A-F0C1-4E5B-B2DA-1784E70E31D6}"/>
              </a:ext>
            </a:extLst>
          </p:cNvPr>
          <p:cNvSpPr txBox="1"/>
          <p:nvPr/>
        </p:nvSpPr>
        <p:spPr>
          <a:xfrm>
            <a:off x="4738859" y="1688722"/>
            <a:ext cx="297370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libri"/>
                <a:cs typeface="Calibri"/>
              </a:rPr>
              <a:t>SDA</a:t>
            </a:r>
            <a:r>
              <a:rPr sz="1100" dirty="0">
                <a:latin typeface="游ゴシック"/>
                <a:cs typeface="游ゴシック"/>
              </a:rPr>
              <a:t>（</a:t>
            </a:r>
            <a:r>
              <a:rPr sz="1100" dirty="0">
                <a:latin typeface="Calibri"/>
                <a:cs typeface="Calibri"/>
              </a:rPr>
              <a:t>Space Domain </a:t>
            </a:r>
            <a:r>
              <a:rPr sz="1100" spc="-10" dirty="0">
                <a:latin typeface="Calibri"/>
                <a:cs typeface="Calibri"/>
              </a:rPr>
              <a:t>Awareness</a:t>
            </a:r>
            <a:r>
              <a:rPr sz="1100" spc="-10" dirty="0">
                <a:latin typeface="游ゴシック"/>
                <a:cs typeface="游ゴシック"/>
              </a:rPr>
              <a:t>）：</a:t>
            </a:r>
            <a:r>
              <a:rPr sz="1100" spc="-15" dirty="0">
                <a:latin typeface="游ゴシック"/>
                <a:cs typeface="游ゴシック"/>
              </a:rPr>
              <a:t>宇宙領域把握</a:t>
            </a:r>
            <a:endParaRPr sz="1100" dirty="0">
              <a:latin typeface="游ゴシック"/>
              <a:cs typeface="游ゴシック"/>
            </a:endParaRPr>
          </a:p>
        </p:txBody>
      </p:sp>
      <p:sp>
        <p:nvSpPr>
          <p:cNvPr id="54" name="テキスト ボックス 53">
            <a:extLst>
              <a:ext uri="{FF2B5EF4-FFF2-40B4-BE49-F238E27FC236}">
                <a16:creationId xmlns:a16="http://schemas.microsoft.com/office/drawing/2014/main" id="{B2C14037-13F4-416F-A398-22F0D576A119}"/>
              </a:ext>
            </a:extLst>
          </p:cNvPr>
          <p:cNvSpPr txBox="1"/>
          <p:nvPr/>
        </p:nvSpPr>
        <p:spPr>
          <a:xfrm>
            <a:off x="309288" y="684574"/>
            <a:ext cx="11694231" cy="1254574"/>
          </a:xfrm>
          <a:prstGeom prst="rect">
            <a:avLst/>
          </a:prstGeom>
          <a:noFill/>
        </p:spPr>
        <p:txBody>
          <a:bodyPr wrap="square">
            <a:spAutoFit/>
          </a:bodyPr>
          <a:lstStyle/>
          <a:p>
            <a:pPr marL="418465" indent="-339090">
              <a:lnSpc>
                <a:spcPct val="100000"/>
              </a:lnSpc>
              <a:spcBef>
                <a:spcPts val="484"/>
              </a:spcBef>
              <a:buChar char="○"/>
              <a:tabLst>
                <a:tab pos="418465" algn="l"/>
                <a:tab pos="419100" algn="l"/>
              </a:tabLst>
            </a:pPr>
            <a:r>
              <a:rPr lang="ja-JP" altLang="en-US" sz="1800" spc="-30" dirty="0">
                <a:latin typeface="BIZ UDPゴシック" panose="020B0400000000000000" pitchFamily="50" charset="-128"/>
                <a:ea typeface="BIZ UDPゴシック" panose="020B0400000000000000" pitchFamily="50" charset="-128"/>
                <a:cs typeface="ＭＳ Ｐゴシック"/>
              </a:rPr>
              <a:t>宇宙領域把握に必要な衛星の製造・試験等を行う</a:t>
            </a:r>
            <a:endParaRPr lang="ja-JP" altLang="en-US" sz="1800" dirty="0">
              <a:latin typeface="BIZ UDPゴシック" panose="020B0400000000000000" pitchFamily="50" charset="-128"/>
              <a:ea typeface="BIZ UDPゴシック" panose="020B0400000000000000" pitchFamily="50" charset="-128"/>
              <a:cs typeface="ＭＳ Ｐゴシック"/>
            </a:endParaRPr>
          </a:p>
          <a:p>
            <a:pPr marL="261620" marR="221615" indent="-45720">
              <a:lnSpc>
                <a:spcPct val="88400"/>
              </a:lnSpc>
              <a:spcBef>
                <a:spcPts val="605"/>
              </a:spcBef>
            </a:pPr>
            <a:r>
              <a:rPr lang="en-US" altLang="ja-JP" sz="1800" spc="-15" dirty="0">
                <a:latin typeface="BIZ UDPゴシック" panose="020B0400000000000000" pitchFamily="50" charset="-128"/>
                <a:ea typeface="BIZ UDPゴシック" panose="020B0400000000000000" pitchFamily="50" charset="-128"/>
                <a:cs typeface="ＭＳ Ｐゴシック"/>
              </a:rPr>
              <a:t>※ </a:t>
            </a:r>
            <a:r>
              <a:rPr lang="en-US" altLang="ja-JP" sz="1800" b="1" dirty="0">
                <a:solidFill>
                  <a:srgbClr val="C00000"/>
                </a:solidFill>
                <a:latin typeface="BIZ UDPゴシック" panose="020B0400000000000000" pitchFamily="50" charset="-128"/>
                <a:ea typeface="BIZ UDPゴシック" panose="020B0400000000000000" pitchFamily="50" charset="-128"/>
                <a:cs typeface="ＭＳ Ｐゴシック"/>
              </a:rPr>
              <a:t>SDA(Space</a:t>
            </a:r>
            <a:r>
              <a:rPr lang="ja-JP" altLang="en-US" sz="1800" b="1" spc="10" dirty="0">
                <a:solidFill>
                  <a:srgbClr val="C00000"/>
                </a:solidFill>
                <a:latin typeface="BIZ UDPゴシック" panose="020B0400000000000000" pitchFamily="50" charset="-128"/>
                <a:ea typeface="BIZ UDPゴシック" panose="020B0400000000000000" pitchFamily="50" charset="-128"/>
                <a:cs typeface="ＭＳ Ｐゴシック"/>
              </a:rPr>
              <a:t> </a:t>
            </a:r>
            <a:r>
              <a:rPr lang="en-US" altLang="ja-JP" sz="1800" b="1" dirty="0">
                <a:solidFill>
                  <a:srgbClr val="C00000"/>
                </a:solidFill>
                <a:latin typeface="BIZ UDPゴシック" panose="020B0400000000000000" pitchFamily="50" charset="-128"/>
                <a:ea typeface="BIZ UDPゴシック" panose="020B0400000000000000" pitchFamily="50" charset="-128"/>
                <a:cs typeface="ＭＳ Ｐゴシック"/>
              </a:rPr>
              <a:t>Domain</a:t>
            </a:r>
            <a:r>
              <a:rPr lang="ja-JP" altLang="en-US" sz="1800" b="1" spc="-10" dirty="0">
                <a:solidFill>
                  <a:srgbClr val="C00000"/>
                </a:solidFill>
                <a:latin typeface="BIZ UDPゴシック" panose="020B0400000000000000" pitchFamily="50" charset="-128"/>
                <a:ea typeface="BIZ UDPゴシック" panose="020B0400000000000000" pitchFamily="50" charset="-128"/>
                <a:cs typeface="ＭＳ Ｐゴシック"/>
              </a:rPr>
              <a:t> </a:t>
            </a:r>
            <a:r>
              <a:rPr lang="en-US" altLang="ja-JP" sz="1800" b="1" dirty="0">
                <a:solidFill>
                  <a:srgbClr val="C00000"/>
                </a:solidFill>
                <a:latin typeface="BIZ UDPゴシック" panose="020B0400000000000000" pitchFamily="50" charset="-128"/>
                <a:ea typeface="BIZ UDPゴシック" panose="020B0400000000000000" pitchFamily="50" charset="-128"/>
                <a:cs typeface="ＭＳ Ｐゴシック"/>
              </a:rPr>
              <a:t>Awareness</a:t>
            </a:r>
            <a:r>
              <a:rPr lang="en-US" altLang="ja-JP" sz="1800" b="1" spc="-30" dirty="0">
                <a:solidFill>
                  <a:srgbClr val="C00000"/>
                </a:solidFill>
                <a:latin typeface="BIZ UDPゴシック" panose="020B0400000000000000" pitchFamily="50" charset="-128"/>
                <a:ea typeface="BIZ UDPゴシック" panose="020B0400000000000000" pitchFamily="50" charset="-128"/>
                <a:cs typeface="ＭＳ Ｐゴシック"/>
              </a:rPr>
              <a:t>) </a:t>
            </a:r>
            <a:r>
              <a:rPr lang="en-US" altLang="ja-JP" sz="1800" spc="-30" dirty="0">
                <a:latin typeface="BIZ UDPゴシック" panose="020B0400000000000000" pitchFamily="50" charset="-128"/>
                <a:ea typeface="BIZ UDPゴシック" panose="020B0400000000000000" pitchFamily="50" charset="-128"/>
                <a:cs typeface="ＭＳ Ｐゴシック"/>
              </a:rPr>
              <a:t>:</a:t>
            </a:r>
            <a:r>
              <a:rPr lang="ja-JP" altLang="en-US" sz="1800" spc="-30" dirty="0">
                <a:latin typeface="BIZ UDPゴシック" panose="020B0400000000000000" pitchFamily="50" charset="-128"/>
                <a:ea typeface="BIZ UDPゴシック" panose="020B0400000000000000" pitchFamily="50" charset="-128"/>
                <a:cs typeface="ＭＳ Ｐゴシック"/>
              </a:rPr>
              <a:t>衛星など宇宙物体の位置や軌道等を把握すること</a:t>
            </a:r>
            <a:r>
              <a:rPr lang="ja-JP" altLang="en-US" sz="1800" spc="-10" dirty="0">
                <a:latin typeface="BIZ UDPゴシック" panose="020B0400000000000000" pitchFamily="50" charset="-128"/>
                <a:ea typeface="BIZ UDPゴシック" panose="020B0400000000000000" pitchFamily="50" charset="-128"/>
                <a:cs typeface="ＭＳ Ｐゴシック"/>
              </a:rPr>
              <a:t>（</a:t>
            </a:r>
            <a:r>
              <a:rPr lang="en-US" altLang="ja-JP" sz="1800" spc="-10" dirty="0">
                <a:latin typeface="BIZ UDPゴシック" panose="020B0400000000000000" pitchFamily="50" charset="-128"/>
                <a:ea typeface="BIZ UDPゴシック" panose="020B0400000000000000" pitchFamily="50" charset="-128"/>
                <a:cs typeface="ＭＳ Ｐゴシック"/>
              </a:rPr>
              <a:t>SSA(Space </a:t>
            </a:r>
            <a:r>
              <a:rPr lang="en-US" altLang="ja-JP" sz="1800" dirty="0">
                <a:latin typeface="BIZ UDPゴシック" panose="020B0400000000000000" pitchFamily="50" charset="-128"/>
                <a:ea typeface="BIZ UDPゴシック" panose="020B0400000000000000" pitchFamily="50" charset="-128"/>
                <a:cs typeface="ＭＳ Ｐゴシック"/>
              </a:rPr>
              <a:t>Situational </a:t>
            </a:r>
            <a:r>
              <a:rPr lang="en-US" altLang="ja-JP" sz="1800" spc="-10" dirty="0">
                <a:latin typeface="BIZ UDPゴシック" panose="020B0400000000000000" pitchFamily="50" charset="-128"/>
                <a:ea typeface="BIZ UDPゴシック" panose="020B0400000000000000" pitchFamily="50" charset="-128"/>
                <a:cs typeface="ＭＳ Ｐゴシック"/>
              </a:rPr>
              <a:t>Awareness)</a:t>
            </a:r>
            <a:r>
              <a:rPr lang="ja-JP" altLang="en-US" sz="1800" spc="-10" dirty="0">
                <a:latin typeface="BIZ UDPゴシック" panose="020B0400000000000000" pitchFamily="50" charset="-128"/>
                <a:ea typeface="BIZ UDPゴシック" panose="020B0400000000000000" pitchFamily="50" charset="-128"/>
                <a:cs typeface="ＭＳ Ｐゴシック"/>
              </a:rPr>
              <a:t>）</a:t>
            </a:r>
            <a:r>
              <a:rPr lang="ja-JP" altLang="en-US" sz="1800" spc="-30" dirty="0">
                <a:latin typeface="BIZ UDPゴシック" panose="020B0400000000000000" pitchFamily="50" charset="-128"/>
                <a:ea typeface="BIZ UDPゴシック" panose="020B0400000000000000" pitchFamily="50" charset="-128"/>
                <a:cs typeface="ＭＳ Ｐゴシック"/>
              </a:rPr>
              <a:t>に加え、衛星の運用状況や「意図や能力」を把握すること。</a:t>
            </a:r>
            <a:endParaRPr lang="en-US" altLang="ja-JP" sz="1800" spc="-30" dirty="0">
              <a:latin typeface="BIZ UDPゴシック" panose="020B0400000000000000" pitchFamily="50" charset="-128"/>
              <a:ea typeface="BIZ UDPゴシック" panose="020B0400000000000000" pitchFamily="50" charset="-128"/>
              <a:cs typeface="ＭＳ Ｐゴシック"/>
            </a:endParaRPr>
          </a:p>
          <a:p>
            <a:pPr marL="261620" marR="221615" indent="-45720">
              <a:lnSpc>
                <a:spcPct val="88400"/>
              </a:lnSpc>
              <a:spcBef>
                <a:spcPts val="605"/>
              </a:spcBef>
            </a:pPr>
            <a:r>
              <a:rPr lang="ja-JP" altLang="en-US" sz="1800" spc="-30" dirty="0">
                <a:latin typeface="BIZ UDPゴシック" panose="020B0400000000000000" pitchFamily="50" charset="-128"/>
                <a:ea typeface="BIZ UDPゴシック" panose="020B0400000000000000" pitchFamily="50" charset="-128"/>
                <a:cs typeface="ＭＳ Ｐゴシック"/>
              </a:rPr>
              <a:t>米国等も現在は</a:t>
            </a:r>
            <a:r>
              <a:rPr lang="ja-JP" altLang="en-US" sz="1800" b="1" spc="-30" dirty="0">
                <a:solidFill>
                  <a:srgbClr val="C00000"/>
                </a:solidFill>
                <a:latin typeface="BIZ UDPゴシック" panose="020B0400000000000000" pitchFamily="50" charset="-128"/>
                <a:ea typeface="BIZ UDPゴシック" panose="020B0400000000000000" pitchFamily="50" charset="-128"/>
                <a:cs typeface="ＭＳ Ｐゴシック"/>
              </a:rPr>
              <a:t>ＳＤＡ</a:t>
            </a:r>
            <a:r>
              <a:rPr lang="ja-JP" altLang="en-US" sz="1800" spc="-35" dirty="0">
                <a:latin typeface="BIZ UDPゴシック" panose="020B0400000000000000" pitchFamily="50" charset="-128"/>
                <a:ea typeface="BIZ UDPゴシック" panose="020B0400000000000000" pitchFamily="50" charset="-128"/>
                <a:cs typeface="ＭＳ Ｐゴシック"/>
              </a:rPr>
              <a:t>を使用している</a:t>
            </a:r>
            <a:endParaRPr lang="ja-JP" altLang="en-US" sz="1800" dirty="0">
              <a:latin typeface="BIZ UDPゴシック" panose="020B0400000000000000" pitchFamily="50" charset="-128"/>
              <a:ea typeface="BIZ UDPゴシック" panose="020B0400000000000000" pitchFamily="50" charset="-128"/>
              <a:cs typeface="ＭＳ Ｐゴシック"/>
            </a:endParaRPr>
          </a:p>
        </p:txBody>
      </p:sp>
      <p:sp>
        <p:nvSpPr>
          <p:cNvPr id="60" name="object 12">
            <a:extLst>
              <a:ext uri="{FF2B5EF4-FFF2-40B4-BE49-F238E27FC236}">
                <a16:creationId xmlns:a16="http://schemas.microsoft.com/office/drawing/2014/main" id="{76C1F5BD-AE51-42CD-BEE5-7DCC910CA205}"/>
              </a:ext>
            </a:extLst>
          </p:cNvPr>
          <p:cNvSpPr txBox="1"/>
          <p:nvPr/>
        </p:nvSpPr>
        <p:spPr>
          <a:xfrm>
            <a:off x="433113" y="6180049"/>
            <a:ext cx="11270857" cy="637995"/>
          </a:xfrm>
          <a:prstGeom prst="rect">
            <a:avLst/>
          </a:prstGeom>
        </p:spPr>
        <p:txBody>
          <a:bodyPr vert="horz" wrap="square" lIns="0" tIns="80645" rIns="0" bIns="0" rtlCol="0">
            <a:spAutoFit/>
          </a:bodyPr>
          <a:lstStyle/>
          <a:p>
            <a:pPr marL="80010" algn="ctr">
              <a:lnSpc>
                <a:spcPct val="100000"/>
              </a:lnSpc>
              <a:spcBef>
                <a:spcPts val="635"/>
              </a:spcBef>
              <a:tabLst>
                <a:tab pos="461645" algn="l"/>
                <a:tab pos="462280" algn="l"/>
              </a:tabLst>
            </a:pPr>
            <a:r>
              <a:rPr sz="1600" dirty="0">
                <a:latin typeface="BIZ UDPゴシック" panose="020B0400000000000000" pitchFamily="50" charset="-128"/>
                <a:ea typeface="BIZ UDPゴシック" panose="020B0400000000000000" pitchFamily="50" charset="-128"/>
                <a:cs typeface="ＭＳ Ｐゴシック"/>
              </a:rPr>
              <a:t>令和５年度宇宙関連概算要求は、</a:t>
            </a:r>
            <a:r>
              <a:rPr sz="1600" b="1" spc="-10" dirty="0">
                <a:solidFill>
                  <a:srgbClr val="0D79C9"/>
                </a:solidFill>
                <a:latin typeface="BIZ UDPゴシック" panose="020B0400000000000000" pitchFamily="50" charset="-128"/>
                <a:ea typeface="BIZ UDPゴシック" panose="020B0400000000000000" pitchFamily="50" charset="-128"/>
                <a:cs typeface="ＭＳ Ｐゴシック"/>
              </a:rPr>
              <a:t>約</a:t>
            </a:r>
            <a:r>
              <a:rPr sz="1600" b="1" dirty="0">
                <a:solidFill>
                  <a:srgbClr val="0D79C9"/>
                </a:solidFill>
                <a:latin typeface="BIZ UDPゴシック" panose="020B0400000000000000" pitchFamily="50" charset="-128"/>
                <a:ea typeface="BIZ UDPゴシック" panose="020B0400000000000000" pitchFamily="50" charset="-128"/>
                <a:cs typeface="ＭＳ Ｐゴシック"/>
              </a:rPr>
              <a:t>972</a:t>
            </a:r>
            <a:r>
              <a:rPr sz="1600" b="1" spc="-10" dirty="0">
                <a:solidFill>
                  <a:srgbClr val="0D79C9"/>
                </a:solidFill>
                <a:latin typeface="BIZ UDPゴシック" panose="020B0400000000000000" pitchFamily="50" charset="-128"/>
                <a:ea typeface="BIZ UDPゴシック" panose="020B0400000000000000" pitchFamily="50" charset="-128"/>
                <a:cs typeface="ＭＳ Ｐゴシック"/>
              </a:rPr>
              <a:t>億円</a:t>
            </a:r>
            <a:r>
              <a:rPr sz="1600" b="1" dirty="0">
                <a:solidFill>
                  <a:srgbClr val="0D79C9"/>
                </a:solidFill>
                <a:latin typeface="BIZ UDPゴシック" panose="020B0400000000000000" pitchFamily="50" charset="-128"/>
                <a:ea typeface="BIZ UDPゴシック" panose="020B0400000000000000" pitchFamily="50" charset="-128"/>
                <a:cs typeface="ＭＳ Ｐゴシック"/>
              </a:rPr>
              <a:t>（</a:t>
            </a:r>
            <a:r>
              <a:rPr sz="1600" b="1" spc="-15" dirty="0">
                <a:solidFill>
                  <a:srgbClr val="0D79C9"/>
                </a:solidFill>
                <a:latin typeface="BIZ UDPゴシック" panose="020B0400000000000000" pitchFamily="50" charset="-128"/>
                <a:ea typeface="BIZ UDPゴシック" panose="020B0400000000000000" pitchFamily="50" charset="-128"/>
                <a:cs typeface="ＭＳ Ｐゴシック"/>
              </a:rPr>
              <a:t>歳出ベース</a:t>
            </a:r>
            <a:r>
              <a:rPr sz="1600" b="1" dirty="0">
                <a:solidFill>
                  <a:srgbClr val="0D79C9"/>
                </a:solidFill>
                <a:latin typeface="BIZ UDPゴシック" panose="020B0400000000000000" pitchFamily="50" charset="-128"/>
                <a:ea typeface="BIZ UDPゴシック" panose="020B0400000000000000" pitchFamily="50" charset="-128"/>
                <a:cs typeface="ＭＳ Ｐゴシック"/>
              </a:rPr>
              <a:t>）</a:t>
            </a:r>
            <a:r>
              <a:rPr sz="1600" spc="-25" dirty="0">
                <a:latin typeface="BIZ UDPゴシック" panose="020B0400000000000000" pitchFamily="50" charset="-128"/>
                <a:ea typeface="BIZ UDPゴシック" panose="020B0400000000000000" pitchFamily="50" charset="-128"/>
                <a:cs typeface="ＭＳ Ｐゴシック"/>
              </a:rPr>
              <a:t>を計上</a:t>
            </a:r>
            <a:endParaRPr lang="ja-JP" altLang="en-US" sz="1600" dirty="0">
              <a:latin typeface="BIZ UDPゴシック" panose="020B0400000000000000" pitchFamily="50" charset="-128"/>
              <a:ea typeface="BIZ UDPゴシック" panose="020B0400000000000000" pitchFamily="50" charset="-128"/>
              <a:cs typeface="ＭＳ Ｐゴシック"/>
            </a:endParaRPr>
          </a:p>
          <a:p>
            <a:pPr marL="80009" algn="ctr">
              <a:lnSpc>
                <a:spcPct val="100000"/>
              </a:lnSpc>
              <a:spcBef>
                <a:spcPts val="540"/>
              </a:spcBef>
              <a:tabLst>
                <a:tab pos="467359" algn="l"/>
                <a:tab pos="467995" algn="l"/>
              </a:tabLst>
            </a:pPr>
            <a:r>
              <a:rPr lang="ja-JP" altLang="en-US" sz="1600" dirty="0">
                <a:latin typeface="BIZ UDPゴシック" panose="020B0400000000000000" pitchFamily="50" charset="-128"/>
                <a:ea typeface="BIZ UDPゴシック" panose="020B0400000000000000" pitchFamily="50" charset="-128"/>
                <a:cs typeface="ＭＳ Ｐゴシック"/>
              </a:rPr>
              <a:t>これとは別途、</a:t>
            </a:r>
            <a:r>
              <a:rPr lang="ja-JP" altLang="en-US" sz="1600" dirty="0">
                <a:solidFill>
                  <a:srgbClr val="FF0000"/>
                </a:solidFill>
                <a:latin typeface="BIZ UDPゴシック" panose="020B0400000000000000" pitchFamily="50" charset="-128"/>
                <a:ea typeface="BIZ UDPゴシック" panose="020B0400000000000000" pitchFamily="50" charset="-128"/>
                <a:cs typeface="ＭＳ Ｐゴシック"/>
              </a:rPr>
              <a:t>事項要求</a:t>
            </a:r>
            <a:r>
              <a:rPr lang="ja-JP" altLang="en-US" sz="1600" spc="-5" dirty="0">
                <a:latin typeface="BIZ UDPゴシック" panose="020B0400000000000000" pitchFamily="50" charset="-128"/>
                <a:ea typeface="BIZ UDPゴシック" panose="020B0400000000000000" pitchFamily="50" charset="-128"/>
                <a:cs typeface="ＭＳ Ｐゴシック"/>
              </a:rPr>
              <a:t>として、「防衛力を５年以内に抜本的に強化する」ために必要な取組</a:t>
            </a:r>
            <a:r>
              <a:rPr lang="ja-JP" altLang="en-US" sz="1600" spc="-25" dirty="0">
                <a:latin typeface="BIZ UDPゴシック" panose="020B0400000000000000" pitchFamily="50" charset="-128"/>
                <a:ea typeface="BIZ UDPゴシック" panose="020B0400000000000000" pitchFamily="50" charset="-128"/>
                <a:cs typeface="ＭＳ Ｐゴシック"/>
              </a:rPr>
              <a:t>を要求</a:t>
            </a:r>
            <a:endParaRPr lang="ja-JP" altLang="en-US" sz="1600" dirty="0">
              <a:latin typeface="BIZ UDPゴシック" panose="020B0400000000000000" pitchFamily="50" charset="-128"/>
              <a:ea typeface="BIZ UDPゴシック" panose="020B0400000000000000" pitchFamily="50" charset="-128"/>
              <a:cs typeface="ＭＳ Ｐゴシック"/>
            </a:endParaRPr>
          </a:p>
        </p:txBody>
      </p:sp>
    </p:spTree>
    <p:extLst>
      <p:ext uri="{BB962C8B-B14F-4D97-AF65-F5344CB8AC3E}">
        <p14:creationId xmlns:p14="http://schemas.microsoft.com/office/powerpoint/2010/main" val="1800663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アダムスキー型</a:t>
            </a:r>
            <a:r>
              <a:rPr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に触発された清家新一博士の超相対性理論</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098" name="Picture 2" descr="&lt;&gt; 超相対性理論入門 / 清家新一">
            <a:extLst>
              <a:ext uri="{FF2B5EF4-FFF2-40B4-BE49-F238E27FC236}">
                <a16:creationId xmlns:a16="http://schemas.microsoft.com/office/drawing/2014/main" id="{C70DA3A2-C835-2EC3-DE04-7EC7E1AC5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48" y="580548"/>
            <a:ext cx="3456307" cy="49569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67F2CD9-A872-4154-EBF1-C454E00CD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927" y="587286"/>
            <a:ext cx="3702365" cy="491524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C932E5E-B5A7-A92D-CCF0-B81818995286}"/>
              </a:ext>
            </a:extLst>
          </p:cNvPr>
          <p:cNvSpPr txBox="1"/>
          <p:nvPr/>
        </p:nvSpPr>
        <p:spPr>
          <a:xfrm>
            <a:off x="159348" y="5602795"/>
            <a:ext cx="7366278" cy="1015663"/>
          </a:xfrm>
          <a:prstGeom prst="rect">
            <a:avLst/>
          </a:prstGeom>
          <a:noFill/>
        </p:spPr>
        <p:txBody>
          <a:bodyPr wrap="square">
            <a:spAutoFit/>
          </a:bodyPr>
          <a:lstStyle/>
          <a:p>
            <a:pPr algn="l"/>
            <a:r>
              <a:rPr lang="ja-JP" altLang="en-US" sz="2000" b="0" i="0" dirty="0">
                <a:effectLst/>
                <a:latin typeface="BIZ UDPゴシック" panose="020B0400000000000000" pitchFamily="50" charset="-128"/>
                <a:ea typeface="BIZ UDPゴシック" panose="020B0400000000000000" pitchFamily="50" charset="-128"/>
              </a:rPr>
              <a:t>反重力のエネルギーを得る方法として、以下の</a:t>
            </a:r>
            <a:r>
              <a:rPr lang="en-US" altLang="ja-JP" sz="2000" b="0" i="0" dirty="0">
                <a:effectLst/>
                <a:latin typeface="BIZ UDPゴシック" panose="020B0400000000000000" pitchFamily="50" charset="-128"/>
                <a:ea typeface="BIZ UDPゴシック" panose="020B0400000000000000" pitchFamily="50" charset="-128"/>
              </a:rPr>
              <a:t>3</a:t>
            </a:r>
            <a:r>
              <a:rPr lang="ja-JP" altLang="en-US" sz="2000" b="0" i="0" dirty="0">
                <a:effectLst/>
                <a:latin typeface="BIZ UDPゴシック" panose="020B0400000000000000" pitchFamily="50" charset="-128"/>
                <a:ea typeface="BIZ UDPゴシック" panose="020B0400000000000000" pitchFamily="50" charset="-128"/>
              </a:rPr>
              <a:t>つの異なる原理による手法が論じられている。</a:t>
            </a:r>
          </a:p>
          <a:p>
            <a:pPr algn="l"/>
            <a:r>
              <a:rPr lang="ja-JP" altLang="en-US" sz="2000" dirty="0">
                <a:latin typeface="BIZ UDPゴシック" panose="020B0400000000000000" pitchFamily="50" charset="-128"/>
                <a:ea typeface="BIZ UDPゴシック" panose="020B0400000000000000" pitchFamily="50" charset="-128"/>
              </a:rPr>
              <a:t>①</a:t>
            </a:r>
            <a:r>
              <a:rPr lang="ja-JP" altLang="en-US" sz="2000" b="0" i="0" dirty="0">
                <a:effectLst/>
                <a:latin typeface="BIZ UDPゴシック" panose="020B0400000000000000" pitchFamily="50" charset="-128"/>
                <a:ea typeface="BIZ UDPゴシック" panose="020B0400000000000000" pitchFamily="50" charset="-128"/>
              </a:rPr>
              <a:t>円偏光電磁場、②メビウス巻コイル、③半導体回路</a:t>
            </a:r>
          </a:p>
        </p:txBody>
      </p:sp>
      <p:sp>
        <p:nvSpPr>
          <p:cNvPr id="8" name="テキスト ボックス 7">
            <a:extLst>
              <a:ext uri="{FF2B5EF4-FFF2-40B4-BE49-F238E27FC236}">
                <a16:creationId xmlns:a16="http://schemas.microsoft.com/office/drawing/2014/main" id="{F668DFF5-73C6-29DF-864A-5E653FF1C351}"/>
              </a:ext>
            </a:extLst>
          </p:cNvPr>
          <p:cNvSpPr txBox="1"/>
          <p:nvPr/>
        </p:nvSpPr>
        <p:spPr>
          <a:xfrm>
            <a:off x="7525625" y="487025"/>
            <a:ext cx="4666375" cy="6370975"/>
          </a:xfrm>
          <a:prstGeom prst="rect">
            <a:avLst/>
          </a:prstGeom>
          <a:noFill/>
        </p:spPr>
        <p:txBody>
          <a:bodyPr wrap="square">
            <a:spAutoFit/>
          </a:bodyPr>
          <a:lstStyle/>
          <a:p>
            <a:pPr algn="l">
              <a:buFont typeface="Arial" panose="020B0604020202020204" pitchFamily="34" charset="0"/>
              <a:buChar char="•"/>
            </a:pPr>
            <a:r>
              <a:rPr lang="en-US" altLang="ja-JP" sz="1200" b="0" i="0" dirty="0">
                <a:effectLst/>
                <a:latin typeface="YakuHanJPs"/>
              </a:rPr>
              <a:t>§1 </a:t>
            </a:r>
            <a:r>
              <a:rPr lang="ja-JP" altLang="en-US" sz="1200" b="0" i="0" dirty="0">
                <a:effectLst/>
                <a:latin typeface="YakuHanJPs"/>
              </a:rPr>
              <a:t>全角運動量波方程式</a:t>
            </a:r>
          </a:p>
          <a:p>
            <a:pPr marL="742950" lvl="1" indent="-285750" algn="l">
              <a:buFont typeface="Arial" panose="020B0604020202020204" pitchFamily="34" charset="0"/>
              <a:buChar char="•"/>
            </a:pPr>
            <a:r>
              <a:rPr lang="en-US" altLang="ja-JP" sz="1200" b="0" i="0" dirty="0">
                <a:effectLst/>
                <a:latin typeface="YakuHanJPs"/>
              </a:rPr>
              <a:t>(1-1) </a:t>
            </a:r>
            <a:r>
              <a:rPr lang="ja-JP" altLang="en-US" sz="1200" b="0" i="0" dirty="0">
                <a:effectLst/>
                <a:latin typeface="YakuHanJPs"/>
              </a:rPr>
              <a:t>ロレンツ不変な角運動量波方程式 </a:t>
            </a:r>
            <a:r>
              <a:rPr lang="en-US" altLang="ja-JP" sz="1200" b="0" i="0" dirty="0">
                <a:effectLst/>
                <a:latin typeface="YakuHanJPs"/>
              </a:rPr>
              <a:t>17</a:t>
            </a:r>
          </a:p>
          <a:p>
            <a:pPr marL="742950" lvl="1" indent="-285750" algn="l">
              <a:buFont typeface="Arial" panose="020B0604020202020204" pitchFamily="34" charset="0"/>
              <a:buChar char="•"/>
            </a:pPr>
            <a:r>
              <a:rPr lang="en-US" altLang="ja-JP" sz="1200" b="0" i="0" dirty="0">
                <a:effectLst/>
                <a:latin typeface="YakuHanJPs"/>
              </a:rPr>
              <a:t>(1-2) </a:t>
            </a:r>
            <a:r>
              <a:rPr lang="ja-JP" altLang="en-US" sz="1200" b="0" i="0" dirty="0">
                <a:effectLst/>
                <a:latin typeface="YakuHanJPs"/>
              </a:rPr>
              <a:t>スピン波と重力 </a:t>
            </a:r>
            <a:r>
              <a:rPr lang="en-US" altLang="ja-JP" sz="1200" b="0" i="0" dirty="0">
                <a:effectLst/>
                <a:latin typeface="YakuHanJPs"/>
              </a:rPr>
              <a:t>21</a:t>
            </a:r>
          </a:p>
          <a:p>
            <a:pPr marL="742950" lvl="1" indent="-285750" algn="l">
              <a:buFont typeface="Arial" panose="020B0604020202020204" pitchFamily="34" charset="0"/>
              <a:buChar char="•"/>
            </a:pPr>
            <a:r>
              <a:rPr lang="en-US" altLang="ja-JP" sz="1200" b="0" i="0" dirty="0">
                <a:effectLst/>
                <a:latin typeface="YakuHanJPs"/>
              </a:rPr>
              <a:t>(1-3) </a:t>
            </a:r>
            <a:r>
              <a:rPr lang="ja-JP" altLang="en-US" sz="1200" b="0" i="0" dirty="0">
                <a:effectLst/>
                <a:latin typeface="YakuHanJPs"/>
              </a:rPr>
              <a:t>重力場のロレンツ変換 </a:t>
            </a:r>
            <a:r>
              <a:rPr lang="en-US" altLang="ja-JP" sz="1200" b="0" i="0" dirty="0">
                <a:effectLst/>
                <a:latin typeface="YakuHanJPs"/>
              </a:rPr>
              <a:t>23</a:t>
            </a:r>
          </a:p>
          <a:p>
            <a:pPr marL="742950" lvl="1" indent="-285750" algn="l">
              <a:buFont typeface="Arial" panose="020B0604020202020204" pitchFamily="34" charset="0"/>
              <a:buChar char="•"/>
            </a:pPr>
            <a:r>
              <a:rPr lang="en-US" altLang="ja-JP" sz="1200" b="0" i="0" dirty="0">
                <a:effectLst/>
                <a:latin typeface="YakuHanJPs"/>
              </a:rPr>
              <a:t>(1-4) </a:t>
            </a:r>
            <a:r>
              <a:rPr lang="ja-JP" altLang="en-US" sz="1200" b="0" i="0" dirty="0">
                <a:effectLst/>
                <a:latin typeface="YakuHanJPs"/>
              </a:rPr>
              <a:t>スピン誘導則 </a:t>
            </a:r>
            <a:r>
              <a:rPr lang="en-US" altLang="ja-JP" sz="1200" b="0" i="0" dirty="0">
                <a:effectLst/>
                <a:latin typeface="YakuHanJPs"/>
              </a:rPr>
              <a:t>27</a:t>
            </a:r>
          </a:p>
          <a:p>
            <a:pPr marL="742950" lvl="1" indent="-285750" algn="l">
              <a:buFont typeface="Arial" panose="020B0604020202020204" pitchFamily="34" charset="0"/>
              <a:buChar char="•"/>
            </a:pPr>
            <a:r>
              <a:rPr lang="en-US" altLang="ja-JP" sz="1200" b="0" i="0" dirty="0">
                <a:effectLst/>
                <a:latin typeface="YakuHanJPs"/>
              </a:rPr>
              <a:t>(1-5) </a:t>
            </a:r>
            <a:r>
              <a:rPr lang="ja-JP" altLang="en-US" sz="1200" b="0" i="0" dirty="0">
                <a:effectLst/>
                <a:latin typeface="YakuHanJPs"/>
              </a:rPr>
              <a:t>太陽系の</a:t>
            </a:r>
            <a:r>
              <a:rPr lang="en-US" altLang="ja-JP" sz="1200" b="0" i="0" dirty="0">
                <a:effectLst/>
                <a:latin typeface="YakuHanJPs"/>
              </a:rPr>
              <a:t>3</a:t>
            </a:r>
            <a:r>
              <a:rPr lang="ja-JP" altLang="en-US" sz="1200" b="0" i="0" dirty="0">
                <a:effectLst/>
                <a:latin typeface="YakuHanJPs"/>
              </a:rPr>
              <a:t>テスト </a:t>
            </a:r>
            <a:r>
              <a:rPr lang="en-US" altLang="ja-JP" sz="1200" b="0" i="0" dirty="0">
                <a:effectLst/>
                <a:latin typeface="YakuHanJPs"/>
              </a:rPr>
              <a:t>29</a:t>
            </a:r>
          </a:p>
          <a:p>
            <a:pPr algn="l">
              <a:buFont typeface="Arial" panose="020B0604020202020204" pitchFamily="34" charset="0"/>
              <a:buChar char="•"/>
            </a:pPr>
            <a:r>
              <a:rPr lang="en-US" altLang="ja-JP" sz="1200" b="0" i="0" dirty="0">
                <a:effectLst/>
                <a:latin typeface="YakuHanJPs"/>
              </a:rPr>
              <a:t>§2 </a:t>
            </a:r>
            <a:r>
              <a:rPr lang="ja-JP" altLang="en-US" sz="1200" b="0" i="0" dirty="0">
                <a:effectLst/>
                <a:latin typeface="YakuHanJPs"/>
              </a:rPr>
              <a:t>相対論的球関数</a:t>
            </a:r>
          </a:p>
          <a:p>
            <a:pPr marL="742950" lvl="1" indent="-285750" algn="l">
              <a:buFont typeface="Arial" panose="020B0604020202020204" pitchFamily="34" charset="0"/>
              <a:buChar char="•"/>
            </a:pPr>
            <a:r>
              <a:rPr lang="en-US" altLang="ja-JP" sz="1200" b="0" i="0" dirty="0">
                <a:effectLst/>
                <a:latin typeface="YakuHanJPs"/>
              </a:rPr>
              <a:t>(2-1) 6</a:t>
            </a:r>
            <a:r>
              <a:rPr lang="ja-JP" altLang="en-US" sz="1200" b="0" i="0" dirty="0">
                <a:effectLst/>
                <a:latin typeface="YakuHanJPs"/>
              </a:rPr>
              <a:t>元角運動量演算子 </a:t>
            </a:r>
            <a:r>
              <a:rPr lang="en-US" altLang="ja-JP" sz="1200" b="0" i="0" dirty="0">
                <a:effectLst/>
                <a:latin typeface="YakuHanJPs"/>
              </a:rPr>
              <a:t>37</a:t>
            </a:r>
          </a:p>
          <a:p>
            <a:pPr marL="742950" lvl="1" indent="-285750" algn="l">
              <a:buFont typeface="Arial" panose="020B0604020202020204" pitchFamily="34" charset="0"/>
              <a:buChar char="•"/>
            </a:pPr>
            <a:r>
              <a:rPr lang="en-US" altLang="ja-JP" sz="1200" b="0" i="0" dirty="0">
                <a:effectLst/>
                <a:latin typeface="YakuHanJPs"/>
              </a:rPr>
              <a:t>(2-2) </a:t>
            </a:r>
            <a:r>
              <a:rPr lang="ja-JP" altLang="en-US" sz="1200" b="0" i="0" dirty="0">
                <a:effectLst/>
                <a:latin typeface="YakuHanJPs"/>
              </a:rPr>
              <a:t>相対論的球関数 </a:t>
            </a:r>
            <a:r>
              <a:rPr lang="en-US" altLang="ja-JP" sz="1200" b="0" i="0" dirty="0">
                <a:effectLst/>
                <a:latin typeface="YakuHanJPs"/>
              </a:rPr>
              <a:t>41</a:t>
            </a:r>
          </a:p>
          <a:p>
            <a:pPr marL="742950" lvl="1" indent="-285750" algn="l">
              <a:buFont typeface="Arial" panose="020B0604020202020204" pitchFamily="34" charset="0"/>
              <a:buChar char="•"/>
            </a:pPr>
            <a:r>
              <a:rPr lang="en-US" altLang="ja-JP" sz="1200" b="0" i="0" dirty="0">
                <a:effectLst/>
                <a:latin typeface="YakuHanJPs"/>
              </a:rPr>
              <a:t>(2-3) </a:t>
            </a:r>
            <a:r>
              <a:rPr lang="ja-JP" altLang="en-US" sz="1200" b="0" i="0" dirty="0">
                <a:effectLst/>
                <a:latin typeface="YakuHanJPs"/>
              </a:rPr>
              <a:t>極性角運動量の固有值 </a:t>
            </a:r>
            <a:r>
              <a:rPr lang="en-US" altLang="ja-JP" sz="1200" b="0" i="0" dirty="0">
                <a:effectLst/>
                <a:latin typeface="YakuHanJPs"/>
              </a:rPr>
              <a:t>43</a:t>
            </a:r>
          </a:p>
          <a:p>
            <a:pPr algn="l">
              <a:buFont typeface="Arial" panose="020B0604020202020204" pitchFamily="34" charset="0"/>
              <a:buChar char="•"/>
            </a:pPr>
            <a:r>
              <a:rPr lang="en-US" altLang="ja-JP" sz="1200" b="0" i="0" dirty="0">
                <a:effectLst/>
                <a:latin typeface="YakuHanJPs"/>
              </a:rPr>
              <a:t>§3 </a:t>
            </a:r>
            <a:r>
              <a:rPr lang="ja-JP" altLang="en-US" sz="1200" b="0" i="0" dirty="0">
                <a:effectLst/>
                <a:latin typeface="YakuHanJPs"/>
              </a:rPr>
              <a:t>誘電分極量子演算子</a:t>
            </a:r>
          </a:p>
          <a:p>
            <a:pPr marL="742950" lvl="1" indent="-285750" algn="l">
              <a:buFont typeface="Arial" panose="020B0604020202020204" pitchFamily="34" charset="0"/>
              <a:buChar char="•"/>
            </a:pPr>
            <a:r>
              <a:rPr lang="en-US" altLang="ja-JP" sz="1200" b="0" i="0" dirty="0">
                <a:effectLst/>
                <a:latin typeface="YakuHanJPs"/>
              </a:rPr>
              <a:t>(3-1) </a:t>
            </a:r>
            <a:r>
              <a:rPr lang="ja-JP" altLang="en-US" sz="1200" b="0" i="0" dirty="0">
                <a:effectLst/>
                <a:latin typeface="YakuHanJPs"/>
              </a:rPr>
              <a:t>ロレンツ不変なハミルトニアン </a:t>
            </a:r>
            <a:r>
              <a:rPr lang="en-US" altLang="ja-JP" sz="1200" b="0" i="0" dirty="0">
                <a:effectLst/>
                <a:latin typeface="YakuHanJPs"/>
              </a:rPr>
              <a:t>49</a:t>
            </a:r>
          </a:p>
          <a:p>
            <a:pPr marL="742950" lvl="1" indent="-285750" algn="l">
              <a:buFont typeface="Arial" panose="020B0604020202020204" pitchFamily="34" charset="0"/>
              <a:buChar char="•"/>
            </a:pPr>
            <a:r>
              <a:rPr lang="en-US" altLang="ja-JP" sz="1200" b="0" i="0" dirty="0">
                <a:effectLst/>
                <a:latin typeface="YakuHanJPs"/>
              </a:rPr>
              <a:t>(3-2) </a:t>
            </a:r>
            <a:r>
              <a:rPr lang="ja-JP" altLang="en-US" sz="1200" b="0" i="0" dirty="0">
                <a:effectLst/>
                <a:latin typeface="YakuHanJPs"/>
              </a:rPr>
              <a:t>磁化と誘電分極のロレンツ変換 </a:t>
            </a:r>
            <a:r>
              <a:rPr lang="en-US" altLang="ja-JP" sz="1200" b="0" i="0" dirty="0">
                <a:effectLst/>
                <a:latin typeface="YakuHanJPs"/>
              </a:rPr>
              <a:t>53</a:t>
            </a:r>
          </a:p>
          <a:p>
            <a:pPr marL="742950" lvl="1" indent="-285750" algn="l">
              <a:buFont typeface="Arial" panose="020B0604020202020204" pitchFamily="34" charset="0"/>
              <a:buChar char="•"/>
            </a:pPr>
            <a:r>
              <a:rPr lang="en-US" altLang="ja-JP" sz="1200" b="0" i="0" dirty="0">
                <a:effectLst/>
                <a:latin typeface="YakuHanJPs"/>
              </a:rPr>
              <a:t>(3-3) </a:t>
            </a:r>
            <a:r>
              <a:rPr lang="ja-JP" altLang="en-US" sz="1200" b="0" i="0" dirty="0">
                <a:effectLst/>
                <a:latin typeface="YakuHanJPs"/>
              </a:rPr>
              <a:t>ロレンツ不変なハイゼンベルグ方程式 </a:t>
            </a:r>
            <a:r>
              <a:rPr lang="en-US" altLang="ja-JP" sz="1200" b="0" i="0" dirty="0">
                <a:effectLst/>
                <a:latin typeface="YakuHanJPs"/>
              </a:rPr>
              <a:t>55</a:t>
            </a:r>
          </a:p>
          <a:p>
            <a:pPr algn="l">
              <a:buFont typeface="Arial" panose="020B0604020202020204" pitchFamily="34" charset="0"/>
              <a:buChar char="•"/>
            </a:pPr>
            <a:r>
              <a:rPr lang="en-US" altLang="ja-JP" sz="1200" b="0" i="0" dirty="0">
                <a:effectLst/>
                <a:latin typeface="YakuHanJPs"/>
              </a:rPr>
              <a:t>§4 </a:t>
            </a:r>
            <a:r>
              <a:rPr lang="ja-JP" altLang="en-US" sz="1200" b="0" i="0" dirty="0">
                <a:effectLst/>
                <a:latin typeface="YakuHanJPs"/>
              </a:rPr>
              <a:t>清家・クラマス方程式</a:t>
            </a:r>
          </a:p>
          <a:p>
            <a:pPr marL="742950" lvl="1" indent="-285750" algn="l">
              <a:buFont typeface="Arial" panose="020B0604020202020204" pitchFamily="34" charset="0"/>
              <a:buChar char="•"/>
            </a:pPr>
            <a:r>
              <a:rPr lang="en-US" altLang="ja-JP" sz="1200" b="0" i="0" dirty="0">
                <a:effectLst/>
                <a:latin typeface="YakuHanJPs"/>
              </a:rPr>
              <a:t>(4-1) 4</a:t>
            </a:r>
            <a:r>
              <a:rPr lang="ja-JP" altLang="en-US" sz="1200" b="0" i="0" dirty="0">
                <a:effectLst/>
                <a:latin typeface="YakuHanJPs"/>
              </a:rPr>
              <a:t>次元の独櫟の旋回 </a:t>
            </a:r>
            <a:r>
              <a:rPr lang="en-US" altLang="ja-JP" sz="1200" b="0" i="0" dirty="0">
                <a:effectLst/>
                <a:latin typeface="YakuHanJPs"/>
              </a:rPr>
              <a:t>57</a:t>
            </a:r>
          </a:p>
          <a:p>
            <a:pPr marL="742950" lvl="1" indent="-285750" algn="l">
              <a:buFont typeface="Arial" panose="020B0604020202020204" pitchFamily="34" charset="0"/>
              <a:buChar char="•"/>
            </a:pPr>
            <a:r>
              <a:rPr lang="en-US" altLang="ja-JP" sz="1200" b="0" i="0" dirty="0">
                <a:effectLst/>
                <a:latin typeface="YakuHanJPs"/>
              </a:rPr>
              <a:t>(4-2) </a:t>
            </a:r>
            <a:r>
              <a:rPr lang="ja-JP" altLang="en-US" sz="1200" b="0" i="0" dirty="0">
                <a:effectLst/>
                <a:latin typeface="YakuHanJPs"/>
              </a:rPr>
              <a:t>円偏光電磁場に対する解 </a:t>
            </a:r>
            <a:r>
              <a:rPr lang="en-US" altLang="ja-JP" sz="1200" b="0" i="0" dirty="0">
                <a:effectLst/>
                <a:latin typeface="YakuHanJPs"/>
              </a:rPr>
              <a:t>59</a:t>
            </a:r>
          </a:p>
          <a:p>
            <a:pPr marL="742950" lvl="1" indent="-285750" algn="l">
              <a:buFont typeface="Arial" panose="020B0604020202020204" pitchFamily="34" charset="0"/>
              <a:buChar char="•"/>
            </a:pPr>
            <a:r>
              <a:rPr lang="en-US" altLang="ja-JP" sz="1200" b="0" i="0" dirty="0">
                <a:effectLst/>
                <a:latin typeface="YakuHanJPs"/>
              </a:rPr>
              <a:t>(4-3) </a:t>
            </a:r>
            <a:r>
              <a:rPr lang="ja-JP" altLang="en-US" sz="1200" b="0" i="0" dirty="0">
                <a:effectLst/>
                <a:latin typeface="YakuHanJPs"/>
              </a:rPr>
              <a:t>制動の存在するジャイロ電磁気方程式</a:t>
            </a:r>
            <a:r>
              <a:rPr lang="en-US" altLang="ja-JP" sz="1200" b="0" i="0" dirty="0">
                <a:effectLst/>
                <a:latin typeface="YakuHanJPs"/>
              </a:rPr>
              <a:t>(</a:t>
            </a:r>
            <a:r>
              <a:rPr lang="ja-JP" altLang="en-US" sz="1200" b="0" i="0" dirty="0">
                <a:effectLst/>
                <a:latin typeface="YakuHanJPs"/>
              </a:rPr>
              <a:t>休止</a:t>
            </a:r>
            <a:r>
              <a:rPr lang="en-US" altLang="ja-JP" sz="1200" b="0" i="0" dirty="0">
                <a:effectLst/>
                <a:latin typeface="YakuHanJPs"/>
              </a:rPr>
              <a:t>) 61</a:t>
            </a:r>
          </a:p>
          <a:p>
            <a:pPr algn="l">
              <a:buFont typeface="Arial" panose="020B0604020202020204" pitchFamily="34" charset="0"/>
              <a:buChar char="•"/>
            </a:pPr>
            <a:r>
              <a:rPr lang="en-US" altLang="ja-JP" sz="1200" b="0" i="0" dirty="0">
                <a:effectLst/>
                <a:latin typeface="YakuHanJPs"/>
              </a:rPr>
              <a:t>§5 </a:t>
            </a:r>
            <a:r>
              <a:rPr lang="ja-JP" altLang="en-US" sz="1200" b="0" i="0" dirty="0">
                <a:effectLst/>
                <a:latin typeface="YakuHanJPs"/>
              </a:rPr>
              <a:t>状態運動量の従う方程式</a:t>
            </a:r>
          </a:p>
          <a:p>
            <a:pPr marL="742950" lvl="1" indent="-285750" algn="l">
              <a:buFont typeface="Arial" panose="020B0604020202020204" pitchFamily="34" charset="0"/>
              <a:buChar char="•"/>
            </a:pPr>
            <a:r>
              <a:rPr lang="en-US" altLang="ja-JP" sz="1200" b="0" i="0" dirty="0">
                <a:effectLst/>
                <a:latin typeface="YakuHanJPs"/>
              </a:rPr>
              <a:t>(5-1) </a:t>
            </a:r>
            <a:r>
              <a:rPr lang="ja-JP" altLang="en-US" sz="1200" b="0" i="0" dirty="0">
                <a:effectLst/>
                <a:latin typeface="YakuHanJPs"/>
              </a:rPr>
              <a:t>状態運動量の電磁気的挙動</a:t>
            </a:r>
          </a:p>
          <a:p>
            <a:pPr marL="742950" lvl="1" indent="-285750" algn="l">
              <a:buFont typeface="Arial" panose="020B0604020202020204" pitchFamily="34" charset="0"/>
              <a:buChar char="•"/>
            </a:pPr>
            <a:r>
              <a:rPr lang="en-US" altLang="ja-JP" sz="1200" b="0" i="0" dirty="0">
                <a:effectLst/>
                <a:latin typeface="YakuHanJPs"/>
              </a:rPr>
              <a:t>(5-2) </a:t>
            </a:r>
            <a:r>
              <a:rPr lang="ja-JP" altLang="en-US" sz="1200" b="0" i="0" dirty="0">
                <a:effectLst/>
                <a:latin typeface="YakuHanJPs"/>
              </a:rPr>
              <a:t>重力減速下の解</a:t>
            </a:r>
          </a:p>
          <a:p>
            <a:pPr marL="742950" lvl="1" indent="-285750" algn="l">
              <a:buFont typeface="Arial" panose="020B0604020202020204" pitchFamily="34" charset="0"/>
              <a:buChar char="•"/>
            </a:pPr>
            <a:r>
              <a:rPr lang="en-US" altLang="ja-JP" sz="1200" b="0" i="0" dirty="0">
                <a:effectLst/>
                <a:latin typeface="YakuHanJPs"/>
              </a:rPr>
              <a:t>(5-3) </a:t>
            </a:r>
            <a:r>
              <a:rPr lang="ja-JP" altLang="en-US" sz="1200" b="0" i="0" dirty="0">
                <a:effectLst/>
                <a:latin typeface="YakuHanJPs"/>
              </a:rPr>
              <a:t>第</a:t>
            </a:r>
            <a:r>
              <a:rPr lang="en-US" altLang="ja-JP" sz="1200" b="0" i="0" dirty="0">
                <a:effectLst/>
                <a:latin typeface="YakuHanJPs"/>
              </a:rPr>
              <a:t>2</a:t>
            </a:r>
            <a:r>
              <a:rPr lang="ja-JP" altLang="en-US" sz="1200" b="0" i="0" dirty="0">
                <a:effectLst/>
                <a:latin typeface="YakuHanJPs"/>
              </a:rPr>
              <a:t>次挙動と時間の第</a:t>
            </a:r>
            <a:r>
              <a:rPr lang="en-US" altLang="ja-JP" sz="1200" b="0" i="0" dirty="0">
                <a:effectLst/>
                <a:latin typeface="YakuHanJPs"/>
              </a:rPr>
              <a:t>3</a:t>
            </a:r>
            <a:r>
              <a:rPr lang="ja-JP" altLang="en-US" sz="1200" b="0" i="0" dirty="0">
                <a:effectLst/>
                <a:latin typeface="YakuHanJPs"/>
              </a:rPr>
              <a:t>次微分</a:t>
            </a:r>
          </a:p>
          <a:p>
            <a:pPr algn="l">
              <a:buFont typeface="Arial" panose="020B0604020202020204" pitchFamily="34" charset="0"/>
              <a:buChar char="•"/>
            </a:pPr>
            <a:r>
              <a:rPr lang="en-US" altLang="ja-JP" sz="1200" b="0" i="0" dirty="0">
                <a:effectLst/>
                <a:latin typeface="YakuHanJPs"/>
              </a:rPr>
              <a:t>§6 </a:t>
            </a:r>
            <a:r>
              <a:rPr lang="ja-JP" altLang="en-US" sz="1200" b="0" i="0" dirty="0">
                <a:effectLst/>
                <a:latin typeface="YakuHanJPs"/>
              </a:rPr>
              <a:t>相対論的問題数題</a:t>
            </a:r>
          </a:p>
          <a:p>
            <a:pPr marL="742950" lvl="1" indent="-285750" algn="l">
              <a:buFont typeface="Arial" panose="020B0604020202020204" pitchFamily="34" charset="0"/>
              <a:buChar char="•"/>
            </a:pPr>
            <a:r>
              <a:rPr lang="en-US" altLang="ja-JP" sz="1200" b="0" i="0" dirty="0">
                <a:effectLst/>
                <a:latin typeface="YakuHanJPs"/>
              </a:rPr>
              <a:t>(6-1) 4</a:t>
            </a:r>
            <a:r>
              <a:rPr lang="ja-JP" altLang="en-US" sz="1200" b="0" i="0" dirty="0">
                <a:effectLst/>
                <a:latin typeface="YakuHanJPs"/>
              </a:rPr>
              <a:t>次元ケプラ問題 </a:t>
            </a:r>
            <a:r>
              <a:rPr lang="en-US" altLang="ja-JP" sz="1200" b="0" i="0" dirty="0">
                <a:effectLst/>
                <a:latin typeface="YakuHanJPs"/>
              </a:rPr>
              <a:t>69</a:t>
            </a:r>
          </a:p>
          <a:p>
            <a:pPr marL="742950" lvl="1" indent="-285750" algn="l">
              <a:buFont typeface="Arial" panose="020B0604020202020204" pitchFamily="34" charset="0"/>
              <a:buChar char="•"/>
            </a:pPr>
            <a:r>
              <a:rPr lang="en-US" altLang="ja-JP" sz="1200" b="0" i="0" dirty="0">
                <a:effectLst/>
                <a:latin typeface="YakuHanJPs"/>
              </a:rPr>
              <a:t>(6-2) </a:t>
            </a:r>
            <a:r>
              <a:rPr lang="ja-JP" altLang="en-US" sz="1200" b="0" i="0" dirty="0">
                <a:effectLst/>
                <a:latin typeface="YakuHanJPs"/>
              </a:rPr>
              <a:t>イムピダンスのロレンツ変換 </a:t>
            </a:r>
            <a:r>
              <a:rPr lang="en-US" altLang="ja-JP" sz="1200" b="0" i="0" dirty="0">
                <a:effectLst/>
                <a:latin typeface="YakuHanJPs"/>
              </a:rPr>
              <a:t>71</a:t>
            </a:r>
          </a:p>
          <a:p>
            <a:pPr marL="742950" lvl="1" indent="-285750" algn="l">
              <a:buFont typeface="Arial" panose="020B0604020202020204" pitchFamily="34" charset="0"/>
              <a:buChar char="•"/>
            </a:pPr>
            <a:r>
              <a:rPr lang="en-US" altLang="ja-JP" sz="1200" b="0" i="0" dirty="0">
                <a:effectLst/>
                <a:latin typeface="YakuHanJPs"/>
              </a:rPr>
              <a:t>(6-3) </a:t>
            </a:r>
            <a:r>
              <a:rPr lang="ja-JP" altLang="en-US" sz="1200" b="0" i="0" dirty="0">
                <a:effectLst/>
                <a:latin typeface="YakuHanJPs"/>
              </a:rPr>
              <a:t>超光速ロレンツ変換 </a:t>
            </a:r>
            <a:r>
              <a:rPr lang="en-US" altLang="ja-JP" sz="1200" b="0" i="0" dirty="0">
                <a:effectLst/>
                <a:latin typeface="YakuHanJPs"/>
              </a:rPr>
              <a:t>73</a:t>
            </a:r>
          </a:p>
          <a:p>
            <a:pPr marL="742950" lvl="1" indent="-285750" algn="l">
              <a:buFont typeface="Arial" panose="020B0604020202020204" pitchFamily="34" charset="0"/>
              <a:buChar char="•"/>
            </a:pPr>
            <a:r>
              <a:rPr lang="en-US" altLang="ja-JP" sz="1200" b="0" i="0" dirty="0">
                <a:effectLst/>
                <a:latin typeface="YakuHanJPs"/>
              </a:rPr>
              <a:t>(6-3-1) </a:t>
            </a:r>
            <a:r>
              <a:rPr lang="ja-JP" altLang="en-US" sz="1200" b="0" i="0" dirty="0">
                <a:effectLst/>
                <a:latin typeface="YakuHanJPs"/>
              </a:rPr>
              <a:t>第</a:t>
            </a:r>
            <a:r>
              <a:rPr lang="en-US" altLang="ja-JP" sz="1200" b="0" i="0" dirty="0">
                <a:effectLst/>
                <a:latin typeface="YakuHanJPs"/>
              </a:rPr>
              <a:t>1</a:t>
            </a:r>
            <a:r>
              <a:rPr lang="ja-JP" altLang="en-US" sz="1200" b="0" i="0" dirty="0">
                <a:effectLst/>
                <a:latin typeface="YakuHanJPs"/>
              </a:rPr>
              <a:t>超平面の力学 </a:t>
            </a:r>
            <a:r>
              <a:rPr lang="en-US" altLang="ja-JP" sz="1200" b="0" i="0" dirty="0">
                <a:effectLst/>
                <a:latin typeface="YakuHanJPs"/>
              </a:rPr>
              <a:t>73</a:t>
            </a:r>
          </a:p>
          <a:p>
            <a:pPr marL="742950" lvl="1" indent="-285750" algn="l">
              <a:buFont typeface="Arial" panose="020B0604020202020204" pitchFamily="34" charset="0"/>
              <a:buChar char="•"/>
            </a:pPr>
            <a:r>
              <a:rPr lang="en-US" altLang="ja-JP" sz="1200" b="0" i="0" dirty="0">
                <a:effectLst/>
                <a:latin typeface="YakuHanJPs"/>
              </a:rPr>
              <a:t>(6-3-2) </a:t>
            </a:r>
            <a:r>
              <a:rPr lang="ja-JP" altLang="en-US" sz="1200" b="0" i="0" dirty="0">
                <a:effectLst/>
                <a:latin typeface="YakuHanJPs"/>
              </a:rPr>
              <a:t>第</a:t>
            </a:r>
            <a:r>
              <a:rPr lang="en-US" altLang="ja-JP" sz="1200" b="0" i="0" dirty="0">
                <a:effectLst/>
                <a:latin typeface="YakuHanJPs"/>
              </a:rPr>
              <a:t>1</a:t>
            </a:r>
            <a:r>
              <a:rPr lang="ja-JP" altLang="en-US" sz="1200" b="0" i="0" dirty="0">
                <a:effectLst/>
                <a:latin typeface="YakuHanJPs"/>
              </a:rPr>
              <a:t>超平面のロレンツ変換 </a:t>
            </a:r>
            <a:r>
              <a:rPr lang="en-US" altLang="ja-JP" sz="1200" b="0" i="0" dirty="0">
                <a:effectLst/>
                <a:latin typeface="YakuHanJPs"/>
              </a:rPr>
              <a:t>75</a:t>
            </a:r>
          </a:p>
          <a:p>
            <a:pPr marL="742950" lvl="1" indent="-285750" algn="l">
              <a:buFont typeface="Arial" panose="020B0604020202020204" pitchFamily="34" charset="0"/>
              <a:buChar char="•"/>
            </a:pPr>
            <a:r>
              <a:rPr lang="en-US" altLang="ja-JP" sz="1200" b="0" i="0" dirty="0">
                <a:effectLst/>
                <a:latin typeface="YakuHanJPs"/>
              </a:rPr>
              <a:t>(6-3-3) </a:t>
            </a:r>
            <a:r>
              <a:rPr lang="ja-JP" altLang="en-US" sz="1200" b="0" i="0" dirty="0">
                <a:effectLst/>
                <a:latin typeface="YakuHanJPs"/>
              </a:rPr>
              <a:t>超エネルギー </a:t>
            </a:r>
            <a:r>
              <a:rPr lang="en-US" altLang="ja-JP" sz="1200" b="0" i="0" dirty="0">
                <a:effectLst/>
                <a:latin typeface="YakuHanJPs"/>
              </a:rPr>
              <a:t>79</a:t>
            </a:r>
          </a:p>
          <a:p>
            <a:pPr algn="l">
              <a:buFont typeface="Arial" panose="020B0604020202020204" pitchFamily="34" charset="0"/>
              <a:buChar char="•"/>
            </a:pPr>
            <a:r>
              <a:rPr lang="en-US" altLang="ja-JP" sz="1200" b="0" i="0" dirty="0">
                <a:effectLst/>
                <a:latin typeface="YakuHanJPs"/>
              </a:rPr>
              <a:t>§7 </a:t>
            </a:r>
            <a:r>
              <a:rPr lang="ja-JP" altLang="en-US" sz="1200" b="0" i="0" dirty="0">
                <a:effectLst/>
                <a:latin typeface="YakuHanJPs"/>
              </a:rPr>
              <a:t>多重調和方程式</a:t>
            </a:r>
          </a:p>
          <a:p>
            <a:pPr marL="742950" lvl="1" indent="-285750" algn="l">
              <a:buFont typeface="Arial" panose="020B0604020202020204" pitchFamily="34" charset="0"/>
              <a:buChar char="•"/>
            </a:pPr>
            <a:r>
              <a:rPr lang="en-US" altLang="ja-JP" sz="1200" b="0" i="0" dirty="0">
                <a:effectLst/>
                <a:latin typeface="YakuHanJPs"/>
              </a:rPr>
              <a:t>(7-1) </a:t>
            </a:r>
            <a:r>
              <a:rPr lang="ja-JP" altLang="en-US" sz="1200" b="0" i="0" dirty="0">
                <a:effectLst/>
                <a:latin typeface="YakuHanJPs"/>
              </a:rPr>
              <a:t>応力テンソルのポテンシャル </a:t>
            </a:r>
            <a:r>
              <a:rPr lang="en-US" altLang="ja-JP" sz="1200" b="0" i="0" dirty="0">
                <a:effectLst/>
                <a:latin typeface="YakuHanJPs"/>
              </a:rPr>
              <a:t>81</a:t>
            </a:r>
          </a:p>
          <a:p>
            <a:pPr marL="742950" lvl="1" indent="-285750" algn="l">
              <a:buFont typeface="Arial" panose="020B0604020202020204" pitchFamily="34" charset="0"/>
              <a:buChar char="•"/>
            </a:pPr>
            <a:r>
              <a:rPr lang="en-US" altLang="ja-JP" sz="1200" b="0" i="0" dirty="0">
                <a:effectLst/>
                <a:latin typeface="YakuHanJPs"/>
              </a:rPr>
              <a:t>(7-2) </a:t>
            </a:r>
            <a:r>
              <a:rPr lang="ja-JP" altLang="en-US" sz="1200" b="0" i="0" dirty="0">
                <a:effectLst/>
                <a:latin typeface="YakuHanJPs"/>
              </a:rPr>
              <a:t>三重調和応力関数 </a:t>
            </a:r>
            <a:r>
              <a:rPr lang="en-US" altLang="ja-JP" sz="1200" b="0" i="0" dirty="0">
                <a:effectLst/>
                <a:latin typeface="YakuHanJPs"/>
              </a:rPr>
              <a:t>83</a:t>
            </a:r>
          </a:p>
          <a:p>
            <a:pPr marL="742950" lvl="1" indent="-285750" algn="l">
              <a:buFont typeface="Arial" panose="020B0604020202020204" pitchFamily="34" charset="0"/>
              <a:buChar char="•"/>
            </a:pPr>
            <a:r>
              <a:rPr lang="en-US" altLang="ja-JP" sz="1200" b="0" i="0" dirty="0">
                <a:effectLst/>
                <a:latin typeface="YakuHanJPs"/>
              </a:rPr>
              <a:t>(7-3) </a:t>
            </a:r>
            <a:r>
              <a:rPr lang="ja-JP" altLang="en-US" sz="1200" b="0" i="0" dirty="0">
                <a:effectLst/>
                <a:latin typeface="YakuHanJPs"/>
              </a:rPr>
              <a:t>電磁場エーテルの弾性 </a:t>
            </a:r>
            <a:r>
              <a:rPr lang="en-US" altLang="ja-JP" sz="1200" b="0" i="0" dirty="0">
                <a:effectLst/>
                <a:latin typeface="YakuHanJPs"/>
              </a:rPr>
              <a:t>87</a:t>
            </a:r>
          </a:p>
          <a:p>
            <a:pPr marL="742950" lvl="1" indent="-285750" algn="l">
              <a:buFont typeface="Arial" panose="020B0604020202020204" pitchFamily="34" charset="0"/>
              <a:buChar char="•"/>
            </a:pPr>
            <a:r>
              <a:rPr lang="en-US" altLang="ja-JP" sz="1200" b="0" i="0" dirty="0">
                <a:effectLst/>
                <a:latin typeface="YakuHanJPs"/>
              </a:rPr>
              <a:t>(7-4) </a:t>
            </a:r>
            <a:r>
              <a:rPr lang="ja-JP" altLang="en-US" sz="1200" b="0" i="0" dirty="0">
                <a:effectLst/>
                <a:latin typeface="YakuHanJPs"/>
              </a:rPr>
              <a:t>エネルギーテンソル成分 </a:t>
            </a:r>
            <a:r>
              <a:rPr lang="en-US" altLang="ja-JP" sz="1200" b="0" i="0" dirty="0">
                <a:effectLst/>
                <a:latin typeface="YakuHanJPs"/>
              </a:rPr>
              <a:t>93</a:t>
            </a:r>
          </a:p>
        </p:txBody>
      </p:sp>
    </p:spTree>
    <p:extLst>
      <p:ext uri="{BB962C8B-B14F-4D97-AF65-F5344CB8AC3E}">
        <p14:creationId xmlns:p14="http://schemas.microsoft.com/office/powerpoint/2010/main" val="2829074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ナチス親衛隊（</a:t>
            </a:r>
            <a:r>
              <a:rPr kumimoji="1" lang="en-US" altLang="ja-JP" sz="2400" b="1" dirty="0">
                <a:latin typeface="BIZ UDPゴシック" panose="020B0400000000000000" pitchFamily="50" charset="-128"/>
                <a:ea typeface="BIZ UDPゴシック" panose="020B0400000000000000" pitchFamily="50" charset="-128"/>
              </a:rPr>
              <a:t>SS</a:t>
            </a:r>
            <a:r>
              <a:rPr kumimoji="1" lang="ja-JP" altLang="en-US" sz="2400" b="1" dirty="0">
                <a:latin typeface="BIZ UDPゴシック" panose="020B0400000000000000" pitchFamily="50" charset="-128"/>
                <a:ea typeface="BIZ UDPゴシック" panose="020B0400000000000000" pitchFamily="50" charset="-128"/>
              </a:rPr>
              <a:t>）の</a:t>
            </a:r>
            <a:r>
              <a:rPr kumimoji="1" lang="en-US" altLang="ja-JP" sz="2400" b="1" dirty="0">
                <a:latin typeface="BIZ UDPゴシック" panose="020B0400000000000000" pitchFamily="50" charset="-128"/>
                <a:ea typeface="BIZ UDPゴシック" panose="020B0400000000000000" pitchFamily="50" charset="-128"/>
              </a:rPr>
              <a:t>UFO</a:t>
            </a:r>
            <a:r>
              <a:rPr kumimoji="1" lang="ja-JP" altLang="en-US" sz="2400" b="1" dirty="0">
                <a:latin typeface="BIZ UDPゴシック" panose="020B0400000000000000" pitchFamily="50" charset="-128"/>
                <a:ea typeface="BIZ UDPゴシック" panose="020B0400000000000000" pitchFamily="50" charset="-128"/>
              </a:rPr>
              <a:t>開発？</a:t>
            </a:r>
          </a:p>
        </p:txBody>
      </p:sp>
      <p:sp>
        <p:nvSpPr>
          <p:cNvPr id="4" name="テキスト ボックス 3">
            <a:extLst>
              <a:ext uri="{FF2B5EF4-FFF2-40B4-BE49-F238E27FC236}">
                <a16:creationId xmlns:a16="http://schemas.microsoft.com/office/drawing/2014/main" id="{1C112E0A-7B4E-2AC7-FFF9-9E37B0851190}"/>
              </a:ext>
            </a:extLst>
          </p:cNvPr>
          <p:cNvSpPr txBox="1"/>
          <p:nvPr/>
        </p:nvSpPr>
        <p:spPr>
          <a:xfrm>
            <a:off x="4402667" y="737044"/>
            <a:ext cx="7628858" cy="2746906"/>
          </a:xfrm>
          <a:prstGeom prst="rect">
            <a:avLst/>
          </a:prstGeom>
          <a:solidFill>
            <a:schemeClr val="accent6">
              <a:lumMod val="40000"/>
              <a:lumOff val="60000"/>
            </a:schemeClr>
          </a:solidFill>
        </p:spPr>
        <p:txBody>
          <a:bodyPr wrap="square">
            <a:spAutoFit/>
          </a:bodyPr>
          <a:lstStyle/>
          <a:p>
            <a:r>
              <a:rPr lang="ja-JP" altLang="en-US" b="0" i="0" dirty="0">
                <a:solidFill>
                  <a:srgbClr val="333333"/>
                </a:solidFill>
                <a:effectLst/>
                <a:latin typeface="Noto Sans JP" panose="020B0200000000000000" pitchFamily="50" charset="-128"/>
                <a:ea typeface="Noto Sans JP" panose="020B0200000000000000" pitchFamily="50" charset="-128"/>
              </a:rPr>
              <a:t>第二次世界大戦下で、ドイツは軍事用化石燃料の代替エネルギー研究を進めていた。その中で電磁重力系エンジンの技術を手に入れ、ハウニブ（</a:t>
            </a:r>
            <a:r>
              <a:rPr lang="en-US" altLang="ja-JP" b="0" i="0" dirty="0">
                <a:solidFill>
                  <a:srgbClr val="333333"/>
                </a:solidFill>
                <a:effectLst/>
                <a:latin typeface="Noto Sans JP" panose="020B0200000000000000" pitchFamily="50" charset="-128"/>
                <a:ea typeface="Noto Sans JP" panose="020B0200000000000000" pitchFamily="50" charset="-128"/>
              </a:rPr>
              <a:t>HAUNEBU</a:t>
            </a:r>
            <a:r>
              <a:rPr lang="ja-JP" altLang="en-US" b="0" i="0" dirty="0">
                <a:solidFill>
                  <a:srgbClr val="333333"/>
                </a:solidFill>
                <a:effectLst/>
                <a:latin typeface="Noto Sans JP" panose="020B0200000000000000" pitchFamily="50" charset="-128"/>
                <a:ea typeface="Noto Sans JP" panose="020B0200000000000000" pitchFamily="50" charset="-128"/>
              </a:rPr>
              <a:t>）型航空機を開発。</a:t>
            </a:r>
            <a:endParaRPr lang="en-US" altLang="ja-JP" b="0" i="0" dirty="0">
              <a:solidFill>
                <a:srgbClr val="333333"/>
              </a:solidFill>
              <a:effectLst/>
              <a:latin typeface="Noto Sans JP" panose="020B0200000000000000" pitchFamily="50" charset="-128"/>
              <a:ea typeface="Noto Sans JP" panose="020B0200000000000000" pitchFamily="50" charset="-128"/>
            </a:endParaRPr>
          </a:p>
          <a:p>
            <a:r>
              <a:rPr lang="ja-JP" altLang="en-US" b="0" i="0" dirty="0">
                <a:solidFill>
                  <a:srgbClr val="333333"/>
                </a:solidFill>
                <a:effectLst/>
                <a:latin typeface="Noto Sans JP" panose="020B0200000000000000" pitchFamily="50" charset="-128"/>
                <a:ea typeface="Noto Sans JP" panose="020B0200000000000000" pitchFamily="50" charset="-128"/>
              </a:rPr>
              <a:t>ハウニブ</a:t>
            </a:r>
            <a:r>
              <a:rPr lang="en-US" altLang="ja-JP" b="0" i="0" dirty="0">
                <a:solidFill>
                  <a:srgbClr val="333333"/>
                </a:solidFill>
                <a:effectLst/>
                <a:latin typeface="Noto Sans JP" panose="020B0200000000000000" pitchFamily="50" charset="-128"/>
                <a:ea typeface="Noto Sans JP" panose="020B0200000000000000" pitchFamily="50" charset="-128"/>
              </a:rPr>
              <a:t>Ⅰ</a:t>
            </a:r>
            <a:r>
              <a:rPr lang="ja-JP" altLang="en-US" b="0" i="0" dirty="0">
                <a:solidFill>
                  <a:srgbClr val="333333"/>
                </a:solidFill>
                <a:effectLst/>
                <a:latin typeface="Noto Sans JP" panose="020B0200000000000000" pitchFamily="50" charset="-128"/>
                <a:ea typeface="Noto Sans JP" panose="020B0200000000000000" pitchFamily="50" charset="-128"/>
              </a:rPr>
              <a:t>は</a:t>
            </a:r>
            <a:r>
              <a:rPr lang="en-US" altLang="ja-JP" b="0" i="0" dirty="0">
                <a:solidFill>
                  <a:srgbClr val="333333"/>
                </a:solidFill>
                <a:effectLst/>
                <a:latin typeface="Noto Sans JP" panose="020B0200000000000000" pitchFamily="50" charset="-128"/>
                <a:ea typeface="Noto Sans JP" panose="020B0200000000000000" pitchFamily="50" charset="-128"/>
              </a:rPr>
              <a:t>1939</a:t>
            </a:r>
            <a:r>
              <a:rPr lang="ja-JP" altLang="en-US" b="0" i="0" dirty="0">
                <a:solidFill>
                  <a:srgbClr val="333333"/>
                </a:solidFill>
                <a:effectLst/>
                <a:latin typeface="Noto Sans JP" panose="020B0200000000000000" pitchFamily="50" charset="-128"/>
                <a:ea typeface="Noto Sans JP" panose="020B0200000000000000" pitchFamily="50" charset="-128"/>
              </a:rPr>
              <a:t>年に初飛行を果たした。直径</a:t>
            </a:r>
            <a:r>
              <a:rPr lang="en-US" altLang="ja-JP" b="0" i="0" dirty="0">
                <a:solidFill>
                  <a:srgbClr val="333333"/>
                </a:solidFill>
                <a:effectLst/>
                <a:latin typeface="Noto Sans JP" panose="020B0200000000000000" pitchFamily="50" charset="-128"/>
                <a:ea typeface="Noto Sans JP" panose="020B0200000000000000" pitchFamily="50" charset="-128"/>
              </a:rPr>
              <a:t>25m</a:t>
            </a:r>
            <a:r>
              <a:rPr lang="ja-JP" altLang="en-US" b="0" i="0" dirty="0">
                <a:solidFill>
                  <a:srgbClr val="333333"/>
                </a:solidFill>
                <a:effectLst/>
                <a:latin typeface="Noto Sans JP" panose="020B0200000000000000" pitchFamily="50" charset="-128"/>
                <a:ea typeface="Noto Sans JP" panose="020B0200000000000000" pitchFamily="50" charset="-128"/>
              </a:rPr>
              <a:t>、航空時間は</a:t>
            </a:r>
            <a:r>
              <a:rPr lang="en-US" altLang="ja-JP" b="0" i="0" dirty="0">
                <a:solidFill>
                  <a:srgbClr val="333333"/>
                </a:solidFill>
                <a:effectLst/>
                <a:latin typeface="Noto Sans JP" panose="020B0200000000000000" pitchFamily="50" charset="-128"/>
                <a:ea typeface="Noto Sans JP" panose="020B0200000000000000" pitchFamily="50" charset="-128"/>
              </a:rPr>
              <a:t>18</a:t>
            </a:r>
            <a:r>
              <a:rPr lang="ja-JP" altLang="en-US" b="0" i="0" dirty="0">
                <a:solidFill>
                  <a:srgbClr val="333333"/>
                </a:solidFill>
                <a:effectLst/>
                <a:latin typeface="Noto Sans JP" panose="020B0200000000000000" pitchFamily="50" charset="-128"/>
                <a:ea typeface="Noto Sans JP" panose="020B0200000000000000" pitchFamily="50" charset="-128"/>
              </a:rPr>
              <a:t>時間であったという。そして</a:t>
            </a:r>
            <a:r>
              <a:rPr lang="en-US" altLang="ja-JP" b="0" i="0" dirty="0">
                <a:solidFill>
                  <a:srgbClr val="333333"/>
                </a:solidFill>
                <a:effectLst/>
                <a:latin typeface="Noto Sans JP" panose="020B0200000000000000" pitchFamily="50" charset="-128"/>
                <a:ea typeface="Noto Sans JP" panose="020B0200000000000000" pitchFamily="50" charset="-128"/>
              </a:rPr>
              <a:t>1942</a:t>
            </a:r>
            <a:r>
              <a:rPr lang="ja-JP" altLang="en-US" b="0" i="0" dirty="0">
                <a:solidFill>
                  <a:srgbClr val="333333"/>
                </a:solidFill>
                <a:effectLst/>
                <a:latin typeface="Noto Sans JP" panose="020B0200000000000000" pitchFamily="50" charset="-128"/>
                <a:ea typeface="Noto Sans JP" panose="020B0200000000000000" pitchFamily="50" charset="-128"/>
              </a:rPr>
              <a:t>年にはハウニブ</a:t>
            </a:r>
            <a:r>
              <a:rPr lang="en-US" altLang="ja-JP" b="0" i="0" dirty="0">
                <a:solidFill>
                  <a:srgbClr val="333333"/>
                </a:solidFill>
                <a:effectLst/>
                <a:latin typeface="Noto Sans JP" panose="020B0200000000000000" pitchFamily="50" charset="-128"/>
                <a:ea typeface="Noto Sans JP" panose="020B0200000000000000" pitchFamily="50" charset="-128"/>
              </a:rPr>
              <a:t>Ⅱ</a:t>
            </a:r>
            <a:r>
              <a:rPr lang="ja-JP" altLang="en-US" b="0" i="0" dirty="0">
                <a:solidFill>
                  <a:srgbClr val="333333"/>
                </a:solidFill>
                <a:effectLst/>
                <a:latin typeface="Noto Sans JP" panose="020B0200000000000000" pitchFamily="50" charset="-128"/>
                <a:ea typeface="Noto Sans JP" panose="020B0200000000000000" pitchFamily="50" charset="-128"/>
              </a:rPr>
              <a:t>が完成。こちらは耐久飛行試験で毎時</a:t>
            </a:r>
            <a:r>
              <a:rPr lang="en-US" altLang="ja-JP" b="0" i="0" dirty="0">
                <a:solidFill>
                  <a:srgbClr val="333333"/>
                </a:solidFill>
                <a:effectLst/>
                <a:latin typeface="Noto Sans JP" panose="020B0200000000000000" pitchFamily="50" charset="-128"/>
                <a:ea typeface="Noto Sans JP" panose="020B0200000000000000" pitchFamily="50" charset="-128"/>
              </a:rPr>
              <a:t>6,000〜21,000km/h</a:t>
            </a:r>
            <a:r>
              <a:rPr lang="ja-JP" altLang="en-US" b="0" i="0" dirty="0">
                <a:solidFill>
                  <a:srgbClr val="333333"/>
                </a:solidFill>
                <a:effectLst/>
                <a:latin typeface="Noto Sans JP" panose="020B0200000000000000" pitchFamily="50" charset="-128"/>
                <a:ea typeface="Noto Sans JP" panose="020B0200000000000000" pitchFamily="50" charset="-128"/>
              </a:rPr>
              <a:t>の超音速飛行を含め</a:t>
            </a:r>
            <a:r>
              <a:rPr lang="en-US" altLang="ja-JP" b="0" i="0" dirty="0">
                <a:solidFill>
                  <a:srgbClr val="333333"/>
                </a:solidFill>
                <a:effectLst/>
                <a:latin typeface="Noto Sans JP" panose="020B0200000000000000" pitchFamily="50" charset="-128"/>
                <a:ea typeface="Noto Sans JP" panose="020B0200000000000000" pitchFamily="50" charset="-128"/>
              </a:rPr>
              <a:t>55</a:t>
            </a:r>
            <a:r>
              <a:rPr lang="ja-JP" altLang="en-US" b="0" i="0" dirty="0">
                <a:solidFill>
                  <a:srgbClr val="333333"/>
                </a:solidFill>
                <a:effectLst/>
                <a:latin typeface="Noto Sans JP" panose="020B0200000000000000" pitchFamily="50" charset="-128"/>
                <a:ea typeface="Noto Sans JP" panose="020B0200000000000000" pitchFamily="50" charset="-128"/>
              </a:rPr>
              <a:t>時間の飛行を達成させている。その後、ドイツはより大型で高速のハウニブ</a:t>
            </a:r>
            <a:r>
              <a:rPr lang="en-US" altLang="ja-JP" b="0" i="0" dirty="0">
                <a:solidFill>
                  <a:srgbClr val="333333"/>
                </a:solidFill>
                <a:effectLst/>
                <a:latin typeface="Noto Sans JP" panose="020B0200000000000000" pitchFamily="50" charset="-128"/>
                <a:ea typeface="Noto Sans JP" panose="020B0200000000000000" pitchFamily="50" charset="-128"/>
              </a:rPr>
              <a:t>Ⅲ</a:t>
            </a:r>
            <a:r>
              <a:rPr lang="ja-JP" altLang="en-US" b="0" i="0" dirty="0">
                <a:solidFill>
                  <a:srgbClr val="333333"/>
                </a:solidFill>
                <a:effectLst/>
                <a:latin typeface="Noto Sans JP" panose="020B0200000000000000" pitchFamily="50" charset="-128"/>
                <a:ea typeface="Noto Sans JP" panose="020B0200000000000000" pitchFamily="50" charset="-128"/>
              </a:rPr>
              <a:t>を完成させ、さらにハウニブ</a:t>
            </a:r>
            <a:r>
              <a:rPr lang="en-US" altLang="ja-JP" b="0" i="0" dirty="0">
                <a:solidFill>
                  <a:srgbClr val="333333"/>
                </a:solidFill>
                <a:effectLst/>
                <a:latin typeface="Noto Sans JP" panose="020B0200000000000000" pitchFamily="50" charset="-128"/>
                <a:ea typeface="Noto Sans JP" panose="020B0200000000000000" pitchFamily="50" charset="-128"/>
              </a:rPr>
              <a:t>Ⅳ</a:t>
            </a:r>
            <a:r>
              <a:rPr lang="ja-JP" altLang="en-US" b="0" i="0" dirty="0">
                <a:solidFill>
                  <a:srgbClr val="333333"/>
                </a:solidFill>
                <a:effectLst/>
                <a:latin typeface="Noto Sans JP" panose="020B0200000000000000" pitchFamily="50" charset="-128"/>
                <a:ea typeface="Noto Sans JP" panose="020B0200000000000000" pitchFamily="50" charset="-128"/>
              </a:rPr>
              <a:t>を計画していたが敗戦で中断。</a:t>
            </a:r>
            <a:endParaRPr lang="en-US" altLang="ja-JP" b="0" i="0" dirty="0">
              <a:solidFill>
                <a:srgbClr val="333333"/>
              </a:solidFill>
              <a:effectLst/>
              <a:latin typeface="Noto Sans JP" panose="020B0200000000000000" pitchFamily="50" charset="-128"/>
              <a:ea typeface="Noto Sans JP" panose="020B0200000000000000" pitchFamily="50" charset="-128"/>
            </a:endParaRPr>
          </a:p>
          <a:p>
            <a:endParaRPr lang="en-US" altLang="ja-JP" sz="1050" dirty="0">
              <a:solidFill>
                <a:srgbClr val="333333"/>
              </a:solidFill>
              <a:latin typeface="Noto Sans JP" panose="020B0200000000000000" pitchFamily="50" charset="-128"/>
              <a:ea typeface="Noto Sans JP" panose="020B0200000000000000" pitchFamily="50" charset="-128"/>
            </a:endParaRPr>
          </a:p>
          <a:p>
            <a:pPr algn="r"/>
            <a:r>
              <a:rPr lang="ja-JP" altLang="en-US" dirty="0">
                <a:solidFill>
                  <a:srgbClr val="333333"/>
                </a:solidFill>
                <a:latin typeface="Noto Sans JP" panose="020B0200000000000000" pitchFamily="50" charset="-128"/>
                <a:ea typeface="Noto Sans JP" panose="020B0200000000000000" pitchFamily="50" charset="-128"/>
              </a:rPr>
              <a:t>村本建設</a:t>
            </a:r>
            <a:r>
              <a:rPr lang="en-US" altLang="ja-JP" dirty="0">
                <a:solidFill>
                  <a:srgbClr val="333333"/>
                </a:solidFill>
                <a:latin typeface="Noto Sans JP" panose="020B0200000000000000" pitchFamily="50" charset="-128"/>
                <a:ea typeface="Noto Sans JP" panose="020B0200000000000000" pitchFamily="50" charset="-128"/>
              </a:rPr>
              <a:t>HP</a:t>
            </a:r>
            <a:r>
              <a:rPr lang="ja-JP" altLang="en-US" dirty="0">
                <a:solidFill>
                  <a:srgbClr val="333333"/>
                </a:solidFill>
                <a:latin typeface="Noto Sans JP" panose="020B0200000000000000" pitchFamily="50" charset="-128"/>
                <a:ea typeface="Noto Sans JP" panose="020B0200000000000000" pitchFamily="50" charset="-128"/>
              </a:rPr>
              <a:t>より転載</a:t>
            </a:r>
            <a:endParaRPr lang="ja-JP" altLang="en-US" dirty="0"/>
          </a:p>
        </p:txBody>
      </p:sp>
      <p:pic>
        <p:nvPicPr>
          <p:cNvPr id="22530" name="Picture 2" descr="UFOは実在した！ | ものづくりChannel | 村本建設株式会社">
            <a:extLst>
              <a:ext uri="{FF2B5EF4-FFF2-40B4-BE49-F238E27FC236}">
                <a16:creationId xmlns:a16="http://schemas.microsoft.com/office/drawing/2014/main" id="{E23BDA7B-7BB2-8A32-B07D-A5FD51B1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77" y="712715"/>
            <a:ext cx="4238090" cy="2820256"/>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1CB39D6-0943-08A9-3E1C-C2646E539CEE}"/>
              </a:ext>
            </a:extLst>
          </p:cNvPr>
          <p:cNvSpPr txBox="1"/>
          <p:nvPr/>
        </p:nvSpPr>
        <p:spPr>
          <a:xfrm>
            <a:off x="125806" y="496199"/>
            <a:ext cx="4163231" cy="430887"/>
          </a:xfrm>
          <a:prstGeom prst="rect">
            <a:avLst/>
          </a:prstGeom>
          <a:noFill/>
        </p:spPr>
        <p:txBody>
          <a:bodyPr wrap="square" rtlCol="0">
            <a:spAutoFit/>
          </a:bodyPr>
          <a:lstStyle/>
          <a:p>
            <a:pPr algn="ctr"/>
            <a:r>
              <a:rPr kumimoji="1" lang="ja-JP" altLang="en-US" sz="1100" dirty="0">
                <a:latin typeface="BIZ UDP明朝 Medium" panose="02020500000000000000" pitchFamily="18" charset="-128"/>
                <a:ea typeface="BIZ UDP明朝 Medium" panose="02020500000000000000" pitchFamily="18" charset="-128"/>
              </a:rPr>
              <a:t>（出所）村本建設</a:t>
            </a:r>
            <a:endParaRPr kumimoji="1" lang="en-US" altLang="ja-JP" sz="1100" dirty="0">
              <a:latin typeface="BIZ UDP明朝 Medium" panose="02020500000000000000" pitchFamily="18" charset="-128"/>
              <a:ea typeface="BIZ UDP明朝 Medium" panose="02020500000000000000" pitchFamily="18" charset="-128"/>
            </a:endParaRPr>
          </a:p>
          <a:p>
            <a:pPr algn="ctr"/>
            <a:r>
              <a:rPr kumimoji="1" lang="ja-JP" altLang="en-US" sz="1100" dirty="0">
                <a:latin typeface="BIZ UDP明朝 Medium" panose="02020500000000000000" pitchFamily="18" charset="-128"/>
                <a:ea typeface="BIZ UDP明朝 Medium" panose="02020500000000000000" pitchFamily="18" charset="-128"/>
              </a:rPr>
              <a:t>　</a:t>
            </a:r>
            <a:r>
              <a:rPr kumimoji="1" lang="en-US" altLang="ja-JP" sz="1100" dirty="0">
                <a:latin typeface="BIZ UDP明朝 Medium" panose="02020500000000000000" pitchFamily="18" charset="-128"/>
                <a:ea typeface="BIZ UDP明朝 Medium" panose="02020500000000000000" pitchFamily="18" charset="-128"/>
              </a:rPr>
              <a:t>https://muramoto-monodukuri.jp/seel/113/</a:t>
            </a:r>
            <a:endParaRPr kumimoji="1" lang="ja-JP" altLang="en-US" sz="1100" dirty="0">
              <a:latin typeface="BIZ UDP明朝 Medium" panose="02020500000000000000" pitchFamily="18" charset="-128"/>
              <a:ea typeface="BIZ UDP明朝 Medium" panose="02020500000000000000" pitchFamily="18" charset="-128"/>
            </a:endParaRPr>
          </a:p>
        </p:txBody>
      </p:sp>
      <p:pic>
        <p:nvPicPr>
          <p:cNvPr id="22532" name="Picture 4" descr="ナチスと隕石仏像 SSチベット探検隊とアーリア神話 (集英社新書) | 浜本 隆志 |本 | 通販 | Amazon">
            <a:extLst>
              <a:ext uri="{FF2B5EF4-FFF2-40B4-BE49-F238E27FC236}">
                <a16:creationId xmlns:a16="http://schemas.microsoft.com/office/drawing/2014/main" id="{8433E23E-F256-B75E-53EB-0334775C3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429" y="3564919"/>
            <a:ext cx="3231896" cy="323189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THE SS：ナチス親衛隊｜番組紹介｜ナショナル ジオグラフィック (TV)">
            <a:extLst>
              <a:ext uri="{FF2B5EF4-FFF2-40B4-BE49-F238E27FC236}">
                <a16:creationId xmlns:a16="http://schemas.microsoft.com/office/drawing/2014/main" id="{3C72F1F0-EE42-2FC0-C4CA-017155236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7" y="3596867"/>
            <a:ext cx="5963295" cy="31680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ナチスのベル型UFO ： NAZI BELL &quot;DIE GLOCKE&quot;: 世界の謎と不思議">
            <a:extLst>
              <a:ext uri="{FF2B5EF4-FFF2-40B4-BE49-F238E27FC236}">
                <a16:creationId xmlns:a16="http://schemas.microsoft.com/office/drawing/2014/main" id="{A3646A0B-E7C0-3E4D-EE7F-A03688927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4399" y="3596866"/>
            <a:ext cx="3155625" cy="316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73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ロスト・テクノロジー＠オッペンハイマーと</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バガヴァッド・ギータ</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6868" name="Picture 4" descr="オッペンハイマー 特集: なぜこれほど絶賛？ 5つの“重要な事実”から、鑑賞するか判断してほしい - 映画.com">
            <a:extLst>
              <a:ext uri="{FF2B5EF4-FFF2-40B4-BE49-F238E27FC236}">
                <a16:creationId xmlns:a16="http://schemas.microsoft.com/office/drawing/2014/main" id="{8599D1E1-DFDF-0DF3-2D5D-714B0D09E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283" y="584200"/>
            <a:ext cx="43053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AA70698-C6ED-0706-1555-9D3206F70AFC}"/>
              </a:ext>
            </a:extLst>
          </p:cNvPr>
          <p:cNvSpPr txBox="1"/>
          <p:nvPr/>
        </p:nvSpPr>
        <p:spPr>
          <a:xfrm>
            <a:off x="72760" y="634749"/>
            <a:ext cx="8020051" cy="584775"/>
          </a:xfrm>
          <a:prstGeom prst="rect">
            <a:avLst/>
          </a:prstGeom>
          <a:noFill/>
        </p:spPr>
        <p:txBody>
          <a:bodyPr wrap="square">
            <a:spAutoFit/>
          </a:bodyPr>
          <a:lstStyle/>
          <a:p>
            <a:r>
              <a:rPr lang="en-US" altLang="ja-JP" sz="3200" b="0" i="0" dirty="0">
                <a:solidFill>
                  <a:srgbClr val="333333"/>
                </a:solidFill>
                <a:effectLst/>
                <a:latin typeface="UD デジタル 教科書体 NK-B" panose="02020700000000000000" pitchFamily="18" charset="-128"/>
                <a:ea typeface="UD デジタル 教科書体 NK-B" panose="02020700000000000000" pitchFamily="18" charset="-128"/>
              </a:rPr>
              <a:t>『</a:t>
            </a:r>
            <a:r>
              <a:rPr lang="ja-JP" altLang="en-US" sz="3200" b="0" i="0" dirty="0">
                <a:solidFill>
                  <a:srgbClr val="333333"/>
                </a:solidFill>
                <a:effectLst/>
                <a:latin typeface="UD デジタル 教科書体 NK-B" panose="02020700000000000000" pitchFamily="18" charset="-128"/>
                <a:ea typeface="UD デジタル 教科書体 NK-B" panose="02020700000000000000" pitchFamily="18" charset="-128"/>
              </a:rPr>
              <a:t>私は今、死となり、世界の破壊者となった</a:t>
            </a:r>
            <a:r>
              <a:rPr lang="en-US" altLang="ja-JP" sz="3200" b="0" i="0" dirty="0">
                <a:solidFill>
                  <a:srgbClr val="333333"/>
                </a:solidFill>
                <a:effectLst/>
                <a:latin typeface="UD デジタル 教科書体 NK-B" panose="02020700000000000000" pitchFamily="18" charset="-128"/>
                <a:ea typeface="UD デジタル 教科書体 NK-B" panose="02020700000000000000" pitchFamily="18" charset="-128"/>
              </a:rPr>
              <a:t>』</a:t>
            </a:r>
            <a:endParaRPr lang="ja-JP" altLang="en-US" sz="3200" dirty="0">
              <a:latin typeface="UD デジタル 教科書体 NK-B" panose="02020700000000000000" pitchFamily="18" charset="-128"/>
              <a:ea typeface="UD デジタル 教科書体 NK-B" panose="02020700000000000000" pitchFamily="18" charset="-128"/>
            </a:endParaRPr>
          </a:p>
        </p:txBody>
      </p:sp>
      <p:pic>
        <p:nvPicPr>
          <p:cNvPr id="36878" name="Picture 14" descr="爆弾のイラスト">
            <a:extLst>
              <a:ext uri="{FF2B5EF4-FFF2-40B4-BE49-F238E27FC236}">
                <a16:creationId xmlns:a16="http://schemas.microsoft.com/office/drawing/2014/main" id="{C70F06C1-4967-17CF-6098-8FD5A5B83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9207" y="5528533"/>
            <a:ext cx="1231076" cy="1231076"/>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昭和特撮ヒーローを読む！ | SSブログ">
            <a:extLst>
              <a:ext uri="{FF2B5EF4-FFF2-40B4-BE49-F238E27FC236}">
                <a16:creationId xmlns:a16="http://schemas.microsoft.com/office/drawing/2014/main" id="{61BE7765-1118-E34C-29C7-5900B2242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59" y="1329034"/>
            <a:ext cx="7360770" cy="4140433"/>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descr="キノコ雲のイラスト">
            <a:extLst>
              <a:ext uri="{FF2B5EF4-FFF2-40B4-BE49-F238E27FC236}">
                <a16:creationId xmlns:a16="http://schemas.microsoft.com/office/drawing/2014/main" id="{1A440D49-7AEA-AF6D-1A48-52F14B3BA9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375" y="4901215"/>
            <a:ext cx="1951092" cy="1951092"/>
          </a:xfrm>
          <a:prstGeom prst="rect">
            <a:avLst/>
          </a:prstGeom>
          <a:noFill/>
          <a:extLst>
            <a:ext uri="{909E8E84-426E-40DD-AFC4-6F175D3DCCD1}">
              <a14:hiddenFill xmlns:a14="http://schemas.microsoft.com/office/drawing/2010/main">
                <a:solidFill>
                  <a:srgbClr val="FFFFFF"/>
                </a:solidFill>
              </a14:hiddenFill>
            </a:ext>
          </a:extLst>
        </p:spPr>
      </p:pic>
      <p:pic>
        <p:nvPicPr>
          <p:cNvPr id="36876" name="Picture 12" descr="爆発のイラスト">
            <a:extLst>
              <a:ext uri="{FF2B5EF4-FFF2-40B4-BE49-F238E27FC236}">
                <a16:creationId xmlns:a16="http://schemas.microsoft.com/office/drawing/2014/main" id="{6C521EF9-1E4C-C61A-F7ED-0586D1FBE9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692" y="2687450"/>
            <a:ext cx="1423600" cy="14236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989A2E6-1712-A02C-3C1D-A5BEBA48BF5B}"/>
              </a:ext>
            </a:extLst>
          </p:cNvPr>
          <p:cNvSpPr txBox="1"/>
          <p:nvPr/>
        </p:nvSpPr>
        <p:spPr>
          <a:xfrm>
            <a:off x="116417" y="5960832"/>
            <a:ext cx="3486974"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古代のハイテク戦争を描写？</a:t>
            </a:r>
          </a:p>
        </p:txBody>
      </p:sp>
      <p:sp>
        <p:nvSpPr>
          <p:cNvPr id="7" name="テキスト ボックス 6">
            <a:extLst>
              <a:ext uri="{FF2B5EF4-FFF2-40B4-BE49-F238E27FC236}">
                <a16:creationId xmlns:a16="http://schemas.microsoft.com/office/drawing/2014/main" id="{3DA6FF31-6BB4-2C37-143D-7745A044A1AD}"/>
              </a:ext>
            </a:extLst>
          </p:cNvPr>
          <p:cNvSpPr txBox="1"/>
          <p:nvPr/>
        </p:nvSpPr>
        <p:spPr>
          <a:xfrm>
            <a:off x="4364323" y="5723467"/>
            <a:ext cx="2599610" cy="923330"/>
          </a:xfrm>
          <a:prstGeom prst="rect">
            <a:avLst/>
          </a:prstGeom>
          <a:noFill/>
        </p:spPr>
        <p:txBody>
          <a:bodyPr wrap="square" rtlCol="0">
            <a:spAutoFit/>
          </a:bodyPr>
          <a:lstStyle/>
          <a:p>
            <a:r>
              <a:rPr kumimoji="1" lang="ja-JP" altLang="en-US" sz="5400" b="1" dirty="0">
                <a:solidFill>
                  <a:srgbClr val="C00000"/>
                </a:solidFill>
                <a:latin typeface="BIZ UDPゴシック" panose="020B0400000000000000" pitchFamily="50" charset="-128"/>
                <a:ea typeface="BIZ UDPゴシック" panose="020B0400000000000000" pitchFamily="50" charset="-128"/>
              </a:rPr>
              <a:t>核</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戦争</a:t>
            </a:r>
          </a:p>
        </p:txBody>
      </p:sp>
      <p:pic>
        <p:nvPicPr>
          <p:cNvPr id="8" name="Picture 12" descr="爆発のイラスト">
            <a:extLst>
              <a:ext uri="{FF2B5EF4-FFF2-40B4-BE49-F238E27FC236}">
                <a16:creationId xmlns:a16="http://schemas.microsoft.com/office/drawing/2014/main" id="{F56C3C17-23A1-A715-1F6B-A03F46EEB5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7944" y="986986"/>
            <a:ext cx="1076589" cy="1076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爆発のイラスト">
            <a:extLst>
              <a:ext uri="{FF2B5EF4-FFF2-40B4-BE49-F238E27FC236}">
                <a16:creationId xmlns:a16="http://schemas.microsoft.com/office/drawing/2014/main" id="{2EC587D1-CFC3-C288-383A-484AF5102F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559" y="4803960"/>
            <a:ext cx="1260241" cy="126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6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705725"/>
            <a:ext cx="12191999" cy="1446550"/>
          </a:xfrm>
          <a:prstGeom prst="rect">
            <a:avLst/>
          </a:prstGeom>
          <a:noFill/>
        </p:spPr>
        <p:txBody>
          <a:bodyPr wrap="square" rtlCol="0">
            <a:spAutoFit/>
          </a:bodyPr>
          <a:lstStyle/>
          <a:p>
            <a:pPr algn="ctr"/>
            <a:r>
              <a:rPr kumimoji="1" lang="en-US" altLang="ja-JP" sz="8800" dirty="0">
                <a:solidFill>
                  <a:schemeClr val="bg1"/>
                </a:solidFill>
                <a:latin typeface="HGS創英角ｺﾞｼｯｸUB" panose="020B0900000000000000" pitchFamily="50" charset="-128"/>
                <a:ea typeface="HGS創英角ｺﾞｼｯｸUB" panose="020B0900000000000000" pitchFamily="50" charset="-128"/>
              </a:rPr>
              <a:t>AARO</a:t>
            </a:r>
            <a:r>
              <a:rPr kumimoji="1" lang="ja-JP" altLang="en-US" sz="8800" dirty="0">
                <a:solidFill>
                  <a:schemeClr val="bg1"/>
                </a:solidFill>
                <a:latin typeface="HGS創英角ｺﾞｼｯｸUB" panose="020B0900000000000000" pitchFamily="50" charset="-128"/>
                <a:ea typeface="HGS創英角ｺﾞｼｯｸUB" panose="020B0900000000000000" pitchFamily="50" charset="-128"/>
              </a:rPr>
              <a:t>プレゼン</a:t>
            </a:r>
          </a:p>
        </p:txBody>
      </p:sp>
    </p:spTree>
    <p:extLst>
      <p:ext uri="{BB962C8B-B14F-4D97-AF65-F5344CB8AC3E}">
        <p14:creationId xmlns:p14="http://schemas.microsoft.com/office/powerpoint/2010/main" val="371853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txBox="1"/>
          <p:nvPr/>
        </p:nvSpPr>
        <p:spPr>
          <a:xfrm>
            <a:off x="4655946" y="1894084"/>
            <a:ext cx="28581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CC00"/>
                </a:solidFill>
                <a:latin typeface="Agency FB"/>
                <a:cs typeface="Agency FB"/>
              </a:rPr>
              <a:t>A</a:t>
            </a:r>
            <a:r>
              <a:rPr sz="1200" spc="-55" dirty="0">
                <a:solidFill>
                  <a:srgbClr val="FFCC00"/>
                </a:solidFill>
                <a:latin typeface="Agency FB"/>
                <a:cs typeface="Agency FB"/>
              </a:rPr>
              <a:t> </a:t>
            </a:r>
            <a:r>
              <a:rPr sz="1200" spc="95" dirty="0">
                <a:solidFill>
                  <a:srgbClr val="FFCC00"/>
                </a:solidFill>
                <a:latin typeface="Agency FB"/>
                <a:cs typeface="Agency FB"/>
              </a:rPr>
              <a:t>LL-</a:t>
            </a:r>
            <a:r>
              <a:rPr sz="1200" spc="-85" dirty="0">
                <a:solidFill>
                  <a:srgbClr val="FFCC00"/>
                </a:solidFill>
                <a:latin typeface="Agency FB"/>
                <a:cs typeface="Agency FB"/>
              </a:rPr>
              <a:t> </a:t>
            </a:r>
            <a:r>
              <a:rPr sz="1200" spc="-10" dirty="0">
                <a:solidFill>
                  <a:srgbClr val="FFCC00"/>
                </a:solidFill>
                <a:latin typeface="Agency FB"/>
                <a:cs typeface="Agency FB"/>
              </a:rPr>
              <a:t>D</a:t>
            </a:r>
            <a:r>
              <a:rPr sz="1200" spc="-80" dirty="0">
                <a:solidFill>
                  <a:srgbClr val="FFCC00"/>
                </a:solidFill>
                <a:latin typeface="Agency FB"/>
                <a:cs typeface="Agency FB"/>
              </a:rPr>
              <a:t> </a:t>
            </a:r>
            <a:r>
              <a:rPr sz="1200" spc="-10" dirty="0">
                <a:solidFill>
                  <a:srgbClr val="FFCC00"/>
                </a:solidFill>
                <a:latin typeface="Agency FB"/>
                <a:cs typeface="Agency FB"/>
              </a:rPr>
              <a:t>O</a:t>
            </a:r>
            <a:r>
              <a:rPr sz="1200" spc="-85" dirty="0">
                <a:solidFill>
                  <a:srgbClr val="FFCC00"/>
                </a:solidFill>
                <a:latin typeface="Agency FB"/>
                <a:cs typeface="Agency FB"/>
              </a:rPr>
              <a:t> </a:t>
            </a:r>
            <a:r>
              <a:rPr sz="1200" spc="70" dirty="0">
                <a:solidFill>
                  <a:srgbClr val="FFCC00"/>
                </a:solidFill>
                <a:latin typeface="Agency FB"/>
                <a:cs typeface="Agency FB"/>
              </a:rPr>
              <a:t>MA</a:t>
            </a:r>
            <a:r>
              <a:rPr sz="1200" spc="-70" dirty="0">
                <a:solidFill>
                  <a:srgbClr val="FFCC00"/>
                </a:solidFill>
                <a:latin typeface="Agency FB"/>
                <a:cs typeface="Agency FB"/>
              </a:rPr>
              <a:t> </a:t>
            </a:r>
            <a:r>
              <a:rPr sz="1200" dirty="0">
                <a:solidFill>
                  <a:srgbClr val="FFCC00"/>
                </a:solidFill>
                <a:latin typeface="Agency FB"/>
                <a:cs typeface="Agency FB"/>
              </a:rPr>
              <a:t>I</a:t>
            </a:r>
            <a:r>
              <a:rPr sz="1200" spc="-100" dirty="0">
                <a:solidFill>
                  <a:srgbClr val="FFCC00"/>
                </a:solidFill>
                <a:latin typeface="Agency FB"/>
                <a:cs typeface="Agency FB"/>
              </a:rPr>
              <a:t> </a:t>
            </a:r>
            <a:r>
              <a:rPr sz="1200" dirty="0">
                <a:solidFill>
                  <a:srgbClr val="FFCC00"/>
                </a:solidFill>
                <a:latin typeface="Agency FB"/>
                <a:cs typeface="Agency FB"/>
              </a:rPr>
              <a:t>N</a:t>
            </a:r>
            <a:r>
              <a:rPr sz="1200" spc="220" dirty="0">
                <a:solidFill>
                  <a:srgbClr val="FFCC00"/>
                </a:solidFill>
                <a:latin typeface="Agency FB"/>
                <a:cs typeface="Agency FB"/>
              </a:rPr>
              <a:t>  </a:t>
            </a:r>
            <a:r>
              <a:rPr sz="1200" dirty="0">
                <a:solidFill>
                  <a:srgbClr val="FFCC00"/>
                </a:solidFill>
                <a:latin typeface="Agency FB"/>
                <a:cs typeface="Agency FB"/>
              </a:rPr>
              <a:t>A</a:t>
            </a:r>
            <a:r>
              <a:rPr sz="1200" spc="-55" dirty="0">
                <a:solidFill>
                  <a:srgbClr val="FFCC00"/>
                </a:solidFill>
                <a:latin typeface="Agency FB"/>
                <a:cs typeface="Agency FB"/>
              </a:rPr>
              <a:t> </a:t>
            </a:r>
            <a:r>
              <a:rPr sz="1200" spc="65" dirty="0">
                <a:solidFill>
                  <a:srgbClr val="FFCC00"/>
                </a:solidFill>
                <a:latin typeface="Agency FB"/>
                <a:cs typeface="Agency FB"/>
              </a:rPr>
              <a:t>NO</a:t>
            </a:r>
            <a:r>
              <a:rPr sz="1200" spc="-80" dirty="0">
                <a:solidFill>
                  <a:srgbClr val="FFCC00"/>
                </a:solidFill>
                <a:latin typeface="Agency FB"/>
                <a:cs typeface="Agency FB"/>
              </a:rPr>
              <a:t> </a:t>
            </a:r>
            <a:r>
              <a:rPr sz="1200" spc="70" dirty="0">
                <a:solidFill>
                  <a:srgbClr val="FFCC00"/>
                </a:solidFill>
                <a:latin typeface="Agency FB"/>
                <a:cs typeface="Agency FB"/>
              </a:rPr>
              <a:t>MA</a:t>
            </a:r>
            <a:r>
              <a:rPr sz="1200" spc="-80" dirty="0">
                <a:solidFill>
                  <a:srgbClr val="FFCC00"/>
                </a:solidFill>
                <a:latin typeface="Agency FB"/>
                <a:cs typeface="Agency FB"/>
              </a:rPr>
              <a:t> </a:t>
            </a:r>
            <a:r>
              <a:rPr sz="1200" dirty="0">
                <a:solidFill>
                  <a:srgbClr val="FFCC00"/>
                </a:solidFill>
                <a:latin typeface="Agency FB"/>
                <a:cs typeface="Agency FB"/>
              </a:rPr>
              <a:t>L</a:t>
            </a:r>
            <a:r>
              <a:rPr sz="1200" spc="-90" dirty="0">
                <a:solidFill>
                  <a:srgbClr val="FFCC00"/>
                </a:solidFill>
                <a:latin typeface="Agency FB"/>
                <a:cs typeface="Agency FB"/>
              </a:rPr>
              <a:t> </a:t>
            </a:r>
            <a:r>
              <a:rPr sz="1200" dirty="0">
                <a:solidFill>
                  <a:srgbClr val="FFCC00"/>
                </a:solidFill>
                <a:latin typeface="Agency FB"/>
                <a:cs typeface="Agency FB"/>
              </a:rPr>
              <a:t>Y</a:t>
            </a:r>
            <a:r>
              <a:rPr sz="1200" spc="215" dirty="0">
                <a:solidFill>
                  <a:srgbClr val="FFCC00"/>
                </a:solidFill>
                <a:latin typeface="Agency FB"/>
                <a:cs typeface="Agency FB"/>
              </a:rPr>
              <a:t>  </a:t>
            </a:r>
            <a:r>
              <a:rPr sz="1200" spc="-10" dirty="0">
                <a:solidFill>
                  <a:srgbClr val="FFCC00"/>
                </a:solidFill>
                <a:latin typeface="Agency FB"/>
                <a:cs typeface="Agency FB"/>
              </a:rPr>
              <a:t>R</a:t>
            </a:r>
            <a:r>
              <a:rPr sz="1200" spc="-80" dirty="0">
                <a:solidFill>
                  <a:srgbClr val="FFCC00"/>
                </a:solidFill>
                <a:latin typeface="Agency FB"/>
                <a:cs typeface="Agency FB"/>
              </a:rPr>
              <a:t> </a:t>
            </a:r>
            <a:r>
              <a:rPr sz="1200" dirty="0">
                <a:solidFill>
                  <a:srgbClr val="FFCC00"/>
                </a:solidFill>
                <a:latin typeface="Agency FB"/>
                <a:cs typeface="Agency FB"/>
              </a:rPr>
              <a:t>E</a:t>
            </a:r>
            <a:r>
              <a:rPr sz="1200" spc="-80" dirty="0">
                <a:solidFill>
                  <a:srgbClr val="FFCC00"/>
                </a:solidFill>
                <a:latin typeface="Agency FB"/>
                <a:cs typeface="Agency FB"/>
              </a:rPr>
              <a:t> </a:t>
            </a:r>
            <a:r>
              <a:rPr sz="1200" dirty="0">
                <a:solidFill>
                  <a:srgbClr val="FFCC00"/>
                </a:solidFill>
                <a:latin typeface="Agency FB"/>
                <a:cs typeface="Agency FB"/>
              </a:rPr>
              <a:t>S</a:t>
            </a:r>
            <a:r>
              <a:rPr sz="1200" spc="-75" dirty="0">
                <a:solidFill>
                  <a:srgbClr val="FFCC00"/>
                </a:solidFill>
                <a:latin typeface="Agency FB"/>
                <a:cs typeface="Agency FB"/>
              </a:rPr>
              <a:t> </a:t>
            </a:r>
            <a:r>
              <a:rPr sz="1200" spc="-10" dirty="0">
                <a:solidFill>
                  <a:srgbClr val="FFCC00"/>
                </a:solidFill>
                <a:latin typeface="Agency FB"/>
                <a:cs typeface="Agency FB"/>
              </a:rPr>
              <a:t>O</a:t>
            </a:r>
            <a:r>
              <a:rPr sz="1200" spc="-85" dirty="0">
                <a:solidFill>
                  <a:srgbClr val="FFCC00"/>
                </a:solidFill>
                <a:latin typeface="Agency FB"/>
                <a:cs typeface="Agency FB"/>
              </a:rPr>
              <a:t> </a:t>
            </a:r>
            <a:r>
              <a:rPr sz="1200" dirty="0">
                <a:solidFill>
                  <a:srgbClr val="FFCC00"/>
                </a:solidFill>
                <a:latin typeface="Agency FB"/>
                <a:cs typeface="Agency FB"/>
              </a:rPr>
              <a:t>L</a:t>
            </a:r>
            <a:r>
              <a:rPr sz="1200" spc="-90" dirty="0">
                <a:solidFill>
                  <a:srgbClr val="FFCC00"/>
                </a:solidFill>
                <a:latin typeface="Agency FB"/>
                <a:cs typeface="Agency FB"/>
              </a:rPr>
              <a:t> </a:t>
            </a:r>
            <a:r>
              <a:rPr sz="1200" spc="95" dirty="0">
                <a:solidFill>
                  <a:srgbClr val="FFCC00"/>
                </a:solidFill>
                <a:latin typeface="Agency FB"/>
                <a:cs typeface="Agency FB"/>
              </a:rPr>
              <a:t>UTIO</a:t>
            </a:r>
            <a:r>
              <a:rPr sz="1200" spc="-70" dirty="0">
                <a:solidFill>
                  <a:srgbClr val="FFCC00"/>
                </a:solidFill>
                <a:latin typeface="Agency FB"/>
                <a:cs typeface="Agency FB"/>
              </a:rPr>
              <a:t> </a:t>
            </a:r>
            <a:r>
              <a:rPr sz="1200" dirty="0">
                <a:solidFill>
                  <a:srgbClr val="FFCC00"/>
                </a:solidFill>
                <a:latin typeface="Agency FB"/>
                <a:cs typeface="Agency FB"/>
              </a:rPr>
              <a:t>N</a:t>
            </a:r>
            <a:r>
              <a:rPr sz="1200" spc="229" dirty="0">
                <a:solidFill>
                  <a:srgbClr val="FFCC00"/>
                </a:solidFill>
                <a:latin typeface="Agency FB"/>
                <a:cs typeface="Agency FB"/>
              </a:rPr>
              <a:t>  </a:t>
            </a:r>
            <a:r>
              <a:rPr sz="1200" spc="-10" dirty="0">
                <a:solidFill>
                  <a:srgbClr val="FFCC00"/>
                </a:solidFill>
                <a:latin typeface="Agency FB"/>
                <a:cs typeface="Agency FB"/>
              </a:rPr>
              <a:t>O</a:t>
            </a:r>
            <a:r>
              <a:rPr sz="1200" spc="-65" dirty="0">
                <a:solidFill>
                  <a:srgbClr val="FFCC00"/>
                </a:solidFill>
                <a:latin typeface="Agency FB"/>
                <a:cs typeface="Agency FB"/>
              </a:rPr>
              <a:t> </a:t>
            </a:r>
            <a:r>
              <a:rPr sz="1200" spc="-10" dirty="0">
                <a:solidFill>
                  <a:srgbClr val="FFCC00"/>
                </a:solidFill>
                <a:latin typeface="Agency FB"/>
                <a:cs typeface="Agency FB"/>
              </a:rPr>
              <a:t>F</a:t>
            </a:r>
            <a:r>
              <a:rPr sz="1200" spc="-80" dirty="0">
                <a:solidFill>
                  <a:srgbClr val="FFCC00"/>
                </a:solidFill>
                <a:latin typeface="Agency FB"/>
                <a:cs typeface="Agency FB"/>
              </a:rPr>
              <a:t> </a:t>
            </a:r>
            <a:r>
              <a:rPr sz="1200" spc="-10" dirty="0">
                <a:solidFill>
                  <a:srgbClr val="FFCC00"/>
                </a:solidFill>
                <a:latin typeface="Agency FB"/>
                <a:cs typeface="Agency FB"/>
              </a:rPr>
              <a:t>F</a:t>
            </a:r>
            <a:r>
              <a:rPr sz="1200" spc="-80" dirty="0">
                <a:solidFill>
                  <a:srgbClr val="FFCC00"/>
                </a:solidFill>
                <a:latin typeface="Agency FB"/>
                <a:cs typeface="Agency FB"/>
              </a:rPr>
              <a:t> </a:t>
            </a:r>
            <a:r>
              <a:rPr sz="1200" dirty="0">
                <a:solidFill>
                  <a:srgbClr val="FFCC00"/>
                </a:solidFill>
                <a:latin typeface="Agency FB"/>
                <a:cs typeface="Agency FB"/>
              </a:rPr>
              <a:t>I</a:t>
            </a:r>
            <a:r>
              <a:rPr sz="1200" spc="-85" dirty="0">
                <a:solidFill>
                  <a:srgbClr val="FFCC00"/>
                </a:solidFill>
                <a:latin typeface="Agency FB"/>
                <a:cs typeface="Agency FB"/>
              </a:rPr>
              <a:t> </a:t>
            </a:r>
            <a:r>
              <a:rPr sz="1200" spc="-10" dirty="0">
                <a:solidFill>
                  <a:srgbClr val="FFCC00"/>
                </a:solidFill>
                <a:latin typeface="Agency FB"/>
                <a:cs typeface="Agency FB"/>
              </a:rPr>
              <a:t>C</a:t>
            </a:r>
            <a:r>
              <a:rPr sz="1200" spc="-75" dirty="0">
                <a:solidFill>
                  <a:srgbClr val="FFCC00"/>
                </a:solidFill>
                <a:latin typeface="Agency FB"/>
                <a:cs typeface="Agency FB"/>
              </a:rPr>
              <a:t> </a:t>
            </a:r>
            <a:r>
              <a:rPr sz="1200" spc="-50" dirty="0">
                <a:solidFill>
                  <a:srgbClr val="FFCC00"/>
                </a:solidFill>
                <a:latin typeface="Agency FB"/>
                <a:cs typeface="Agency FB"/>
              </a:rPr>
              <a:t>E</a:t>
            </a:r>
            <a:endParaRPr sz="1200">
              <a:latin typeface="Agency FB"/>
              <a:cs typeface="Agency FB"/>
            </a:endParaRPr>
          </a:p>
        </p:txBody>
      </p:sp>
      <p:grpSp>
        <p:nvGrpSpPr>
          <p:cNvPr id="4" name="object 4"/>
          <p:cNvGrpSpPr/>
          <p:nvPr/>
        </p:nvGrpSpPr>
        <p:grpSpPr>
          <a:xfrm>
            <a:off x="5823203" y="2144141"/>
            <a:ext cx="6129655" cy="4493260"/>
            <a:chOff x="5823203" y="2144141"/>
            <a:chExt cx="6129655" cy="4493260"/>
          </a:xfrm>
        </p:grpSpPr>
        <p:sp>
          <p:nvSpPr>
            <p:cNvPr id="5" name="object 5"/>
            <p:cNvSpPr/>
            <p:nvPr/>
          </p:nvSpPr>
          <p:spPr>
            <a:xfrm>
              <a:off x="5823203" y="2147316"/>
              <a:ext cx="547370" cy="0"/>
            </a:xfrm>
            <a:custGeom>
              <a:avLst/>
              <a:gdLst/>
              <a:ahLst/>
              <a:cxnLst/>
              <a:rect l="l" t="t" r="r" b="b"/>
              <a:pathLst>
                <a:path w="547370">
                  <a:moveTo>
                    <a:pt x="0" y="0"/>
                  </a:moveTo>
                  <a:lnTo>
                    <a:pt x="546912" y="0"/>
                  </a:lnTo>
                </a:path>
              </a:pathLst>
            </a:custGeom>
            <a:ln w="6350">
              <a:solidFill>
                <a:srgbClr val="FFCC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1390376" y="6074663"/>
              <a:ext cx="562355" cy="562355"/>
            </a:xfrm>
            <a:prstGeom prst="rect">
              <a:avLst/>
            </a:prstGeom>
          </p:spPr>
        </p:pic>
        <p:pic>
          <p:nvPicPr>
            <p:cNvPr id="7" name="object 7"/>
            <p:cNvPicPr/>
            <p:nvPr/>
          </p:nvPicPr>
          <p:blipFill>
            <a:blip r:embed="rId4" cstate="print"/>
            <a:stretch>
              <a:fillRect/>
            </a:stretch>
          </p:blipFill>
          <p:spPr>
            <a:xfrm>
              <a:off x="10668000" y="6074663"/>
              <a:ext cx="562355" cy="562355"/>
            </a:xfrm>
            <a:prstGeom prst="rect">
              <a:avLst/>
            </a:prstGeom>
          </p:spPr>
        </p:pic>
      </p:grpSp>
      <p:sp>
        <p:nvSpPr>
          <p:cNvPr id="8" name="object 8"/>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Arial Narrow"/>
                <a:cs typeface="Arial Narrow"/>
              </a:rPr>
              <a:t>UNCLASSIFIED</a:t>
            </a:r>
            <a:endParaRPr sz="1200">
              <a:latin typeface="Arial Narrow"/>
              <a:cs typeface="Arial Narrow"/>
            </a:endParaRPr>
          </a:p>
        </p:txBody>
      </p:sp>
      <p:sp>
        <p:nvSpPr>
          <p:cNvPr id="13" name="object 13"/>
          <p:cNvSpPr txBox="1"/>
          <p:nvPr/>
        </p:nvSpPr>
        <p:spPr>
          <a:xfrm>
            <a:off x="78739" y="6693482"/>
            <a:ext cx="1718945" cy="127635"/>
          </a:xfrm>
          <a:prstGeom prst="rect">
            <a:avLst/>
          </a:prstGeom>
        </p:spPr>
        <p:txBody>
          <a:bodyPr vert="horz" wrap="square" lIns="0" tIns="0" rIns="0" bIns="0" rtlCol="0">
            <a:spAutoFit/>
          </a:bodyPr>
          <a:lstStyle/>
          <a:p>
            <a:pPr marL="12700">
              <a:lnSpc>
                <a:spcPts val="865"/>
              </a:lnSpc>
            </a:pPr>
            <a:r>
              <a:rPr sz="800" dirty="0">
                <a:solidFill>
                  <a:srgbClr val="D0CECE"/>
                </a:solidFill>
                <a:latin typeface="Calibri"/>
                <a:cs typeface="Calibri"/>
              </a:rPr>
              <a:t>DoD</a:t>
            </a:r>
            <a:r>
              <a:rPr sz="800" spc="-40" dirty="0">
                <a:solidFill>
                  <a:srgbClr val="D0CECE"/>
                </a:solidFill>
                <a:latin typeface="Calibri"/>
                <a:cs typeface="Calibri"/>
              </a:rPr>
              <a:t> </a:t>
            </a:r>
            <a:r>
              <a:rPr sz="800" dirty="0">
                <a:solidFill>
                  <a:srgbClr val="D0CECE"/>
                </a:solidFill>
                <a:latin typeface="Calibri"/>
                <a:cs typeface="Calibri"/>
              </a:rPr>
              <a:t>PPR</a:t>
            </a:r>
            <a:r>
              <a:rPr sz="800" spc="-35" dirty="0">
                <a:solidFill>
                  <a:srgbClr val="D0CECE"/>
                </a:solidFill>
                <a:latin typeface="Calibri"/>
                <a:cs typeface="Calibri"/>
              </a:rPr>
              <a:t> </a:t>
            </a:r>
            <a:r>
              <a:rPr sz="800" dirty="0">
                <a:solidFill>
                  <a:srgbClr val="D0CECE"/>
                </a:solidFill>
                <a:latin typeface="Calibri"/>
                <a:cs typeface="Calibri"/>
              </a:rPr>
              <a:t>Approved</a:t>
            </a:r>
            <a:r>
              <a:rPr sz="800" spc="-15" dirty="0">
                <a:solidFill>
                  <a:srgbClr val="D0CECE"/>
                </a:solidFill>
                <a:latin typeface="Calibri"/>
                <a:cs typeface="Calibri"/>
              </a:rPr>
              <a:t> </a:t>
            </a:r>
            <a:r>
              <a:rPr sz="800" dirty="0">
                <a:solidFill>
                  <a:srgbClr val="D0CECE"/>
                </a:solidFill>
                <a:latin typeface="Calibri"/>
                <a:cs typeface="Calibri"/>
              </a:rPr>
              <a:t>Slide,</a:t>
            </a:r>
            <a:r>
              <a:rPr sz="800" spc="-10" dirty="0">
                <a:solidFill>
                  <a:srgbClr val="D0CECE"/>
                </a:solidFill>
                <a:latin typeface="Calibri"/>
                <a:cs typeface="Calibri"/>
              </a:rPr>
              <a:t> </a:t>
            </a:r>
            <a:r>
              <a:rPr sz="800" dirty="0">
                <a:solidFill>
                  <a:srgbClr val="D0CECE"/>
                </a:solidFill>
                <a:latin typeface="Calibri"/>
                <a:cs typeface="Calibri"/>
              </a:rPr>
              <a:t>Case</a:t>
            </a:r>
            <a:r>
              <a:rPr sz="800" spc="-35" dirty="0">
                <a:solidFill>
                  <a:srgbClr val="D0CECE"/>
                </a:solidFill>
                <a:latin typeface="Calibri"/>
                <a:cs typeface="Calibri"/>
              </a:rPr>
              <a:t> </a:t>
            </a:r>
            <a:r>
              <a:rPr sz="800" dirty="0">
                <a:solidFill>
                  <a:srgbClr val="D0CECE"/>
                </a:solidFill>
                <a:latin typeface="Calibri"/>
                <a:cs typeface="Calibri"/>
              </a:rPr>
              <a:t>23-S-</a:t>
            </a:r>
            <a:r>
              <a:rPr sz="800" spc="-20" dirty="0">
                <a:solidFill>
                  <a:srgbClr val="D0CECE"/>
                </a:solidFill>
                <a:latin typeface="Calibri"/>
                <a:cs typeface="Calibri"/>
              </a:rPr>
              <a:t>0802</a:t>
            </a:r>
            <a:endParaRPr sz="800">
              <a:latin typeface="Calibri"/>
              <a:cs typeface="Calibri"/>
            </a:endParaRPr>
          </a:p>
        </p:txBody>
      </p:sp>
      <p:sp>
        <p:nvSpPr>
          <p:cNvPr id="9" name="object 9"/>
          <p:cNvSpPr txBox="1"/>
          <p:nvPr/>
        </p:nvSpPr>
        <p:spPr>
          <a:xfrm>
            <a:off x="8081102" y="6226835"/>
            <a:ext cx="2427605" cy="346710"/>
          </a:xfrm>
          <a:prstGeom prst="rect">
            <a:avLst/>
          </a:prstGeom>
        </p:spPr>
        <p:txBody>
          <a:bodyPr vert="horz" wrap="square" lIns="0" tIns="13335" rIns="0" bIns="0" rtlCol="0">
            <a:spAutoFit/>
          </a:bodyPr>
          <a:lstStyle/>
          <a:p>
            <a:pPr marL="12700" marR="5080" indent="784225">
              <a:lnSpc>
                <a:spcPct val="100000"/>
              </a:lnSpc>
              <a:spcBef>
                <a:spcPts val="105"/>
              </a:spcBef>
            </a:pPr>
            <a:r>
              <a:rPr sz="1050" dirty="0">
                <a:solidFill>
                  <a:srgbClr val="FFFFFF"/>
                </a:solidFill>
                <a:latin typeface="Garamond"/>
                <a:cs typeface="Garamond"/>
              </a:rPr>
              <a:t>U.S.</a:t>
            </a:r>
            <a:r>
              <a:rPr sz="1050" spc="-15" dirty="0">
                <a:solidFill>
                  <a:srgbClr val="FFFFFF"/>
                </a:solidFill>
                <a:latin typeface="Garamond"/>
                <a:cs typeface="Garamond"/>
              </a:rPr>
              <a:t> </a:t>
            </a:r>
            <a:r>
              <a:rPr sz="1050" dirty="0">
                <a:solidFill>
                  <a:srgbClr val="FFFFFF"/>
                </a:solidFill>
                <a:latin typeface="Garamond"/>
                <a:cs typeface="Garamond"/>
              </a:rPr>
              <a:t>Department</a:t>
            </a:r>
            <a:r>
              <a:rPr sz="1050" spc="-50" dirty="0">
                <a:solidFill>
                  <a:srgbClr val="FFFFFF"/>
                </a:solidFill>
                <a:latin typeface="Garamond"/>
                <a:cs typeface="Garamond"/>
              </a:rPr>
              <a:t> </a:t>
            </a:r>
            <a:r>
              <a:rPr sz="1050" dirty="0">
                <a:solidFill>
                  <a:srgbClr val="FFFFFF"/>
                </a:solidFill>
                <a:latin typeface="Garamond"/>
                <a:cs typeface="Garamond"/>
              </a:rPr>
              <a:t>of</a:t>
            </a:r>
            <a:r>
              <a:rPr sz="1050" spc="-10" dirty="0">
                <a:solidFill>
                  <a:srgbClr val="FFFFFF"/>
                </a:solidFill>
                <a:latin typeface="Garamond"/>
                <a:cs typeface="Garamond"/>
              </a:rPr>
              <a:t> </a:t>
            </a:r>
            <a:r>
              <a:rPr sz="1050" dirty="0">
                <a:solidFill>
                  <a:srgbClr val="FFFFFF"/>
                </a:solidFill>
                <a:latin typeface="Garamond"/>
                <a:cs typeface="Garamond"/>
              </a:rPr>
              <a:t>Defense</a:t>
            </a:r>
            <a:r>
              <a:rPr sz="1050" spc="-30" dirty="0">
                <a:solidFill>
                  <a:srgbClr val="FFFFFF"/>
                </a:solidFill>
                <a:latin typeface="Garamond"/>
                <a:cs typeface="Garamond"/>
              </a:rPr>
              <a:t> </a:t>
            </a:r>
            <a:r>
              <a:rPr sz="1050" spc="-50" dirty="0">
                <a:solidFill>
                  <a:srgbClr val="FFFFFF"/>
                </a:solidFill>
                <a:latin typeface="Garamond"/>
                <a:cs typeface="Garamond"/>
              </a:rPr>
              <a:t>&amp; </a:t>
            </a:r>
            <a:r>
              <a:rPr sz="1050" dirty="0">
                <a:solidFill>
                  <a:srgbClr val="FFFFFF"/>
                </a:solidFill>
                <a:latin typeface="Garamond"/>
                <a:cs typeface="Garamond"/>
              </a:rPr>
              <a:t>Office</a:t>
            </a:r>
            <a:r>
              <a:rPr sz="1050" spc="-15" dirty="0">
                <a:solidFill>
                  <a:srgbClr val="FFFFFF"/>
                </a:solidFill>
                <a:latin typeface="Garamond"/>
                <a:cs typeface="Garamond"/>
              </a:rPr>
              <a:t> </a:t>
            </a:r>
            <a:r>
              <a:rPr sz="1050" dirty="0">
                <a:solidFill>
                  <a:srgbClr val="FFFFFF"/>
                </a:solidFill>
                <a:latin typeface="Garamond"/>
                <a:cs typeface="Garamond"/>
              </a:rPr>
              <a:t>of</a:t>
            </a:r>
            <a:r>
              <a:rPr sz="1050" spc="-20" dirty="0">
                <a:solidFill>
                  <a:srgbClr val="FFFFFF"/>
                </a:solidFill>
                <a:latin typeface="Garamond"/>
                <a:cs typeface="Garamond"/>
              </a:rPr>
              <a:t> </a:t>
            </a:r>
            <a:r>
              <a:rPr sz="1050" dirty="0">
                <a:solidFill>
                  <a:srgbClr val="FFFFFF"/>
                </a:solidFill>
                <a:latin typeface="Garamond"/>
                <a:cs typeface="Garamond"/>
              </a:rPr>
              <a:t>the</a:t>
            </a:r>
            <a:r>
              <a:rPr sz="1050" spc="-20" dirty="0">
                <a:solidFill>
                  <a:srgbClr val="FFFFFF"/>
                </a:solidFill>
                <a:latin typeface="Garamond"/>
                <a:cs typeface="Garamond"/>
              </a:rPr>
              <a:t> </a:t>
            </a:r>
            <a:r>
              <a:rPr sz="1050" dirty="0">
                <a:solidFill>
                  <a:srgbClr val="FFFFFF"/>
                </a:solidFill>
                <a:latin typeface="Garamond"/>
                <a:cs typeface="Garamond"/>
              </a:rPr>
              <a:t>Director</a:t>
            </a:r>
            <a:r>
              <a:rPr sz="1050" spc="-30" dirty="0">
                <a:solidFill>
                  <a:srgbClr val="FFFFFF"/>
                </a:solidFill>
                <a:latin typeface="Garamond"/>
                <a:cs typeface="Garamond"/>
              </a:rPr>
              <a:t> </a:t>
            </a:r>
            <a:r>
              <a:rPr sz="1050" dirty="0">
                <a:solidFill>
                  <a:srgbClr val="FFFFFF"/>
                </a:solidFill>
                <a:latin typeface="Garamond"/>
                <a:cs typeface="Garamond"/>
              </a:rPr>
              <a:t>of</a:t>
            </a:r>
            <a:r>
              <a:rPr sz="1050" spc="-5" dirty="0">
                <a:solidFill>
                  <a:srgbClr val="FFFFFF"/>
                </a:solidFill>
                <a:latin typeface="Garamond"/>
                <a:cs typeface="Garamond"/>
              </a:rPr>
              <a:t> </a:t>
            </a:r>
            <a:r>
              <a:rPr sz="1050" dirty="0">
                <a:solidFill>
                  <a:srgbClr val="FFFFFF"/>
                </a:solidFill>
                <a:latin typeface="Garamond"/>
                <a:cs typeface="Garamond"/>
              </a:rPr>
              <a:t>National</a:t>
            </a:r>
            <a:r>
              <a:rPr sz="1050" spc="-50" dirty="0">
                <a:solidFill>
                  <a:srgbClr val="FFFFFF"/>
                </a:solidFill>
                <a:latin typeface="Garamond"/>
                <a:cs typeface="Garamond"/>
              </a:rPr>
              <a:t> </a:t>
            </a:r>
            <a:r>
              <a:rPr sz="1050" spc="-10" dirty="0">
                <a:solidFill>
                  <a:srgbClr val="FFFFFF"/>
                </a:solidFill>
                <a:latin typeface="Garamond"/>
                <a:cs typeface="Garamond"/>
              </a:rPr>
              <a:t>Intelligence</a:t>
            </a:r>
            <a:endParaRPr sz="1050">
              <a:latin typeface="Garamond"/>
              <a:cs typeface="Garamond"/>
            </a:endParaRPr>
          </a:p>
        </p:txBody>
      </p:sp>
      <p:sp>
        <p:nvSpPr>
          <p:cNvPr id="10" name="object 10"/>
          <p:cNvSpPr txBox="1"/>
          <p:nvPr/>
        </p:nvSpPr>
        <p:spPr>
          <a:xfrm>
            <a:off x="5628004" y="6538745"/>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Arial Narrow"/>
                <a:cs typeface="Arial Narrow"/>
              </a:rPr>
              <a:t>UNCLASSIFIED</a:t>
            </a:r>
            <a:endParaRPr sz="1200">
              <a:latin typeface="Arial Narrow"/>
              <a:cs typeface="Arial Narrow"/>
            </a:endParaRPr>
          </a:p>
        </p:txBody>
      </p:sp>
      <p:sp>
        <p:nvSpPr>
          <p:cNvPr id="11" name="object 11"/>
          <p:cNvSpPr txBox="1">
            <a:spLocks noGrp="1"/>
          </p:cNvSpPr>
          <p:nvPr>
            <p:ph type="title"/>
          </p:nvPr>
        </p:nvSpPr>
        <p:spPr>
          <a:xfrm>
            <a:off x="2822478" y="2610650"/>
            <a:ext cx="6544309" cy="1183005"/>
          </a:xfrm>
          <a:prstGeom prst="rect">
            <a:avLst/>
          </a:prstGeom>
        </p:spPr>
        <p:txBody>
          <a:bodyPr vert="horz" wrap="square" lIns="0" tIns="81280" rIns="0" bIns="0" rtlCol="0">
            <a:spAutoFit/>
          </a:bodyPr>
          <a:lstStyle/>
          <a:p>
            <a:pPr marL="12700" marR="5080" indent="379095">
              <a:lnSpc>
                <a:spcPts val="4320"/>
              </a:lnSpc>
              <a:spcBef>
                <a:spcPts val="640"/>
              </a:spcBef>
            </a:pPr>
            <a:r>
              <a:rPr sz="4000" b="0" dirty="0">
                <a:solidFill>
                  <a:srgbClr val="F1F1F1"/>
                </a:solidFill>
                <a:latin typeface="High Tower Text"/>
                <a:cs typeface="High Tower Text"/>
              </a:rPr>
              <a:t>The</a:t>
            </a:r>
            <a:r>
              <a:rPr sz="4000" b="0" spc="-55" dirty="0">
                <a:solidFill>
                  <a:srgbClr val="F1F1F1"/>
                </a:solidFill>
                <a:latin typeface="High Tower Text"/>
                <a:cs typeface="High Tower Text"/>
              </a:rPr>
              <a:t> </a:t>
            </a:r>
            <a:r>
              <a:rPr sz="4000" b="0" dirty="0">
                <a:solidFill>
                  <a:srgbClr val="F1F1F1"/>
                </a:solidFill>
                <a:latin typeface="High Tower Text"/>
                <a:cs typeface="High Tower Text"/>
              </a:rPr>
              <a:t>Defense</a:t>
            </a:r>
            <a:r>
              <a:rPr sz="4000" b="0" spc="-50" dirty="0">
                <a:solidFill>
                  <a:srgbClr val="F1F1F1"/>
                </a:solidFill>
                <a:latin typeface="High Tower Text"/>
                <a:cs typeface="High Tower Text"/>
              </a:rPr>
              <a:t> </a:t>
            </a:r>
            <a:r>
              <a:rPr sz="4000" b="0" spc="-10" dirty="0">
                <a:solidFill>
                  <a:srgbClr val="F1F1F1"/>
                </a:solidFill>
                <a:latin typeface="High Tower Text"/>
                <a:cs typeface="High Tower Text"/>
              </a:rPr>
              <a:t>Department’s </a:t>
            </a:r>
            <a:r>
              <a:rPr sz="4000" b="0" dirty="0">
                <a:solidFill>
                  <a:srgbClr val="F1F1F1"/>
                </a:solidFill>
                <a:latin typeface="High Tower Text"/>
                <a:cs typeface="High Tower Text"/>
              </a:rPr>
              <a:t>UAP</a:t>
            </a:r>
            <a:r>
              <a:rPr sz="4000" b="0" spc="-85" dirty="0">
                <a:solidFill>
                  <a:srgbClr val="F1F1F1"/>
                </a:solidFill>
                <a:latin typeface="High Tower Text"/>
                <a:cs typeface="High Tower Text"/>
              </a:rPr>
              <a:t> </a:t>
            </a:r>
            <a:r>
              <a:rPr sz="4000" b="0" dirty="0">
                <a:solidFill>
                  <a:srgbClr val="F1F1F1"/>
                </a:solidFill>
                <a:latin typeface="High Tower Text"/>
                <a:cs typeface="High Tower Text"/>
              </a:rPr>
              <a:t>Mission</a:t>
            </a:r>
            <a:r>
              <a:rPr sz="4000" b="0" spc="-70" dirty="0">
                <a:solidFill>
                  <a:srgbClr val="F1F1F1"/>
                </a:solidFill>
                <a:latin typeface="High Tower Text"/>
                <a:cs typeface="High Tower Text"/>
              </a:rPr>
              <a:t> </a:t>
            </a:r>
            <a:r>
              <a:rPr sz="2700" b="0" i="1" dirty="0">
                <a:solidFill>
                  <a:srgbClr val="F1F1F1"/>
                </a:solidFill>
                <a:latin typeface="High Tower Text"/>
                <a:cs typeface="High Tower Text"/>
              </a:rPr>
              <a:t>&amp;</a:t>
            </a:r>
            <a:r>
              <a:rPr sz="2700" b="0" i="1" spc="-50" dirty="0">
                <a:solidFill>
                  <a:srgbClr val="F1F1F1"/>
                </a:solidFill>
                <a:latin typeface="High Tower Text"/>
                <a:cs typeface="High Tower Text"/>
              </a:rPr>
              <a:t> </a:t>
            </a:r>
            <a:r>
              <a:rPr sz="4000" b="0" dirty="0">
                <a:solidFill>
                  <a:srgbClr val="F1F1F1"/>
                </a:solidFill>
                <a:latin typeface="High Tower Text"/>
                <a:cs typeface="High Tower Text"/>
              </a:rPr>
              <a:t>Civil</a:t>
            </a:r>
            <a:r>
              <a:rPr sz="4000" b="0" spc="-85" dirty="0">
                <a:solidFill>
                  <a:srgbClr val="F1F1F1"/>
                </a:solidFill>
                <a:latin typeface="High Tower Text"/>
                <a:cs typeface="High Tower Text"/>
              </a:rPr>
              <a:t> </a:t>
            </a:r>
            <a:r>
              <a:rPr sz="4000" b="0" spc="-10" dirty="0">
                <a:solidFill>
                  <a:srgbClr val="F1F1F1"/>
                </a:solidFill>
                <a:latin typeface="High Tower Text"/>
                <a:cs typeface="High Tower Text"/>
              </a:rPr>
              <a:t>Aviation</a:t>
            </a:r>
            <a:endParaRPr sz="4000">
              <a:latin typeface="High Tower Text"/>
              <a:cs typeface="High Tower Text"/>
            </a:endParaRPr>
          </a:p>
        </p:txBody>
      </p:sp>
      <p:sp>
        <p:nvSpPr>
          <p:cNvPr id="12" name="object 12"/>
          <p:cNvSpPr txBox="1"/>
          <p:nvPr/>
        </p:nvSpPr>
        <p:spPr>
          <a:xfrm>
            <a:off x="4853759" y="3932429"/>
            <a:ext cx="2388235" cy="979805"/>
          </a:xfrm>
          <a:prstGeom prst="rect">
            <a:avLst/>
          </a:prstGeom>
        </p:spPr>
        <p:txBody>
          <a:bodyPr vert="horz" wrap="square" lIns="0" tIns="12065" rIns="0" bIns="0" rtlCol="0">
            <a:spAutoFit/>
          </a:bodyPr>
          <a:lstStyle/>
          <a:p>
            <a:pPr marL="779145" marR="5080" indent="-767080">
              <a:lnSpc>
                <a:spcPct val="156500"/>
              </a:lnSpc>
              <a:spcBef>
                <a:spcPts val="95"/>
              </a:spcBef>
            </a:pPr>
            <a:r>
              <a:rPr sz="2000" i="1" dirty="0">
                <a:solidFill>
                  <a:srgbClr val="D9D9D9"/>
                </a:solidFill>
                <a:latin typeface="High Tower Text"/>
                <a:cs typeface="High Tower Text"/>
              </a:rPr>
              <a:t>Seán</a:t>
            </a:r>
            <a:r>
              <a:rPr sz="2000" i="1" spc="-40" dirty="0">
                <a:solidFill>
                  <a:srgbClr val="D9D9D9"/>
                </a:solidFill>
                <a:latin typeface="High Tower Text"/>
                <a:cs typeface="High Tower Text"/>
              </a:rPr>
              <a:t> </a:t>
            </a:r>
            <a:r>
              <a:rPr sz="2000" i="1" dirty="0">
                <a:solidFill>
                  <a:srgbClr val="D9D9D9"/>
                </a:solidFill>
                <a:latin typeface="High Tower Text"/>
                <a:cs typeface="High Tower Text"/>
              </a:rPr>
              <a:t>Kirkpatrick,</a:t>
            </a:r>
            <a:r>
              <a:rPr sz="2000" i="1" spc="-70" dirty="0">
                <a:solidFill>
                  <a:srgbClr val="D9D9D9"/>
                </a:solidFill>
                <a:latin typeface="High Tower Text"/>
                <a:cs typeface="High Tower Text"/>
              </a:rPr>
              <a:t> </a:t>
            </a:r>
            <a:r>
              <a:rPr sz="2000" i="1" spc="-20" dirty="0">
                <a:solidFill>
                  <a:srgbClr val="D9D9D9"/>
                </a:solidFill>
                <a:latin typeface="High Tower Text"/>
                <a:cs typeface="High Tower Text"/>
              </a:rPr>
              <a:t>Ph.D. </a:t>
            </a:r>
            <a:r>
              <a:rPr sz="2000" i="1" spc="-10" dirty="0">
                <a:solidFill>
                  <a:srgbClr val="D9D9D9"/>
                </a:solidFill>
                <a:latin typeface="High Tower Text"/>
                <a:cs typeface="High Tower Text"/>
              </a:rPr>
              <a:t>Director</a:t>
            </a:r>
            <a:endParaRPr sz="2000">
              <a:latin typeface="High Tower Text"/>
              <a:cs typeface="High Tower Tex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ユングの</a:t>
            </a: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空飛ぶ円盤</a:t>
            </a:r>
            <a:r>
              <a:rPr lang="en-US" altLang="ja-JP"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1266" name="Picture 2">
            <a:extLst>
              <a:ext uri="{FF2B5EF4-FFF2-40B4-BE49-F238E27FC236}">
                <a16:creationId xmlns:a16="http://schemas.microsoft.com/office/drawing/2014/main" id="{7D049AB3-9F92-6D80-1568-D437404E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703112"/>
            <a:ext cx="4393406" cy="58578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142E0DD6-EE87-E1C5-C541-125E708EB0AF}"/>
              </a:ext>
            </a:extLst>
          </p:cNvPr>
          <p:cNvSpPr txBox="1"/>
          <p:nvPr/>
        </p:nvSpPr>
        <p:spPr>
          <a:xfrm>
            <a:off x="1343025" y="6560987"/>
            <a:ext cx="1428750"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789D50CE-4658-97D4-FFD5-E49B2A5CFC1C}"/>
              </a:ext>
            </a:extLst>
          </p:cNvPr>
          <p:cNvSpPr txBox="1"/>
          <p:nvPr/>
        </p:nvSpPr>
        <p:spPr>
          <a:xfrm>
            <a:off x="3755823" y="955986"/>
            <a:ext cx="8229600" cy="5262979"/>
          </a:xfrm>
          <a:prstGeom prst="rect">
            <a:avLst/>
          </a:prstGeom>
          <a:solidFill>
            <a:schemeClr val="accent4">
              <a:lumMod val="20000"/>
              <a:lumOff val="80000"/>
            </a:schemeClr>
          </a:solid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ユングは、</a:t>
            </a:r>
            <a:r>
              <a:rPr kumimoji="1" lang="en-US" altLang="ja-JP" sz="2400" dirty="0">
                <a:latin typeface="BIZ UDPゴシック" panose="020B0400000000000000" pitchFamily="50" charset="-128"/>
                <a:ea typeface="BIZ UDPゴシック" panose="020B0400000000000000" pitchFamily="50" charset="-128"/>
              </a:rPr>
              <a:t>UAP</a:t>
            </a:r>
            <a:r>
              <a:rPr kumimoji="1" lang="ja-JP" altLang="en-US" sz="2400" dirty="0">
                <a:latin typeface="BIZ UDPゴシック" panose="020B0400000000000000" pitchFamily="50" charset="-128"/>
                <a:ea typeface="BIZ UDPゴシック" panose="020B0400000000000000" pitchFamily="50" charset="-128"/>
              </a:rPr>
              <a:t>を人間の</a:t>
            </a:r>
            <a:r>
              <a:rPr kumimoji="1" lang="ja-JP" altLang="en-US" sz="2400" dirty="0">
                <a:solidFill>
                  <a:srgbClr val="C00000"/>
                </a:solidFill>
                <a:latin typeface="BIZ UDPゴシック" panose="020B0400000000000000" pitchFamily="50" charset="-128"/>
                <a:ea typeface="BIZ UDPゴシック" panose="020B0400000000000000" pitchFamily="50" charset="-128"/>
              </a:rPr>
              <a:t>無意識領域にある「物語（神話）」</a:t>
            </a:r>
            <a:r>
              <a:rPr kumimoji="1" lang="ja-JP" altLang="en-US" sz="2400" dirty="0">
                <a:latin typeface="BIZ UDPゴシック" panose="020B0400000000000000" pitchFamily="50" charset="-128"/>
                <a:ea typeface="BIZ UDPゴシック" panose="020B0400000000000000" pitchFamily="50" charset="-128"/>
              </a:rPr>
              <a:t>の投影である、と考えていた。</a:t>
            </a:r>
            <a:endParaRPr kumimoji="1" lang="en-US" altLang="ja-JP" sz="2400" dirty="0">
              <a:latin typeface="BIZ UDPゴシック" panose="020B0400000000000000" pitchFamily="50" charset="-128"/>
              <a:ea typeface="BIZ UDPゴシック" panose="020B0400000000000000" pitchFamily="50" charset="-128"/>
            </a:endParaRPr>
          </a:p>
          <a:p>
            <a:endParaRPr lang="en-US" altLang="ja-JP" sz="2400" dirty="0">
              <a:latin typeface="BIZ UDPゴシック" panose="020B0400000000000000" pitchFamily="50" charset="-128"/>
              <a:ea typeface="BIZ UDPゴシック" panose="020B0400000000000000" pitchFamily="50" charset="-128"/>
            </a:endParaRPr>
          </a:p>
          <a:p>
            <a:r>
              <a:rPr kumimoji="1" lang="en-US" altLang="ja-JP" sz="2400" dirty="0">
                <a:solidFill>
                  <a:srgbClr val="C00000"/>
                </a:solidFill>
                <a:latin typeface="BIZ UDPゴシック" panose="020B0400000000000000" pitchFamily="50" charset="-128"/>
                <a:ea typeface="BIZ UDPゴシック" panose="020B0400000000000000" pitchFamily="50" charset="-128"/>
              </a:rPr>
              <a:t>UAP</a:t>
            </a:r>
            <a:r>
              <a:rPr kumimoji="1" lang="ja-JP" altLang="en-US" sz="2400" dirty="0">
                <a:solidFill>
                  <a:srgbClr val="C00000"/>
                </a:solidFill>
                <a:latin typeface="BIZ UDPゴシック" panose="020B0400000000000000" pitchFamily="50" charset="-128"/>
                <a:ea typeface="BIZ UDPゴシック" panose="020B0400000000000000" pitchFamily="50" charset="-128"/>
              </a:rPr>
              <a:t>の外観の最新性</a:t>
            </a:r>
            <a:r>
              <a:rPr kumimoji="1" lang="ja-JP" altLang="en-US" sz="2400" dirty="0">
                <a:latin typeface="BIZ UDPゴシック" panose="020B0400000000000000" pitchFamily="50" charset="-128"/>
                <a:ea typeface="BIZ UDPゴシック" panose="020B0400000000000000" pitchFamily="50" charset="-128"/>
              </a:rPr>
              <a:t>に注目していた。普通、神話は地域ごとに外観が異なるものだが、</a:t>
            </a:r>
            <a:r>
              <a:rPr kumimoji="1" lang="en-US" altLang="ja-JP" sz="2400" dirty="0">
                <a:latin typeface="BIZ UDPゴシック" panose="020B0400000000000000" pitchFamily="50" charset="-128"/>
                <a:ea typeface="BIZ UDPゴシック" panose="020B0400000000000000" pitchFamily="50" charset="-128"/>
              </a:rPr>
              <a:t>UAP</a:t>
            </a:r>
            <a:r>
              <a:rPr kumimoji="1" lang="ja-JP" altLang="en-US" sz="2400" dirty="0">
                <a:latin typeface="BIZ UDPゴシック" panose="020B0400000000000000" pitchFamily="50" charset="-128"/>
                <a:ea typeface="BIZ UDPゴシック" panose="020B0400000000000000" pitchFamily="50" charset="-128"/>
              </a:rPr>
              <a:t>は世界共通のスタイルで、地域性を問わずに現れている。まさに</a:t>
            </a:r>
            <a:r>
              <a:rPr kumimoji="1" lang="ja-JP" altLang="en-US" sz="2400" dirty="0">
                <a:solidFill>
                  <a:srgbClr val="C00000"/>
                </a:solidFill>
                <a:latin typeface="BIZ UDPゴシック" panose="020B0400000000000000" pitchFamily="50" charset="-128"/>
                <a:ea typeface="BIZ UDPゴシック" panose="020B0400000000000000" pitchFamily="50" charset="-128"/>
              </a:rPr>
              <a:t>人類共通の神話が生まれた</a:t>
            </a:r>
            <a:r>
              <a:rPr kumimoji="1" lang="ja-JP" altLang="en-US" sz="2400" dirty="0">
                <a:latin typeface="BIZ UDPゴシック" panose="020B0400000000000000" pitchFamily="50" charset="-128"/>
                <a:ea typeface="BIZ UDPゴシック" panose="020B0400000000000000" pitchFamily="50" charset="-128"/>
              </a:rPr>
              <a:t>のである。</a:t>
            </a:r>
            <a:endParaRPr kumimoji="1" lang="en-US" altLang="ja-JP" sz="2400" dirty="0">
              <a:latin typeface="BIZ UDPゴシック" panose="020B0400000000000000" pitchFamily="50" charset="-128"/>
              <a:ea typeface="BIZ UDPゴシック" panose="020B0400000000000000" pitchFamily="50" charset="-128"/>
            </a:endParaRPr>
          </a:p>
          <a:p>
            <a:endParaRPr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これは、人々の心に現れ始めた</a:t>
            </a:r>
            <a:r>
              <a:rPr kumimoji="1" lang="en-US" altLang="ja-JP" sz="2400" dirty="0">
                <a:latin typeface="BIZ UDPゴシック" panose="020B0400000000000000" pitchFamily="50" charset="-128"/>
                <a:ea typeface="BIZ UDPゴシック" panose="020B0400000000000000" pitchFamily="50" charset="-128"/>
              </a:rPr>
              <a:t>UAP</a:t>
            </a:r>
            <a:r>
              <a:rPr kumimoji="1" lang="ja-JP" altLang="en-US" sz="2400" dirty="0">
                <a:latin typeface="BIZ UDPゴシック" panose="020B0400000000000000" pitchFamily="50" charset="-128"/>
                <a:ea typeface="BIZ UDPゴシック" panose="020B0400000000000000" pitchFamily="50" charset="-128"/>
              </a:rPr>
              <a:t>神話が、なんらかの理由で</a:t>
            </a:r>
            <a:r>
              <a:rPr kumimoji="1" lang="ja-JP" altLang="en-US" sz="2400" dirty="0">
                <a:solidFill>
                  <a:srgbClr val="C00000"/>
                </a:solidFill>
                <a:latin typeface="BIZ UDPゴシック" panose="020B0400000000000000" pitchFamily="50" charset="-128"/>
                <a:ea typeface="BIZ UDPゴシック" panose="020B0400000000000000" pitchFamily="50" charset="-128"/>
              </a:rPr>
              <a:t>現象化（物質化）</a:t>
            </a:r>
            <a:r>
              <a:rPr kumimoji="1" lang="ja-JP" altLang="en-US" sz="2400" dirty="0">
                <a:latin typeface="BIZ UDPゴシック" panose="020B0400000000000000" pitchFamily="50" charset="-128"/>
                <a:ea typeface="BIZ UDPゴシック" panose="020B0400000000000000" pitchFamily="50" charset="-128"/>
              </a:rPr>
              <a:t>したものであると考えていた。</a:t>
            </a:r>
            <a:endParaRPr kumimoji="1" lang="en-US" altLang="ja-JP" sz="2400" dirty="0">
              <a:latin typeface="BIZ UDPゴシック" panose="020B0400000000000000" pitchFamily="50" charset="-128"/>
              <a:ea typeface="BIZ UDPゴシック" panose="020B0400000000000000" pitchFamily="50" charset="-128"/>
            </a:endParaRPr>
          </a:p>
          <a:p>
            <a:endParaRPr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当局は、その後の研究・調査で</a:t>
            </a:r>
            <a:r>
              <a:rPr kumimoji="1" lang="en-US" altLang="ja-JP" sz="2400" dirty="0">
                <a:latin typeface="BIZ UDPゴシック" panose="020B0400000000000000" pitchFamily="50" charset="-128"/>
                <a:ea typeface="BIZ UDPゴシック" panose="020B0400000000000000" pitchFamily="50" charset="-128"/>
              </a:rPr>
              <a:t>UAP</a:t>
            </a:r>
            <a:r>
              <a:rPr kumimoji="1" lang="ja-JP" altLang="en-US" sz="2400" dirty="0">
                <a:latin typeface="BIZ UDPゴシック" panose="020B0400000000000000" pitchFamily="50" charset="-128"/>
                <a:ea typeface="BIZ UDPゴシック" panose="020B0400000000000000" pitchFamily="50" charset="-128"/>
              </a:rPr>
              <a:t>の</a:t>
            </a:r>
            <a:r>
              <a:rPr kumimoji="1" lang="ja-JP" altLang="en-US" sz="2400" dirty="0">
                <a:solidFill>
                  <a:srgbClr val="C00000"/>
                </a:solidFill>
                <a:latin typeface="BIZ UDPゴシック" panose="020B0400000000000000" pitchFamily="50" charset="-128"/>
                <a:ea typeface="BIZ UDPゴシック" panose="020B0400000000000000" pitchFamily="50" charset="-128"/>
              </a:rPr>
              <a:t>非物質的・精神的側面</a:t>
            </a:r>
            <a:r>
              <a:rPr kumimoji="1" lang="ja-JP" altLang="en-US" sz="2400" dirty="0">
                <a:latin typeface="BIZ UDPゴシック" panose="020B0400000000000000" pitchFamily="50" charset="-128"/>
                <a:ea typeface="BIZ UDPゴシック" panose="020B0400000000000000" pitchFamily="50" charset="-128"/>
              </a:rPr>
              <a:t>に気が付いたにも関わらず、</a:t>
            </a:r>
            <a:r>
              <a:rPr kumimoji="1" lang="ja-JP" altLang="en-US" sz="2400" dirty="0">
                <a:solidFill>
                  <a:srgbClr val="C00000"/>
                </a:solidFill>
                <a:latin typeface="BIZ UDPゴシック" panose="020B0400000000000000" pitchFamily="50" charset="-128"/>
                <a:ea typeface="BIZ UDPゴシック" panose="020B0400000000000000" pitchFamily="50" charset="-128"/>
              </a:rPr>
              <a:t>大衆操作</a:t>
            </a:r>
            <a:r>
              <a:rPr kumimoji="1" lang="ja-JP" altLang="en-US" sz="2400" dirty="0">
                <a:latin typeface="BIZ UDPゴシック" panose="020B0400000000000000" pitchFamily="50" charset="-128"/>
                <a:ea typeface="BIZ UDPゴシック" panose="020B0400000000000000" pitchFamily="50" charset="-128"/>
              </a:rPr>
              <a:t>の目的でその真相を一般には知らせなかったことがユングには許せなかった。</a:t>
            </a:r>
          </a:p>
        </p:txBody>
      </p:sp>
      <p:sp>
        <p:nvSpPr>
          <p:cNvPr id="5" name="テキスト ボックス 4">
            <a:extLst>
              <a:ext uri="{FF2B5EF4-FFF2-40B4-BE49-F238E27FC236}">
                <a16:creationId xmlns:a16="http://schemas.microsoft.com/office/drawing/2014/main" id="{C06DE2E5-5B17-320F-5E47-37DC04550416}"/>
              </a:ext>
            </a:extLst>
          </p:cNvPr>
          <p:cNvSpPr txBox="1"/>
          <p:nvPr/>
        </p:nvSpPr>
        <p:spPr>
          <a:xfrm>
            <a:off x="571499" y="748784"/>
            <a:ext cx="2943225"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原題</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現代の神話</a:t>
            </a:r>
            <a:r>
              <a:rPr kumimoji="1" lang="en-US" altLang="ja-JP" dirty="0">
                <a:latin typeface="BIZ UDPゴシック" panose="020B0400000000000000" pitchFamily="50" charset="-128"/>
                <a:ea typeface="BIZ UDPゴシック" panose="020B0400000000000000" pitchFamily="50" charset="-128"/>
              </a:rPr>
              <a:t>』1958</a:t>
            </a:r>
            <a:r>
              <a:rPr kumimoji="1" lang="ja-JP" altLang="en-US" dirty="0">
                <a:latin typeface="BIZ UDPゴシック" panose="020B0400000000000000" pitchFamily="50" charset="-128"/>
                <a:ea typeface="BIZ UDPゴシック" panose="020B0400000000000000" pitchFamily="50" charset="-128"/>
              </a:rPr>
              <a:t>年</a:t>
            </a:r>
          </a:p>
        </p:txBody>
      </p:sp>
    </p:spTree>
    <p:extLst>
      <p:ext uri="{BB962C8B-B14F-4D97-AF65-F5344CB8AC3E}">
        <p14:creationId xmlns:p14="http://schemas.microsoft.com/office/powerpoint/2010/main" val="400190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marR="5080" indent="784225">
              <a:lnSpc>
                <a:spcPts val="1260"/>
              </a:lnSpc>
            </a:pPr>
            <a:r>
              <a:rPr dirty="0"/>
              <a:t>U.S.</a:t>
            </a:r>
            <a:r>
              <a:rPr spc="-15" dirty="0"/>
              <a:t> </a:t>
            </a:r>
            <a:r>
              <a:rPr dirty="0"/>
              <a:t>Department</a:t>
            </a:r>
            <a:r>
              <a:rPr spc="-50" dirty="0"/>
              <a:t> </a:t>
            </a:r>
            <a:r>
              <a:rPr dirty="0"/>
              <a:t>of</a:t>
            </a:r>
            <a:r>
              <a:rPr spc="-10" dirty="0"/>
              <a:t> </a:t>
            </a:r>
            <a:r>
              <a:rPr dirty="0"/>
              <a:t>Defense</a:t>
            </a:r>
            <a:r>
              <a:rPr spc="-30" dirty="0"/>
              <a:t> </a:t>
            </a:r>
            <a:r>
              <a:rPr spc="-50" dirty="0"/>
              <a:t>&amp; </a:t>
            </a:r>
            <a:r>
              <a:rPr dirty="0"/>
              <a:t>Office</a:t>
            </a:r>
            <a:r>
              <a:rPr spc="-15" dirty="0"/>
              <a:t> </a:t>
            </a:r>
            <a:r>
              <a:rPr dirty="0"/>
              <a:t>of</a:t>
            </a:r>
            <a:r>
              <a:rPr spc="-20" dirty="0"/>
              <a:t> </a:t>
            </a:r>
            <a:r>
              <a:rPr dirty="0"/>
              <a:t>the</a:t>
            </a:r>
            <a:r>
              <a:rPr spc="-20" dirty="0"/>
              <a:t> </a:t>
            </a:r>
            <a:r>
              <a:rPr dirty="0"/>
              <a:t>Director</a:t>
            </a:r>
            <a:r>
              <a:rPr spc="-30" dirty="0"/>
              <a:t> </a:t>
            </a:r>
            <a:r>
              <a:rPr dirty="0"/>
              <a:t>of</a:t>
            </a:r>
            <a:r>
              <a:rPr spc="-5" dirty="0"/>
              <a:t> </a:t>
            </a:r>
            <a:r>
              <a:rPr dirty="0"/>
              <a:t>National</a:t>
            </a:r>
            <a:r>
              <a:rPr spc="-50" dirty="0"/>
              <a:t> </a:t>
            </a:r>
            <a:r>
              <a:rPr spc="-10" dirty="0"/>
              <a:t>Intelligence</a:t>
            </a:r>
          </a:p>
        </p:txBody>
      </p:sp>
      <p:sp>
        <p:nvSpPr>
          <p:cNvPr id="9" name="object 9"/>
          <p:cNvSpPr txBox="1">
            <a:spLocks noGrp="1"/>
          </p:cNvSpPr>
          <p:nvPr>
            <p:ph type="sldNum" sz="quarter" idx="7"/>
          </p:nvPr>
        </p:nvSpPr>
        <p:spPr>
          <a:prstGeom prst="rect">
            <a:avLst/>
          </a:prstGeom>
        </p:spPr>
        <p:txBody>
          <a:bodyPr vert="horz" wrap="square" lIns="0" tIns="10160" rIns="0" bIns="0" rtlCol="0">
            <a:spAutoFit/>
          </a:bodyPr>
          <a:lstStyle/>
          <a:p>
            <a:pPr marL="267970">
              <a:lnSpc>
                <a:spcPct val="100000"/>
              </a:lnSpc>
              <a:spcBef>
                <a:spcPts val="80"/>
              </a:spcBef>
            </a:pPr>
            <a:fld id="{81D60167-4931-47E6-BA6A-407CBD079E47}" type="slidenum">
              <a:rPr spc="-50" dirty="0"/>
              <a:t>30</a:t>
            </a:fld>
            <a:endParaRPr spc="-50" dirty="0"/>
          </a:p>
          <a:p>
            <a:pPr marL="12700">
              <a:lnSpc>
                <a:spcPct val="100000"/>
              </a:lnSpc>
              <a:spcBef>
                <a:spcPts val="225"/>
              </a:spcBef>
            </a:pPr>
            <a:r>
              <a:rPr sz="800" dirty="0">
                <a:solidFill>
                  <a:srgbClr val="D0CECE"/>
                </a:solidFill>
                <a:latin typeface="Calibri"/>
                <a:cs typeface="Calibri"/>
              </a:rPr>
              <a:t>DoD</a:t>
            </a:r>
            <a:r>
              <a:rPr sz="800" spc="-40" dirty="0">
                <a:solidFill>
                  <a:srgbClr val="D0CECE"/>
                </a:solidFill>
                <a:latin typeface="Calibri"/>
                <a:cs typeface="Calibri"/>
              </a:rPr>
              <a:t> </a:t>
            </a:r>
            <a:r>
              <a:rPr sz="800" dirty="0">
                <a:solidFill>
                  <a:srgbClr val="D0CECE"/>
                </a:solidFill>
                <a:latin typeface="Calibri"/>
                <a:cs typeface="Calibri"/>
              </a:rPr>
              <a:t>PPR</a:t>
            </a:r>
            <a:r>
              <a:rPr sz="800" spc="-35" dirty="0">
                <a:solidFill>
                  <a:srgbClr val="D0CECE"/>
                </a:solidFill>
                <a:latin typeface="Calibri"/>
                <a:cs typeface="Calibri"/>
              </a:rPr>
              <a:t> </a:t>
            </a:r>
            <a:r>
              <a:rPr sz="800" dirty="0">
                <a:solidFill>
                  <a:srgbClr val="D0CECE"/>
                </a:solidFill>
                <a:latin typeface="Calibri"/>
                <a:cs typeface="Calibri"/>
              </a:rPr>
              <a:t>Approved</a:t>
            </a:r>
            <a:r>
              <a:rPr sz="800" spc="-15" dirty="0">
                <a:solidFill>
                  <a:srgbClr val="D0CECE"/>
                </a:solidFill>
                <a:latin typeface="Calibri"/>
                <a:cs typeface="Calibri"/>
              </a:rPr>
              <a:t> </a:t>
            </a:r>
            <a:r>
              <a:rPr sz="800" dirty="0">
                <a:solidFill>
                  <a:srgbClr val="D0CECE"/>
                </a:solidFill>
                <a:latin typeface="Calibri"/>
                <a:cs typeface="Calibri"/>
              </a:rPr>
              <a:t>Slide,</a:t>
            </a:r>
            <a:r>
              <a:rPr sz="800" spc="-10" dirty="0">
                <a:solidFill>
                  <a:srgbClr val="D0CECE"/>
                </a:solidFill>
                <a:latin typeface="Calibri"/>
                <a:cs typeface="Calibri"/>
              </a:rPr>
              <a:t> </a:t>
            </a:r>
            <a:r>
              <a:rPr sz="800" dirty="0">
                <a:solidFill>
                  <a:srgbClr val="D0CECE"/>
                </a:solidFill>
                <a:latin typeface="Calibri"/>
                <a:cs typeface="Calibri"/>
              </a:rPr>
              <a:t>Case</a:t>
            </a:r>
            <a:r>
              <a:rPr sz="800" spc="-35" dirty="0">
                <a:solidFill>
                  <a:srgbClr val="D0CECE"/>
                </a:solidFill>
                <a:latin typeface="Calibri"/>
                <a:cs typeface="Calibri"/>
              </a:rPr>
              <a:t> </a:t>
            </a:r>
            <a:r>
              <a:rPr sz="800" dirty="0">
                <a:solidFill>
                  <a:srgbClr val="D0CECE"/>
                </a:solidFill>
                <a:latin typeface="Calibri"/>
                <a:cs typeface="Calibri"/>
              </a:rPr>
              <a:t>23-S-</a:t>
            </a:r>
            <a:r>
              <a:rPr sz="800" spc="-20" dirty="0">
                <a:solidFill>
                  <a:srgbClr val="D0CECE"/>
                </a:solidFill>
                <a:latin typeface="Calibri"/>
                <a:cs typeface="Calibri"/>
              </a:rPr>
              <a:t>0802</a:t>
            </a:r>
            <a:endParaRPr sz="800" dirty="0">
              <a:latin typeface="Calibri"/>
              <a:cs typeface="Calibri"/>
            </a:endParaRPr>
          </a:p>
        </p:txBody>
      </p:sp>
      <p:sp>
        <p:nvSpPr>
          <p:cNvPr id="10" name="object 10"/>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10" dirty="0"/>
              <a:t>UNCLASSIFIED</a:t>
            </a:r>
          </a:p>
        </p:txBody>
      </p:sp>
      <p:sp>
        <p:nvSpPr>
          <p:cNvPr id="3" name="object 3"/>
          <p:cNvSpPr txBox="1">
            <a:spLocks noGrp="1"/>
          </p:cNvSpPr>
          <p:nvPr>
            <p:ph type="title"/>
          </p:nvPr>
        </p:nvSpPr>
        <p:spPr>
          <a:prstGeom prst="rect">
            <a:avLst/>
          </a:prstGeom>
        </p:spPr>
        <p:txBody>
          <a:bodyPr vert="horz" wrap="square" lIns="0" tIns="49530" rIns="0" bIns="0" rtlCol="0">
            <a:spAutoFit/>
          </a:bodyPr>
          <a:lstStyle/>
          <a:p>
            <a:pPr marL="12700" marR="5080">
              <a:lnSpc>
                <a:spcPts val="2380"/>
              </a:lnSpc>
              <a:spcBef>
                <a:spcPts val="390"/>
              </a:spcBef>
            </a:pPr>
            <a:r>
              <a:rPr dirty="0"/>
              <a:t>AARO</a:t>
            </a:r>
            <a:r>
              <a:rPr spc="-80" dirty="0"/>
              <a:t> </a:t>
            </a:r>
            <a:r>
              <a:rPr dirty="0"/>
              <a:t>emerged</a:t>
            </a:r>
            <a:r>
              <a:rPr spc="-50" dirty="0"/>
              <a:t> </a:t>
            </a:r>
            <a:r>
              <a:rPr dirty="0"/>
              <a:t>from</a:t>
            </a:r>
            <a:r>
              <a:rPr spc="-75" dirty="0"/>
              <a:t> </a:t>
            </a:r>
            <a:r>
              <a:rPr dirty="0"/>
              <a:t>Congressional</a:t>
            </a:r>
            <a:r>
              <a:rPr spc="-70" dirty="0"/>
              <a:t> </a:t>
            </a:r>
            <a:r>
              <a:rPr dirty="0"/>
              <a:t>and</a:t>
            </a:r>
            <a:r>
              <a:rPr spc="-95" dirty="0"/>
              <a:t> </a:t>
            </a:r>
            <a:r>
              <a:rPr dirty="0"/>
              <a:t>Departmental</a:t>
            </a:r>
            <a:r>
              <a:rPr spc="-50" dirty="0"/>
              <a:t> </a:t>
            </a:r>
            <a:r>
              <a:rPr dirty="0"/>
              <a:t>recognition</a:t>
            </a:r>
            <a:r>
              <a:rPr spc="-75" dirty="0"/>
              <a:t> </a:t>
            </a:r>
            <a:r>
              <a:rPr dirty="0"/>
              <a:t>that</a:t>
            </a:r>
            <a:r>
              <a:rPr spc="-85" dirty="0"/>
              <a:t> </a:t>
            </a:r>
            <a:r>
              <a:rPr dirty="0"/>
              <a:t>UAP</a:t>
            </a:r>
            <a:r>
              <a:rPr spc="-95" dirty="0"/>
              <a:t> </a:t>
            </a:r>
            <a:r>
              <a:rPr spc="-10" dirty="0"/>
              <a:t>present </a:t>
            </a:r>
            <a:r>
              <a:rPr dirty="0"/>
              <a:t>complex</a:t>
            </a:r>
            <a:r>
              <a:rPr spc="-40" dirty="0"/>
              <a:t> </a:t>
            </a:r>
            <a:r>
              <a:rPr b="0" dirty="0">
                <a:latin typeface="Segoe UI"/>
                <a:cs typeface="Segoe UI"/>
              </a:rPr>
              <a:t>hazards</a:t>
            </a:r>
            <a:r>
              <a:rPr b="0" spc="-50" dirty="0">
                <a:latin typeface="Segoe UI"/>
                <a:cs typeface="Segoe UI"/>
              </a:rPr>
              <a:t> </a:t>
            </a:r>
            <a:r>
              <a:rPr dirty="0"/>
              <a:t>and</a:t>
            </a:r>
            <a:r>
              <a:rPr spc="-50" dirty="0"/>
              <a:t> </a:t>
            </a:r>
            <a:r>
              <a:rPr b="0" dirty="0">
                <a:latin typeface="Segoe UI"/>
                <a:cs typeface="Segoe UI"/>
              </a:rPr>
              <a:t>threats</a:t>
            </a:r>
            <a:r>
              <a:rPr b="0" spc="-55" dirty="0">
                <a:latin typeface="Segoe UI"/>
                <a:cs typeface="Segoe UI"/>
              </a:rPr>
              <a:t> </a:t>
            </a:r>
            <a:r>
              <a:rPr b="0" dirty="0">
                <a:latin typeface="Segoe UI"/>
                <a:cs typeface="Segoe UI"/>
              </a:rPr>
              <a:t>across</a:t>
            </a:r>
            <a:r>
              <a:rPr b="0" spc="-60" dirty="0">
                <a:latin typeface="Segoe UI"/>
                <a:cs typeface="Segoe UI"/>
              </a:rPr>
              <a:t> </a:t>
            </a:r>
            <a:r>
              <a:rPr b="0" dirty="0">
                <a:latin typeface="Segoe UI"/>
                <a:cs typeface="Segoe UI"/>
              </a:rPr>
              <a:t>service</a:t>
            </a:r>
            <a:r>
              <a:rPr dirty="0"/>
              <a:t>,</a:t>
            </a:r>
            <a:r>
              <a:rPr spc="-75" dirty="0"/>
              <a:t> </a:t>
            </a:r>
            <a:r>
              <a:rPr b="0" dirty="0">
                <a:latin typeface="Segoe UI"/>
                <a:cs typeface="Segoe UI"/>
              </a:rPr>
              <a:t>regional</a:t>
            </a:r>
            <a:r>
              <a:rPr dirty="0"/>
              <a:t>,</a:t>
            </a:r>
            <a:r>
              <a:rPr spc="-40" dirty="0"/>
              <a:t> </a:t>
            </a:r>
            <a:r>
              <a:rPr dirty="0"/>
              <a:t>and</a:t>
            </a:r>
            <a:r>
              <a:rPr spc="-60" dirty="0"/>
              <a:t> </a:t>
            </a:r>
            <a:r>
              <a:rPr b="0" dirty="0">
                <a:latin typeface="Segoe UI"/>
                <a:cs typeface="Segoe UI"/>
              </a:rPr>
              <a:t>domain</a:t>
            </a:r>
            <a:r>
              <a:rPr b="0" spc="-30" dirty="0">
                <a:latin typeface="Segoe UI"/>
                <a:cs typeface="Segoe UI"/>
              </a:rPr>
              <a:t> </a:t>
            </a:r>
            <a:r>
              <a:rPr b="0" spc="-10" dirty="0">
                <a:latin typeface="Segoe UI"/>
                <a:cs typeface="Segoe UI"/>
              </a:rPr>
              <a:t>boundaries</a:t>
            </a:r>
            <a:r>
              <a:rPr spc="-10" dirty="0"/>
              <a:t>.</a:t>
            </a:r>
          </a:p>
        </p:txBody>
      </p:sp>
      <p:sp>
        <p:nvSpPr>
          <p:cNvPr id="4" name="object 4"/>
          <p:cNvSpPr txBox="1"/>
          <p:nvPr/>
        </p:nvSpPr>
        <p:spPr>
          <a:xfrm>
            <a:off x="349592" y="1953323"/>
            <a:ext cx="4168775" cy="3308985"/>
          </a:xfrm>
          <a:prstGeom prst="rect">
            <a:avLst/>
          </a:prstGeom>
        </p:spPr>
        <p:txBody>
          <a:bodyPr vert="horz" wrap="square" lIns="0" tIns="47625" rIns="0" bIns="0" rtlCol="0">
            <a:spAutoFit/>
          </a:bodyPr>
          <a:lstStyle/>
          <a:p>
            <a:pPr marL="241300" marR="391795" indent="-228600">
              <a:lnSpc>
                <a:spcPts val="2160"/>
              </a:lnSpc>
              <a:spcBef>
                <a:spcPts val="375"/>
              </a:spcBef>
              <a:buSzPct val="95000"/>
              <a:buFont typeface="Symbol"/>
              <a:buChar char=""/>
              <a:tabLst>
                <a:tab pos="241300" algn="l"/>
                <a:tab pos="266700" algn="l"/>
              </a:tabLst>
            </a:pPr>
            <a:r>
              <a:rPr sz="2000" b="0" dirty="0">
                <a:latin typeface="Segoe UI Light"/>
                <a:cs typeface="Segoe UI Light"/>
              </a:rPr>
              <a:t>	What</a:t>
            </a:r>
            <a:r>
              <a:rPr sz="2000" b="0" spc="-15" dirty="0">
                <a:latin typeface="Segoe UI Light"/>
                <a:cs typeface="Segoe UI Light"/>
              </a:rPr>
              <a:t> </a:t>
            </a:r>
            <a:r>
              <a:rPr sz="2000" b="0" dirty="0">
                <a:latin typeface="Segoe UI Light"/>
                <a:cs typeface="Segoe UI Light"/>
              </a:rPr>
              <a:t>is</a:t>
            </a:r>
            <a:r>
              <a:rPr sz="2000" b="0" spc="-30" dirty="0">
                <a:latin typeface="Segoe UI Light"/>
                <a:cs typeface="Segoe UI Light"/>
              </a:rPr>
              <a:t> </a:t>
            </a:r>
            <a:r>
              <a:rPr sz="2000" b="0" dirty="0">
                <a:latin typeface="Segoe UI Light"/>
                <a:cs typeface="Segoe UI Light"/>
              </a:rPr>
              <a:t>the</a:t>
            </a:r>
            <a:r>
              <a:rPr sz="2000" b="0" spc="-10" dirty="0">
                <a:latin typeface="Segoe UI Light"/>
                <a:cs typeface="Segoe UI Light"/>
              </a:rPr>
              <a:t> </a:t>
            </a:r>
            <a:r>
              <a:rPr sz="2000" b="0" spc="-20" dirty="0">
                <a:latin typeface="Segoe UI Light"/>
                <a:cs typeface="Segoe UI Light"/>
              </a:rPr>
              <a:t>A</a:t>
            </a:r>
            <a:r>
              <a:rPr sz="1600" b="0" spc="-20" dirty="0">
                <a:latin typeface="Segoe UI Light"/>
                <a:cs typeface="Segoe UI Light"/>
              </a:rPr>
              <a:t>LL</a:t>
            </a:r>
            <a:r>
              <a:rPr sz="2000" b="0" spc="-20" dirty="0">
                <a:latin typeface="Segoe UI Light"/>
                <a:cs typeface="Segoe UI Light"/>
              </a:rPr>
              <a:t>-</a:t>
            </a:r>
            <a:r>
              <a:rPr sz="1600" b="0" dirty="0">
                <a:latin typeface="Segoe UI Light"/>
                <a:cs typeface="Segoe UI Light"/>
              </a:rPr>
              <a:t>DOMAIN</a:t>
            </a:r>
            <a:r>
              <a:rPr sz="1600" b="0" spc="125" dirty="0">
                <a:latin typeface="Segoe UI Light"/>
                <a:cs typeface="Segoe UI Light"/>
              </a:rPr>
              <a:t> </a:t>
            </a:r>
            <a:r>
              <a:rPr sz="2000" b="0" spc="-20" dirty="0">
                <a:latin typeface="Segoe UI Light"/>
                <a:cs typeface="Segoe UI Light"/>
              </a:rPr>
              <a:t>A</a:t>
            </a:r>
            <a:r>
              <a:rPr sz="1600" b="0" spc="-20" dirty="0">
                <a:latin typeface="Segoe UI Light"/>
                <a:cs typeface="Segoe UI Light"/>
              </a:rPr>
              <a:t>NOMALY </a:t>
            </a:r>
            <a:r>
              <a:rPr sz="2000" b="0" dirty="0">
                <a:latin typeface="Segoe UI Light"/>
                <a:cs typeface="Segoe UI Light"/>
              </a:rPr>
              <a:t>R</a:t>
            </a:r>
            <a:r>
              <a:rPr sz="1600" b="0" dirty="0">
                <a:latin typeface="Segoe UI Light"/>
                <a:cs typeface="Segoe UI Light"/>
              </a:rPr>
              <a:t>ESOLUTION</a:t>
            </a:r>
            <a:r>
              <a:rPr sz="1600" b="0" spc="40" dirty="0">
                <a:latin typeface="Segoe UI Light"/>
                <a:cs typeface="Segoe UI Light"/>
              </a:rPr>
              <a:t> </a:t>
            </a:r>
            <a:r>
              <a:rPr sz="2000" b="0" dirty="0">
                <a:latin typeface="Segoe UI Light"/>
                <a:cs typeface="Segoe UI Light"/>
              </a:rPr>
              <a:t>O</a:t>
            </a:r>
            <a:r>
              <a:rPr sz="1600" b="0" dirty="0">
                <a:latin typeface="Segoe UI Light"/>
                <a:cs typeface="Segoe UI Light"/>
              </a:rPr>
              <a:t>FFICE</a:t>
            </a:r>
            <a:r>
              <a:rPr sz="1600" b="0" spc="45" dirty="0">
                <a:latin typeface="Segoe UI Light"/>
                <a:cs typeface="Segoe UI Light"/>
              </a:rPr>
              <a:t> </a:t>
            </a:r>
            <a:r>
              <a:rPr sz="2000" b="0" spc="-10" dirty="0">
                <a:latin typeface="Segoe UI Light"/>
                <a:cs typeface="Segoe UI Light"/>
              </a:rPr>
              <a:t>(AARO)?</a:t>
            </a:r>
            <a:endParaRPr sz="2000">
              <a:latin typeface="Segoe UI Light"/>
              <a:cs typeface="Segoe UI Light"/>
            </a:endParaRPr>
          </a:p>
          <a:p>
            <a:pPr>
              <a:lnSpc>
                <a:spcPct val="100000"/>
              </a:lnSpc>
              <a:spcBef>
                <a:spcPts val="1040"/>
              </a:spcBef>
              <a:buFont typeface="Symbol"/>
              <a:buChar char=""/>
            </a:pPr>
            <a:endParaRPr sz="1600">
              <a:latin typeface="Segoe UI Light"/>
              <a:cs typeface="Segoe UI Light"/>
            </a:endParaRPr>
          </a:p>
          <a:p>
            <a:pPr marL="240665" marR="160020" indent="-228600">
              <a:lnSpc>
                <a:spcPts val="2160"/>
              </a:lnSpc>
              <a:buSzPct val="95000"/>
              <a:buFont typeface="Symbol"/>
              <a:buChar char=""/>
              <a:tabLst>
                <a:tab pos="240665" algn="l"/>
                <a:tab pos="266065" algn="l"/>
              </a:tabLst>
            </a:pPr>
            <a:r>
              <a:rPr sz="2000" b="0" dirty="0">
                <a:latin typeface="Segoe UI Light"/>
                <a:cs typeface="Segoe UI Light"/>
              </a:rPr>
              <a:t>	What</a:t>
            </a:r>
            <a:r>
              <a:rPr sz="2000" b="0" spc="-30" dirty="0">
                <a:latin typeface="Segoe UI Light"/>
                <a:cs typeface="Segoe UI Light"/>
              </a:rPr>
              <a:t> </a:t>
            </a:r>
            <a:r>
              <a:rPr sz="2000" b="0" dirty="0">
                <a:latin typeface="Segoe UI Light"/>
                <a:cs typeface="Segoe UI Light"/>
              </a:rPr>
              <a:t>outcomes</a:t>
            </a:r>
            <a:r>
              <a:rPr sz="2000" b="0" spc="-45" dirty="0">
                <a:latin typeface="Segoe UI Light"/>
                <a:cs typeface="Segoe UI Light"/>
              </a:rPr>
              <a:t> </a:t>
            </a:r>
            <a:r>
              <a:rPr sz="2000" b="0" dirty="0">
                <a:latin typeface="Segoe UI Light"/>
                <a:cs typeface="Segoe UI Light"/>
              </a:rPr>
              <a:t>does</a:t>
            </a:r>
            <a:r>
              <a:rPr sz="2000" b="0" spc="-45" dirty="0">
                <a:latin typeface="Segoe UI Light"/>
                <a:cs typeface="Segoe UI Light"/>
              </a:rPr>
              <a:t> </a:t>
            </a:r>
            <a:r>
              <a:rPr sz="2000" b="0" dirty="0">
                <a:latin typeface="Segoe UI Light"/>
                <a:cs typeface="Segoe UI Light"/>
              </a:rPr>
              <a:t>AARO</a:t>
            </a:r>
            <a:r>
              <a:rPr sz="2000" b="0" spc="-35" dirty="0">
                <a:latin typeface="Segoe UI Light"/>
                <a:cs typeface="Segoe UI Light"/>
              </a:rPr>
              <a:t> </a:t>
            </a:r>
            <a:r>
              <a:rPr sz="2000" b="0" dirty="0">
                <a:latin typeface="Segoe UI Light"/>
                <a:cs typeface="Segoe UI Light"/>
              </a:rPr>
              <a:t>aim</a:t>
            </a:r>
            <a:r>
              <a:rPr sz="2000" b="0" spc="-45" dirty="0">
                <a:latin typeface="Segoe UI Light"/>
                <a:cs typeface="Segoe UI Light"/>
              </a:rPr>
              <a:t> </a:t>
            </a:r>
            <a:r>
              <a:rPr sz="2000" b="0" spc="-25" dirty="0">
                <a:latin typeface="Segoe UI Light"/>
                <a:cs typeface="Segoe UI Light"/>
              </a:rPr>
              <a:t>to </a:t>
            </a:r>
            <a:r>
              <a:rPr sz="2000" b="0" spc="-10" dirty="0">
                <a:latin typeface="Segoe UI Light"/>
                <a:cs typeface="Segoe UI Light"/>
              </a:rPr>
              <a:t>produce?</a:t>
            </a:r>
            <a:endParaRPr sz="2000">
              <a:latin typeface="Segoe UI Light"/>
              <a:cs typeface="Segoe UI Light"/>
            </a:endParaRPr>
          </a:p>
          <a:p>
            <a:pPr>
              <a:lnSpc>
                <a:spcPct val="100000"/>
              </a:lnSpc>
              <a:spcBef>
                <a:spcPts val="225"/>
              </a:spcBef>
              <a:buFont typeface="Symbol"/>
              <a:buChar char=""/>
            </a:pPr>
            <a:endParaRPr sz="2000">
              <a:latin typeface="Segoe UI Light"/>
              <a:cs typeface="Segoe UI Light"/>
            </a:endParaRPr>
          </a:p>
          <a:p>
            <a:pPr marL="266700" indent="-254000">
              <a:lnSpc>
                <a:spcPct val="100000"/>
              </a:lnSpc>
              <a:buSzPct val="95000"/>
              <a:buFont typeface="Symbol"/>
              <a:buChar char=""/>
              <a:tabLst>
                <a:tab pos="266700" algn="l"/>
              </a:tabLst>
            </a:pPr>
            <a:r>
              <a:rPr sz="2000" b="0" dirty="0">
                <a:latin typeface="Segoe UI Light"/>
                <a:cs typeface="Segoe UI Light"/>
              </a:rPr>
              <a:t>How</a:t>
            </a:r>
            <a:r>
              <a:rPr sz="2000" b="0" spc="-55" dirty="0">
                <a:latin typeface="Segoe UI Light"/>
                <a:cs typeface="Segoe UI Light"/>
              </a:rPr>
              <a:t> </a:t>
            </a:r>
            <a:r>
              <a:rPr sz="2000" b="0" dirty="0">
                <a:latin typeface="Segoe UI Light"/>
                <a:cs typeface="Segoe UI Light"/>
              </a:rPr>
              <a:t>will</a:t>
            </a:r>
            <a:r>
              <a:rPr sz="2000" b="0" spc="-40" dirty="0">
                <a:latin typeface="Segoe UI Light"/>
                <a:cs typeface="Segoe UI Light"/>
              </a:rPr>
              <a:t> </a:t>
            </a:r>
            <a:r>
              <a:rPr sz="2000" b="0" dirty="0">
                <a:latin typeface="Segoe UI Light"/>
                <a:cs typeface="Segoe UI Light"/>
              </a:rPr>
              <a:t>AARO</a:t>
            </a:r>
            <a:r>
              <a:rPr sz="2000" b="0" spc="-45" dirty="0">
                <a:latin typeface="Segoe UI Light"/>
                <a:cs typeface="Segoe UI Light"/>
              </a:rPr>
              <a:t> </a:t>
            </a:r>
            <a:r>
              <a:rPr sz="2000" b="0" dirty="0">
                <a:latin typeface="Segoe UI Light"/>
                <a:cs typeface="Segoe UI Light"/>
              </a:rPr>
              <a:t>resolve</a:t>
            </a:r>
            <a:r>
              <a:rPr sz="2000" b="0" spc="-45" dirty="0">
                <a:latin typeface="Segoe UI Light"/>
                <a:cs typeface="Segoe UI Light"/>
              </a:rPr>
              <a:t> </a:t>
            </a:r>
            <a:r>
              <a:rPr sz="2000" b="0" spc="-10" dirty="0">
                <a:latin typeface="Segoe UI Light"/>
                <a:cs typeface="Segoe UI Light"/>
              </a:rPr>
              <a:t>phenomena?</a:t>
            </a:r>
            <a:endParaRPr sz="2000">
              <a:latin typeface="Segoe UI Light"/>
              <a:cs typeface="Segoe UI Light"/>
            </a:endParaRPr>
          </a:p>
          <a:p>
            <a:pPr>
              <a:lnSpc>
                <a:spcPct val="100000"/>
              </a:lnSpc>
              <a:spcBef>
                <a:spcPts val="1535"/>
              </a:spcBef>
              <a:buFont typeface="Symbol"/>
              <a:buChar char=""/>
            </a:pPr>
            <a:endParaRPr sz="2000">
              <a:latin typeface="Segoe UI Light"/>
              <a:cs typeface="Segoe UI Light"/>
            </a:endParaRPr>
          </a:p>
          <a:p>
            <a:pPr marL="241300" marR="372110" indent="-228600">
              <a:lnSpc>
                <a:spcPts val="2160"/>
              </a:lnSpc>
              <a:buSzPct val="95000"/>
              <a:buFont typeface="Symbol"/>
              <a:buChar char=""/>
              <a:tabLst>
                <a:tab pos="241300" algn="l"/>
                <a:tab pos="266700" algn="l"/>
              </a:tabLst>
            </a:pPr>
            <a:r>
              <a:rPr sz="2000" b="0" dirty="0">
                <a:latin typeface="Segoe UI Light"/>
                <a:cs typeface="Segoe UI Light"/>
              </a:rPr>
              <a:t>	How</a:t>
            </a:r>
            <a:r>
              <a:rPr sz="2000" b="0" spc="-65" dirty="0">
                <a:latin typeface="Segoe UI Light"/>
                <a:cs typeface="Segoe UI Light"/>
              </a:rPr>
              <a:t> </a:t>
            </a:r>
            <a:r>
              <a:rPr sz="2000" b="0" dirty="0">
                <a:latin typeface="Segoe UI Light"/>
                <a:cs typeface="Segoe UI Light"/>
              </a:rPr>
              <a:t>are</a:t>
            </a:r>
            <a:r>
              <a:rPr sz="2000" b="0" spc="-65" dirty="0">
                <a:latin typeface="Segoe UI Light"/>
                <a:cs typeface="Segoe UI Light"/>
              </a:rPr>
              <a:t> </a:t>
            </a:r>
            <a:r>
              <a:rPr sz="2000" b="0" spc="-20" dirty="0">
                <a:latin typeface="Segoe UI Light"/>
                <a:cs typeface="Segoe UI Light"/>
              </a:rPr>
              <a:t>AARO’s</a:t>
            </a:r>
            <a:r>
              <a:rPr sz="2000" b="0" spc="-60" dirty="0">
                <a:latin typeface="Segoe UI Light"/>
                <a:cs typeface="Segoe UI Light"/>
              </a:rPr>
              <a:t> </a:t>
            </a:r>
            <a:r>
              <a:rPr sz="2000" b="0" spc="-10" dirty="0">
                <a:latin typeface="Segoe UI Light"/>
                <a:cs typeface="Segoe UI Light"/>
              </a:rPr>
              <a:t>mission responsibilities</a:t>
            </a:r>
            <a:r>
              <a:rPr sz="2000" b="0" spc="-5" dirty="0">
                <a:latin typeface="Segoe UI Light"/>
                <a:cs typeface="Segoe UI Light"/>
              </a:rPr>
              <a:t> </a:t>
            </a:r>
            <a:r>
              <a:rPr sz="2000" b="0" dirty="0">
                <a:latin typeface="Segoe UI Light"/>
                <a:cs typeface="Segoe UI Light"/>
              </a:rPr>
              <a:t>applicable</a:t>
            </a:r>
            <a:r>
              <a:rPr sz="2000" b="0" spc="-35" dirty="0">
                <a:latin typeface="Segoe UI Light"/>
                <a:cs typeface="Segoe UI Light"/>
              </a:rPr>
              <a:t> </a:t>
            </a:r>
            <a:r>
              <a:rPr sz="2000" b="0" dirty="0">
                <a:latin typeface="Segoe UI Light"/>
                <a:cs typeface="Segoe UI Light"/>
              </a:rPr>
              <a:t>to</a:t>
            </a:r>
            <a:r>
              <a:rPr sz="2000" b="0" spc="-15" dirty="0">
                <a:latin typeface="Segoe UI Light"/>
                <a:cs typeface="Segoe UI Light"/>
              </a:rPr>
              <a:t> </a:t>
            </a:r>
            <a:r>
              <a:rPr sz="2000" b="0" spc="-20" dirty="0">
                <a:latin typeface="Segoe UI Light"/>
                <a:cs typeface="Segoe UI Light"/>
              </a:rPr>
              <a:t>you?</a:t>
            </a:r>
            <a:endParaRPr sz="2000">
              <a:latin typeface="Segoe UI Light"/>
              <a:cs typeface="Segoe UI Light"/>
            </a:endParaRPr>
          </a:p>
        </p:txBody>
      </p:sp>
      <p:sp>
        <p:nvSpPr>
          <p:cNvPr id="5" name="object 5"/>
          <p:cNvSpPr txBox="1"/>
          <p:nvPr/>
        </p:nvSpPr>
        <p:spPr>
          <a:xfrm>
            <a:off x="5004058" y="1978539"/>
            <a:ext cx="5601335" cy="346710"/>
          </a:xfrm>
          <a:prstGeom prst="rect">
            <a:avLst/>
          </a:prstGeom>
        </p:spPr>
        <p:txBody>
          <a:bodyPr vert="horz" wrap="square" lIns="0" tIns="13335" rIns="0" bIns="0" rtlCol="0">
            <a:spAutoFit/>
          </a:bodyPr>
          <a:lstStyle/>
          <a:p>
            <a:pPr marL="12700" marR="5080">
              <a:lnSpc>
                <a:spcPct val="100000"/>
              </a:lnSpc>
              <a:spcBef>
                <a:spcPts val="105"/>
              </a:spcBef>
            </a:pPr>
            <a:r>
              <a:rPr sz="1050" b="0" dirty="0">
                <a:solidFill>
                  <a:srgbClr val="2E5496"/>
                </a:solidFill>
                <a:latin typeface="Segoe UI Light"/>
                <a:cs typeface="Segoe UI Light"/>
              </a:rPr>
              <a:t>Anomalous</a:t>
            </a:r>
            <a:r>
              <a:rPr sz="1050" b="0" spc="-25" dirty="0">
                <a:solidFill>
                  <a:srgbClr val="2E5496"/>
                </a:solidFill>
                <a:latin typeface="Segoe UI Light"/>
                <a:cs typeface="Segoe UI Light"/>
              </a:rPr>
              <a:t> </a:t>
            </a:r>
            <a:r>
              <a:rPr sz="1050" b="0" dirty="0">
                <a:solidFill>
                  <a:srgbClr val="2E5496"/>
                </a:solidFill>
                <a:latin typeface="Segoe UI Light"/>
                <a:cs typeface="Segoe UI Light"/>
              </a:rPr>
              <a:t>observation</a:t>
            </a:r>
            <a:r>
              <a:rPr sz="1050" b="0" spc="-35" dirty="0">
                <a:solidFill>
                  <a:srgbClr val="2E5496"/>
                </a:solidFill>
                <a:latin typeface="Segoe UI Light"/>
                <a:cs typeface="Segoe UI Light"/>
              </a:rPr>
              <a:t> </a:t>
            </a:r>
            <a:r>
              <a:rPr sz="1050" b="0" dirty="0">
                <a:solidFill>
                  <a:srgbClr val="2E5496"/>
                </a:solidFill>
                <a:latin typeface="Segoe UI Light"/>
                <a:cs typeface="Segoe UI Light"/>
              </a:rPr>
              <a:t>smaterial,</a:t>
            </a:r>
            <a:r>
              <a:rPr sz="1050" b="0" spc="-15" dirty="0">
                <a:solidFill>
                  <a:srgbClr val="2E5496"/>
                </a:solidFill>
                <a:latin typeface="Segoe UI Light"/>
                <a:cs typeface="Segoe UI Light"/>
              </a:rPr>
              <a:t> </a:t>
            </a:r>
            <a:r>
              <a:rPr sz="1050" b="0" spc="-10" dirty="0">
                <a:solidFill>
                  <a:srgbClr val="2E5496"/>
                </a:solidFill>
                <a:latin typeface="Segoe UI Light"/>
                <a:cs typeface="Segoe UI Light"/>
              </a:rPr>
              <a:t>behavioral,</a:t>
            </a:r>
            <a:r>
              <a:rPr sz="1050" b="0" spc="-40" dirty="0">
                <a:solidFill>
                  <a:srgbClr val="2E5496"/>
                </a:solidFill>
                <a:latin typeface="Segoe UI Light"/>
                <a:cs typeface="Segoe UI Light"/>
              </a:rPr>
              <a:t> </a:t>
            </a:r>
            <a:r>
              <a:rPr sz="1050" b="0" dirty="0">
                <a:solidFill>
                  <a:srgbClr val="2E5496"/>
                </a:solidFill>
                <a:latin typeface="Segoe UI Light"/>
                <a:cs typeface="Segoe UI Light"/>
              </a:rPr>
              <a:t>or</a:t>
            </a:r>
            <a:r>
              <a:rPr sz="1050" b="0" spc="-25" dirty="0">
                <a:solidFill>
                  <a:srgbClr val="2E5496"/>
                </a:solidFill>
                <a:latin typeface="Segoe UI Light"/>
                <a:cs typeface="Segoe UI Light"/>
              </a:rPr>
              <a:t> </a:t>
            </a:r>
            <a:r>
              <a:rPr sz="1050" b="0" dirty="0">
                <a:solidFill>
                  <a:srgbClr val="2E5496"/>
                </a:solidFill>
                <a:latin typeface="Segoe UI Light"/>
                <a:cs typeface="Segoe UI Light"/>
              </a:rPr>
              <a:t>capability</a:t>
            </a:r>
            <a:r>
              <a:rPr sz="1050" b="0" spc="-45" dirty="0">
                <a:solidFill>
                  <a:srgbClr val="2E5496"/>
                </a:solidFill>
                <a:latin typeface="Segoe UI Light"/>
                <a:cs typeface="Segoe UI Light"/>
              </a:rPr>
              <a:t> </a:t>
            </a:r>
            <a:r>
              <a:rPr sz="1050" b="0" dirty="0">
                <a:solidFill>
                  <a:srgbClr val="2E5496"/>
                </a:solidFill>
                <a:latin typeface="Segoe UI Light"/>
                <a:cs typeface="Segoe UI Light"/>
              </a:rPr>
              <a:t>attributes</a:t>
            </a:r>
            <a:r>
              <a:rPr sz="1050" b="0" spc="-20" dirty="0">
                <a:solidFill>
                  <a:srgbClr val="2E5496"/>
                </a:solidFill>
                <a:latin typeface="Segoe UI Light"/>
                <a:cs typeface="Segoe UI Light"/>
              </a:rPr>
              <a:t> </a:t>
            </a:r>
            <a:r>
              <a:rPr sz="1050" b="0" dirty="0">
                <a:solidFill>
                  <a:srgbClr val="2E5496"/>
                </a:solidFill>
                <a:latin typeface="Segoe UI Light"/>
                <a:cs typeface="Segoe UI Light"/>
              </a:rPr>
              <a:t>perceived</a:t>
            </a:r>
            <a:r>
              <a:rPr sz="1050" b="0" spc="-60" dirty="0">
                <a:solidFill>
                  <a:srgbClr val="2E5496"/>
                </a:solidFill>
                <a:latin typeface="Segoe UI Light"/>
                <a:cs typeface="Segoe UI Light"/>
              </a:rPr>
              <a:t> </a:t>
            </a:r>
            <a:r>
              <a:rPr sz="1050" b="0" dirty="0">
                <a:solidFill>
                  <a:srgbClr val="2E5496"/>
                </a:solidFill>
                <a:latin typeface="Segoe UI Light"/>
                <a:cs typeface="Segoe UI Light"/>
              </a:rPr>
              <a:t>to</a:t>
            </a:r>
            <a:r>
              <a:rPr sz="1050" b="0" spc="-35" dirty="0">
                <a:solidFill>
                  <a:srgbClr val="2E5496"/>
                </a:solidFill>
                <a:latin typeface="Segoe UI Light"/>
                <a:cs typeface="Segoe UI Light"/>
              </a:rPr>
              <a:t> </a:t>
            </a:r>
            <a:r>
              <a:rPr sz="1050" b="0" dirty="0">
                <a:solidFill>
                  <a:srgbClr val="2E5496"/>
                </a:solidFill>
                <a:latin typeface="Segoe UI Light"/>
                <a:cs typeface="Segoe UI Light"/>
              </a:rPr>
              <a:t>be</a:t>
            </a:r>
            <a:r>
              <a:rPr sz="1050" b="0" spc="-35" dirty="0">
                <a:solidFill>
                  <a:srgbClr val="2E5496"/>
                </a:solidFill>
                <a:latin typeface="Segoe UI Light"/>
                <a:cs typeface="Segoe UI Light"/>
              </a:rPr>
              <a:t> </a:t>
            </a:r>
            <a:r>
              <a:rPr sz="1050" b="0" dirty="0">
                <a:solidFill>
                  <a:srgbClr val="2E5496"/>
                </a:solidFill>
                <a:latin typeface="Segoe UI Light"/>
                <a:cs typeface="Segoe UI Light"/>
              </a:rPr>
              <a:t>beyond</a:t>
            </a:r>
            <a:r>
              <a:rPr sz="1050" b="0" spc="-50" dirty="0">
                <a:solidFill>
                  <a:srgbClr val="2E5496"/>
                </a:solidFill>
                <a:latin typeface="Segoe UI Light"/>
                <a:cs typeface="Segoe UI Light"/>
              </a:rPr>
              <a:t> </a:t>
            </a:r>
            <a:r>
              <a:rPr sz="1050" b="0" spc="-10" dirty="0">
                <a:solidFill>
                  <a:srgbClr val="2E5496"/>
                </a:solidFill>
                <a:latin typeface="Segoe UI Light"/>
                <a:cs typeface="Segoe UI Light"/>
              </a:rPr>
              <a:t>known </a:t>
            </a:r>
            <a:r>
              <a:rPr sz="1050" b="0" dirty="0">
                <a:solidFill>
                  <a:srgbClr val="2E5496"/>
                </a:solidFill>
                <a:latin typeface="Segoe UI Light"/>
                <a:cs typeface="Segoe UI Light"/>
              </a:rPr>
              <a:t>performance</a:t>
            </a:r>
            <a:r>
              <a:rPr sz="1050" b="0" spc="-70" dirty="0">
                <a:solidFill>
                  <a:srgbClr val="2E5496"/>
                </a:solidFill>
                <a:latin typeface="Segoe UI Light"/>
                <a:cs typeface="Segoe UI Light"/>
              </a:rPr>
              <a:t> </a:t>
            </a:r>
            <a:r>
              <a:rPr sz="1050" b="0" spc="-10" dirty="0">
                <a:solidFill>
                  <a:srgbClr val="2E5496"/>
                </a:solidFill>
                <a:latin typeface="Segoe UI Light"/>
                <a:cs typeface="Segoe UI Light"/>
              </a:rPr>
              <a:t>envelops</a:t>
            </a:r>
            <a:endParaRPr sz="1050" dirty="0">
              <a:latin typeface="Segoe UI Light"/>
              <a:cs typeface="Segoe UI Light"/>
            </a:endParaRPr>
          </a:p>
        </p:txBody>
      </p:sp>
      <p:sp>
        <p:nvSpPr>
          <p:cNvPr id="6" name="object 6"/>
          <p:cNvSpPr txBox="1"/>
          <p:nvPr/>
        </p:nvSpPr>
        <p:spPr>
          <a:xfrm>
            <a:off x="4978908" y="2365248"/>
            <a:ext cx="5972810" cy="585470"/>
          </a:xfrm>
          <a:prstGeom prst="rect">
            <a:avLst/>
          </a:prstGeom>
          <a:solidFill>
            <a:srgbClr val="2E5496">
              <a:alpha val="79998"/>
            </a:srgbClr>
          </a:solidFill>
        </p:spPr>
        <p:txBody>
          <a:bodyPr vert="horz" wrap="square" lIns="0" tIns="40005" rIns="0" bIns="0" rtlCol="0">
            <a:spAutoFit/>
          </a:bodyPr>
          <a:lstStyle/>
          <a:p>
            <a:pPr marL="90805">
              <a:lnSpc>
                <a:spcPct val="100000"/>
              </a:lnSpc>
              <a:spcBef>
                <a:spcPts val="315"/>
              </a:spcBef>
            </a:pPr>
            <a:r>
              <a:rPr sz="3200" cap="small" dirty="0">
                <a:solidFill>
                  <a:srgbClr val="FFFFFF"/>
                </a:solidFill>
                <a:latin typeface="Agency FB"/>
                <a:cs typeface="Agency FB"/>
              </a:rPr>
              <a:t>Unidentified</a:t>
            </a:r>
            <a:r>
              <a:rPr sz="3200" cap="small" spc="105" dirty="0">
                <a:solidFill>
                  <a:srgbClr val="FFFFFF"/>
                </a:solidFill>
                <a:latin typeface="Agency FB"/>
                <a:cs typeface="Agency FB"/>
              </a:rPr>
              <a:t> </a:t>
            </a:r>
            <a:r>
              <a:rPr sz="3200" cap="small" dirty="0">
                <a:solidFill>
                  <a:srgbClr val="FFFFFF"/>
                </a:solidFill>
                <a:latin typeface="Agency FB"/>
                <a:cs typeface="Agency FB"/>
              </a:rPr>
              <a:t>Anomalous</a:t>
            </a:r>
            <a:r>
              <a:rPr sz="3200" cap="small" spc="35" dirty="0">
                <a:solidFill>
                  <a:srgbClr val="FFFFFF"/>
                </a:solidFill>
                <a:latin typeface="Agency FB"/>
                <a:cs typeface="Agency FB"/>
              </a:rPr>
              <a:t> </a:t>
            </a:r>
            <a:r>
              <a:rPr sz="3200" cap="small" spc="-10" dirty="0">
                <a:solidFill>
                  <a:srgbClr val="FFFFFF"/>
                </a:solidFill>
                <a:latin typeface="Agency FB"/>
                <a:cs typeface="Agency FB"/>
              </a:rPr>
              <a:t>Phenomena</a:t>
            </a:r>
            <a:endParaRPr sz="3200" dirty="0">
              <a:latin typeface="Agency FB"/>
              <a:cs typeface="Agency FB"/>
            </a:endParaRPr>
          </a:p>
        </p:txBody>
      </p:sp>
      <p:sp>
        <p:nvSpPr>
          <p:cNvPr id="7" name="object 7"/>
          <p:cNvSpPr txBox="1"/>
          <p:nvPr/>
        </p:nvSpPr>
        <p:spPr>
          <a:xfrm>
            <a:off x="5108027" y="3078651"/>
            <a:ext cx="5517515" cy="1122680"/>
          </a:xfrm>
          <a:prstGeom prst="rect">
            <a:avLst/>
          </a:prstGeom>
        </p:spPr>
        <p:txBody>
          <a:bodyPr vert="horz" wrap="square" lIns="0" tIns="12700" rIns="0" bIns="0" rtlCol="0">
            <a:spAutoFit/>
          </a:bodyPr>
          <a:lstStyle/>
          <a:p>
            <a:pPr marL="12700" marR="647700" indent="-635">
              <a:lnSpc>
                <a:spcPct val="100000"/>
              </a:lnSpc>
              <a:spcBef>
                <a:spcPts val="100"/>
              </a:spcBef>
            </a:pPr>
            <a:r>
              <a:rPr sz="1200" dirty="0">
                <a:latin typeface="High Tower Text"/>
                <a:cs typeface="High Tower Text"/>
              </a:rPr>
              <a:t>UAP</a:t>
            </a:r>
            <a:r>
              <a:rPr sz="1200" spc="80" dirty="0">
                <a:latin typeface="High Tower Text"/>
                <a:cs typeface="High Tower Text"/>
              </a:rPr>
              <a:t> </a:t>
            </a:r>
            <a:r>
              <a:rPr sz="1800" dirty="0">
                <a:latin typeface="High Tower Text"/>
                <a:cs typeface="High Tower Text"/>
              </a:rPr>
              <a:t>are</a:t>
            </a:r>
            <a:r>
              <a:rPr sz="1800" spc="-20" dirty="0">
                <a:latin typeface="High Tower Text"/>
                <a:cs typeface="High Tower Text"/>
              </a:rPr>
              <a:t> </a:t>
            </a:r>
            <a:r>
              <a:rPr sz="1800" dirty="0">
                <a:latin typeface="High Tower Text"/>
                <a:cs typeface="High Tower Text"/>
              </a:rPr>
              <a:t>sources</a:t>
            </a:r>
            <a:r>
              <a:rPr sz="1800" spc="-30" dirty="0">
                <a:latin typeface="High Tower Text"/>
                <a:cs typeface="High Tower Text"/>
              </a:rPr>
              <a:t> </a:t>
            </a:r>
            <a:r>
              <a:rPr sz="1800" dirty="0">
                <a:latin typeface="High Tower Text"/>
                <a:cs typeface="High Tower Text"/>
              </a:rPr>
              <a:t>of</a:t>
            </a:r>
            <a:r>
              <a:rPr sz="1800" spc="-20" dirty="0">
                <a:latin typeface="High Tower Text"/>
                <a:cs typeface="High Tower Text"/>
              </a:rPr>
              <a:t> </a:t>
            </a:r>
            <a:r>
              <a:rPr sz="1800" dirty="0">
                <a:latin typeface="High Tower Text"/>
                <a:cs typeface="High Tower Text"/>
              </a:rPr>
              <a:t>anomalous</a:t>
            </a:r>
            <a:r>
              <a:rPr sz="1800" spc="-50" dirty="0">
                <a:latin typeface="High Tower Text"/>
                <a:cs typeface="High Tower Text"/>
              </a:rPr>
              <a:t> </a:t>
            </a:r>
            <a:r>
              <a:rPr sz="1800" dirty="0">
                <a:latin typeface="High Tower Text"/>
                <a:cs typeface="High Tower Text"/>
              </a:rPr>
              <a:t>spaceborne,</a:t>
            </a:r>
            <a:r>
              <a:rPr sz="1800" spc="-5" dirty="0">
                <a:latin typeface="High Tower Text"/>
                <a:cs typeface="High Tower Text"/>
              </a:rPr>
              <a:t> </a:t>
            </a:r>
            <a:r>
              <a:rPr sz="1800" spc="-10" dirty="0">
                <a:latin typeface="High Tower Text"/>
                <a:cs typeface="High Tower Text"/>
              </a:rPr>
              <a:t>airborne, </a:t>
            </a:r>
            <a:r>
              <a:rPr sz="1800" dirty="0">
                <a:latin typeface="High Tower Text"/>
                <a:cs typeface="High Tower Text"/>
              </a:rPr>
              <a:t>seaborne,</a:t>
            </a:r>
            <a:r>
              <a:rPr sz="1800" spc="-25" dirty="0">
                <a:latin typeface="High Tower Text"/>
                <a:cs typeface="High Tower Text"/>
              </a:rPr>
              <a:t> </a:t>
            </a:r>
            <a:r>
              <a:rPr sz="1800" dirty="0">
                <a:latin typeface="High Tower Text"/>
                <a:cs typeface="High Tower Text"/>
              </a:rPr>
              <a:t>or</a:t>
            </a:r>
            <a:r>
              <a:rPr sz="1800" spc="-35" dirty="0">
                <a:latin typeface="High Tower Text"/>
                <a:cs typeface="High Tower Text"/>
              </a:rPr>
              <a:t> </a:t>
            </a:r>
            <a:r>
              <a:rPr sz="1800" spc="-10" dirty="0">
                <a:latin typeface="High Tower Text"/>
                <a:cs typeface="High Tower Text"/>
              </a:rPr>
              <a:t>transmedium</a:t>
            </a:r>
            <a:endParaRPr sz="1800" dirty="0">
              <a:latin typeface="High Tower Text"/>
              <a:cs typeface="High Tower Text"/>
            </a:endParaRPr>
          </a:p>
          <a:p>
            <a:pPr marL="12700" marR="5080">
              <a:lnSpc>
                <a:spcPct val="100000"/>
              </a:lnSpc>
            </a:pPr>
            <a:r>
              <a:rPr sz="1800" dirty="0">
                <a:latin typeface="High Tower Text"/>
                <a:cs typeface="High Tower Text"/>
              </a:rPr>
              <a:t>observations that</a:t>
            </a:r>
            <a:r>
              <a:rPr sz="1800" spc="-25" dirty="0">
                <a:latin typeface="High Tower Text"/>
                <a:cs typeface="High Tower Text"/>
              </a:rPr>
              <a:t> </a:t>
            </a:r>
            <a:r>
              <a:rPr sz="1800" dirty="0">
                <a:latin typeface="High Tower Text"/>
                <a:cs typeface="High Tower Text"/>
              </a:rPr>
              <a:t>are</a:t>
            </a:r>
            <a:r>
              <a:rPr sz="1800" spc="-30" dirty="0">
                <a:latin typeface="High Tower Text"/>
                <a:cs typeface="High Tower Text"/>
              </a:rPr>
              <a:t> </a:t>
            </a:r>
            <a:r>
              <a:rPr sz="1800" dirty="0">
                <a:latin typeface="High Tower Text"/>
                <a:cs typeface="High Tower Text"/>
              </a:rPr>
              <a:t>not</a:t>
            </a:r>
            <a:r>
              <a:rPr sz="1800" spc="-25" dirty="0">
                <a:latin typeface="High Tower Text"/>
                <a:cs typeface="High Tower Text"/>
              </a:rPr>
              <a:t> </a:t>
            </a:r>
            <a:r>
              <a:rPr sz="1800" dirty="0">
                <a:latin typeface="High Tower Text"/>
                <a:cs typeface="High Tower Text"/>
              </a:rPr>
              <a:t>yet</a:t>
            </a:r>
            <a:r>
              <a:rPr sz="1800" spc="-35" dirty="0">
                <a:latin typeface="High Tower Text"/>
                <a:cs typeface="High Tower Text"/>
              </a:rPr>
              <a:t> </a:t>
            </a:r>
            <a:r>
              <a:rPr sz="1800" dirty="0">
                <a:latin typeface="High Tower Text"/>
                <a:cs typeface="High Tower Text"/>
              </a:rPr>
              <a:t>attributable</a:t>
            </a:r>
            <a:r>
              <a:rPr sz="1800" spc="-40" dirty="0">
                <a:latin typeface="High Tower Text"/>
                <a:cs typeface="High Tower Text"/>
              </a:rPr>
              <a:t> </a:t>
            </a:r>
            <a:r>
              <a:rPr sz="1800" dirty="0">
                <a:latin typeface="High Tower Text"/>
                <a:cs typeface="High Tower Text"/>
              </a:rPr>
              <a:t>to</a:t>
            </a:r>
            <a:r>
              <a:rPr sz="1800" spc="-35" dirty="0">
                <a:latin typeface="High Tower Text"/>
                <a:cs typeface="High Tower Text"/>
              </a:rPr>
              <a:t> </a:t>
            </a:r>
            <a:r>
              <a:rPr sz="1800" dirty="0">
                <a:latin typeface="High Tower Text"/>
                <a:cs typeface="High Tower Text"/>
              </a:rPr>
              <a:t>known</a:t>
            </a:r>
            <a:r>
              <a:rPr sz="1800" spc="-20" dirty="0">
                <a:latin typeface="High Tower Text"/>
                <a:cs typeface="High Tower Text"/>
              </a:rPr>
              <a:t> </a:t>
            </a:r>
            <a:r>
              <a:rPr sz="1800" spc="-10" dirty="0">
                <a:latin typeface="High Tower Text"/>
                <a:cs typeface="High Tower Text"/>
              </a:rPr>
              <a:t>actors </a:t>
            </a:r>
            <a:r>
              <a:rPr sz="1800" dirty="0">
                <a:latin typeface="High Tower Text"/>
                <a:cs typeface="High Tower Text"/>
              </a:rPr>
              <a:t>or</a:t>
            </a:r>
            <a:r>
              <a:rPr sz="1800" spc="-10" dirty="0">
                <a:latin typeface="High Tower Text"/>
                <a:cs typeface="High Tower Text"/>
              </a:rPr>
              <a:t> causes</a:t>
            </a:r>
            <a:endParaRPr sz="1800" dirty="0">
              <a:latin typeface="High Tower Text"/>
              <a:cs typeface="High Tower Tex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ts val="2510"/>
              </a:lnSpc>
              <a:spcBef>
                <a:spcPts val="95"/>
              </a:spcBef>
            </a:pPr>
            <a:r>
              <a:rPr dirty="0"/>
              <a:t>AARO</a:t>
            </a:r>
            <a:r>
              <a:rPr spc="-50" dirty="0"/>
              <a:t> </a:t>
            </a:r>
            <a:r>
              <a:rPr dirty="0"/>
              <a:t>is</a:t>
            </a:r>
            <a:r>
              <a:rPr spc="-75" dirty="0"/>
              <a:t> </a:t>
            </a:r>
            <a:r>
              <a:rPr dirty="0"/>
              <a:t>a</a:t>
            </a:r>
            <a:r>
              <a:rPr spc="-60" dirty="0"/>
              <a:t> </a:t>
            </a:r>
            <a:r>
              <a:rPr spc="-10" dirty="0"/>
              <a:t>uniquely-</a:t>
            </a:r>
            <a:r>
              <a:rPr dirty="0"/>
              <a:t>capable,</a:t>
            </a:r>
            <a:r>
              <a:rPr spc="-20" dirty="0"/>
              <a:t> </a:t>
            </a:r>
            <a:r>
              <a:rPr dirty="0"/>
              <a:t>Defense</a:t>
            </a:r>
            <a:r>
              <a:rPr spc="-25" dirty="0"/>
              <a:t> </a:t>
            </a:r>
            <a:r>
              <a:rPr dirty="0"/>
              <a:t>Department</a:t>
            </a:r>
            <a:r>
              <a:rPr spc="-15" dirty="0"/>
              <a:t> </a:t>
            </a:r>
            <a:r>
              <a:rPr dirty="0"/>
              <a:t>organization</a:t>
            </a:r>
            <a:r>
              <a:rPr spc="-30" dirty="0"/>
              <a:t> </a:t>
            </a:r>
            <a:r>
              <a:rPr dirty="0"/>
              <a:t>that</a:t>
            </a:r>
            <a:r>
              <a:rPr spc="-60" dirty="0"/>
              <a:t> </a:t>
            </a:r>
            <a:r>
              <a:rPr spc="-10" dirty="0"/>
              <a:t>integrates</a:t>
            </a:r>
          </a:p>
          <a:p>
            <a:pPr marL="12700">
              <a:lnSpc>
                <a:spcPts val="2510"/>
              </a:lnSpc>
            </a:pPr>
            <a:r>
              <a:rPr b="0" dirty="0">
                <a:latin typeface="Segoe UI"/>
                <a:cs typeface="Segoe UI"/>
              </a:rPr>
              <a:t>operational</a:t>
            </a:r>
            <a:r>
              <a:rPr dirty="0"/>
              <a:t>,</a:t>
            </a:r>
            <a:r>
              <a:rPr spc="-55" dirty="0"/>
              <a:t> </a:t>
            </a:r>
            <a:r>
              <a:rPr b="0" dirty="0">
                <a:latin typeface="Segoe UI"/>
                <a:cs typeface="Segoe UI"/>
              </a:rPr>
              <a:t>scientific</a:t>
            </a:r>
            <a:r>
              <a:rPr dirty="0"/>
              <a:t>,</a:t>
            </a:r>
            <a:r>
              <a:rPr spc="-75" dirty="0"/>
              <a:t> </a:t>
            </a:r>
            <a:r>
              <a:rPr dirty="0"/>
              <a:t>and</a:t>
            </a:r>
            <a:r>
              <a:rPr spc="-65" dirty="0"/>
              <a:t> </a:t>
            </a:r>
            <a:r>
              <a:rPr b="0" dirty="0">
                <a:latin typeface="Segoe UI"/>
                <a:cs typeface="Segoe UI"/>
              </a:rPr>
              <a:t>intelligence</a:t>
            </a:r>
            <a:r>
              <a:rPr b="0" spc="-55" dirty="0">
                <a:latin typeface="Segoe UI"/>
                <a:cs typeface="Segoe UI"/>
              </a:rPr>
              <a:t> </a:t>
            </a:r>
            <a:r>
              <a:rPr dirty="0"/>
              <a:t>capabilities</a:t>
            </a:r>
            <a:r>
              <a:rPr spc="-65" dirty="0"/>
              <a:t> </a:t>
            </a:r>
            <a:r>
              <a:rPr dirty="0"/>
              <a:t>to</a:t>
            </a:r>
            <a:r>
              <a:rPr spc="-70" dirty="0"/>
              <a:t> </a:t>
            </a:r>
            <a:r>
              <a:rPr dirty="0"/>
              <a:t>resolve</a:t>
            </a:r>
            <a:r>
              <a:rPr spc="-80" dirty="0"/>
              <a:t> </a:t>
            </a:r>
            <a:r>
              <a:rPr spc="70" dirty="0"/>
              <a:t>U</a:t>
            </a:r>
            <a:r>
              <a:rPr spc="120" dirty="0"/>
              <a:t>A</a:t>
            </a:r>
            <a:r>
              <a:rPr spc="-405" dirty="0"/>
              <a:t>P</a:t>
            </a:r>
            <a:r>
              <a:rPr spc="130" dirty="0"/>
              <a:t>.</a:t>
            </a:r>
          </a:p>
        </p:txBody>
      </p:sp>
      <p:sp>
        <p:nvSpPr>
          <p:cNvPr id="4" name="object 4"/>
          <p:cNvSpPr txBox="1"/>
          <p:nvPr/>
        </p:nvSpPr>
        <p:spPr>
          <a:xfrm>
            <a:off x="582168" y="1751076"/>
            <a:ext cx="4166870" cy="381000"/>
          </a:xfrm>
          <a:prstGeom prst="rect">
            <a:avLst/>
          </a:prstGeom>
          <a:solidFill>
            <a:srgbClr val="F1F1F1"/>
          </a:solidFill>
        </p:spPr>
        <p:txBody>
          <a:bodyPr vert="horz" wrap="square" lIns="0" tIns="86360" rIns="0" bIns="0" rtlCol="0">
            <a:spAutoFit/>
          </a:bodyPr>
          <a:lstStyle/>
          <a:p>
            <a:pPr marL="1270" algn="ctr">
              <a:lnSpc>
                <a:spcPct val="100000"/>
              </a:lnSpc>
              <a:spcBef>
                <a:spcPts val="680"/>
              </a:spcBef>
            </a:pPr>
            <a:r>
              <a:rPr sz="1600" b="0" u="sng" dirty="0">
                <a:solidFill>
                  <a:srgbClr val="404040"/>
                </a:solidFill>
                <a:uFill>
                  <a:solidFill>
                    <a:srgbClr val="404040"/>
                  </a:solidFill>
                </a:uFill>
                <a:latin typeface="Segoe UI Light"/>
                <a:cs typeface="Segoe UI Light"/>
              </a:rPr>
              <a:t>our</a:t>
            </a:r>
            <a:r>
              <a:rPr sz="1600" b="0" u="sng" spc="-20" dirty="0">
                <a:solidFill>
                  <a:srgbClr val="404040"/>
                </a:solidFill>
                <a:uFill>
                  <a:solidFill>
                    <a:srgbClr val="404040"/>
                  </a:solidFill>
                </a:uFill>
                <a:latin typeface="Segoe UI Light"/>
                <a:cs typeface="Segoe UI Light"/>
              </a:rPr>
              <a:t> </a:t>
            </a:r>
            <a:r>
              <a:rPr sz="1600" b="0" u="sng" spc="-10" dirty="0">
                <a:solidFill>
                  <a:srgbClr val="404040"/>
                </a:solidFill>
                <a:uFill>
                  <a:solidFill>
                    <a:srgbClr val="404040"/>
                  </a:solidFill>
                </a:uFill>
                <a:latin typeface="Segoe UI Light"/>
                <a:cs typeface="Segoe UI Light"/>
              </a:rPr>
              <a:t>mission</a:t>
            </a:r>
            <a:endParaRPr sz="1600">
              <a:latin typeface="Segoe UI Light"/>
              <a:cs typeface="Segoe UI Light"/>
            </a:endParaRPr>
          </a:p>
        </p:txBody>
      </p:sp>
      <p:sp>
        <p:nvSpPr>
          <p:cNvPr id="5" name="object 5"/>
          <p:cNvSpPr txBox="1"/>
          <p:nvPr/>
        </p:nvSpPr>
        <p:spPr>
          <a:xfrm>
            <a:off x="661021" y="2139268"/>
            <a:ext cx="3932554" cy="1007744"/>
          </a:xfrm>
          <a:prstGeom prst="rect">
            <a:avLst/>
          </a:prstGeom>
        </p:spPr>
        <p:txBody>
          <a:bodyPr vert="horz" wrap="square" lIns="0" tIns="37465" rIns="0" bIns="0" rtlCol="0">
            <a:spAutoFit/>
          </a:bodyPr>
          <a:lstStyle/>
          <a:p>
            <a:pPr marL="12700" marR="5080">
              <a:lnSpc>
                <a:spcPts val="1510"/>
              </a:lnSpc>
              <a:spcBef>
                <a:spcPts val="295"/>
              </a:spcBef>
            </a:pPr>
            <a:r>
              <a:rPr sz="1400" dirty="0">
                <a:latin typeface="Segoe UI"/>
                <a:cs typeface="Segoe UI"/>
              </a:rPr>
              <a:t>minimize</a:t>
            </a:r>
            <a:r>
              <a:rPr sz="1400" spc="-55" dirty="0">
                <a:latin typeface="Segoe UI"/>
                <a:cs typeface="Segoe UI"/>
              </a:rPr>
              <a:t> </a:t>
            </a:r>
            <a:r>
              <a:rPr sz="1400" dirty="0">
                <a:latin typeface="Segoe UI"/>
                <a:cs typeface="Segoe UI"/>
              </a:rPr>
              <a:t>technical</a:t>
            </a:r>
            <a:r>
              <a:rPr sz="1400" spc="-55" dirty="0">
                <a:latin typeface="Segoe UI"/>
                <a:cs typeface="Segoe UI"/>
              </a:rPr>
              <a:t> </a:t>
            </a:r>
            <a:r>
              <a:rPr sz="1400" dirty="0">
                <a:latin typeface="Segoe UI"/>
                <a:cs typeface="Segoe UI"/>
              </a:rPr>
              <a:t>and</a:t>
            </a:r>
            <a:r>
              <a:rPr sz="1400" spc="-40" dirty="0">
                <a:latin typeface="Segoe UI"/>
                <a:cs typeface="Segoe UI"/>
              </a:rPr>
              <a:t> </a:t>
            </a:r>
            <a:r>
              <a:rPr sz="1400" dirty="0">
                <a:latin typeface="Segoe UI"/>
                <a:cs typeface="Segoe UI"/>
              </a:rPr>
              <a:t>intelligence</a:t>
            </a:r>
            <a:r>
              <a:rPr sz="1400" spc="-35" dirty="0">
                <a:latin typeface="Segoe UI"/>
                <a:cs typeface="Segoe UI"/>
              </a:rPr>
              <a:t> </a:t>
            </a:r>
            <a:r>
              <a:rPr sz="1400" dirty="0">
                <a:latin typeface="Segoe UI"/>
                <a:cs typeface="Segoe UI"/>
              </a:rPr>
              <a:t>surprise,</a:t>
            </a:r>
            <a:r>
              <a:rPr sz="1400" spc="-55" dirty="0">
                <a:latin typeface="Segoe UI"/>
                <a:cs typeface="Segoe UI"/>
              </a:rPr>
              <a:t> </a:t>
            </a:r>
            <a:r>
              <a:rPr sz="1400" spc="-25" dirty="0">
                <a:latin typeface="Segoe UI"/>
                <a:cs typeface="Segoe UI"/>
              </a:rPr>
              <a:t>by </a:t>
            </a:r>
            <a:r>
              <a:rPr sz="1400" spc="-10" dirty="0">
                <a:latin typeface="Segoe UI"/>
                <a:cs typeface="Segoe UI"/>
              </a:rPr>
              <a:t>synchronizing</a:t>
            </a:r>
            <a:r>
              <a:rPr sz="1400" spc="-50" dirty="0">
                <a:latin typeface="Segoe UI"/>
                <a:cs typeface="Segoe UI"/>
              </a:rPr>
              <a:t> </a:t>
            </a:r>
            <a:r>
              <a:rPr sz="1400" dirty="0">
                <a:latin typeface="Segoe UI"/>
                <a:cs typeface="Segoe UI"/>
              </a:rPr>
              <a:t>scientific,</a:t>
            </a:r>
            <a:r>
              <a:rPr sz="1400" spc="-25" dirty="0">
                <a:latin typeface="Segoe UI"/>
                <a:cs typeface="Segoe UI"/>
              </a:rPr>
              <a:t> </a:t>
            </a:r>
            <a:r>
              <a:rPr sz="1400" dirty="0">
                <a:latin typeface="Segoe UI"/>
                <a:cs typeface="Segoe UI"/>
              </a:rPr>
              <a:t>intelligence,</a:t>
            </a:r>
            <a:r>
              <a:rPr sz="1400" spc="-20" dirty="0">
                <a:latin typeface="Segoe UI"/>
                <a:cs typeface="Segoe UI"/>
              </a:rPr>
              <a:t> </a:t>
            </a:r>
            <a:r>
              <a:rPr sz="1400" spc="-25" dirty="0">
                <a:latin typeface="Segoe UI"/>
                <a:cs typeface="Segoe UI"/>
              </a:rPr>
              <a:t>and </a:t>
            </a:r>
            <a:r>
              <a:rPr sz="1400" dirty="0">
                <a:latin typeface="Segoe UI"/>
                <a:cs typeface="Segoe UI"/>
              </a:rPr>
              <a:t>operational</a:t>
            </a:r>
            <a:r>
              <a:rPr sz="1400" spc="-65" dirty="0">
                <a:latin typeface="Segoe UI"/>
                <a:cs typeface="Segoe UI"/>
              </a:rPr>
              <a:t> </a:t>
            </a:r>
            <a:r>
              <a:rPr sz="1400" dirty="0">
                <a:latin typeface="Segoe UI"/>
                <a:cs typeface="Segoe UI"/>
              </a:rPr>
              <a:t>detection,</a:t>
            </a:r>
            <a:r>
              <a:rPr sz="1400" spc="-35" dirty="0">
                <a:latin typeface="Segoe UI"/>
                <a:cs typeface="Segoe UI"/>
              </a:rPr>
              <a:t> </a:t>
            </a:r>
            <a:r>
              <a:rPr sz="1400" dirty="0">
                <a:latin typeface="Segoe UI"/>
                <a:cs typeface="Segoe UI"/>
              </a:rPr>
              <a:t>identification,</a:t>
            </a:r>
            <a:r>
              <a:rPr sz="1400" spc="-60" dirty="0">
                <a:latin typeface="Segoe UI"/>
                <a:cs typeface="Segoe UI"/>
              </a:rPr>
              <a:t> </a:t>
            </a:r>
            <a:r>
              <a:rPr sz="1400" spc="-10" dirty="0">
                <a:latin typeface="Segoe UI"/>
                <a:cs typeface="Segoe UI"/>
              </a:rPr>
              <a:t>attribution, </a:t>
            </a:r>
            <a:r>
              <a:rPr sz="1400" dirty="0">
                <a:latin typeface="Segoe UI"/>
                <a:cs typeface="Segoe UI"/>
              </a:rPr>
              <a:t>and</a:t>
            </a:r>
            <a:r>
              <a:rPr sz="1400" spc="-40" dirty="0">
                <a:latin typeface="Segoe UI"/>
                <a:cs typeface="Segoe UI"/>
              </a:rPr>
              <a:t> </a:t>
            </a:r>
            <a:r>
              <a:rPr sz="1400" dirty="0">
                <a:latin typeface="Segoe UI"/>
                <a:cs typeface="Segoe UI"/>
              </a:rPr>
              <a:t>mitigation</a:t>
            </a:r>
            <a:r>
              <a:rPr sz="1400" spc="-60" dirty="0">
                <a:latin typeface="Segoe UI"/>
                <a:cs typeface="Segoe UI"/>
              </a:rPr>
              <a:t> </a:t>
            </a:r>
            <a:r>
              <a:rPr sz="1400" dirty="0">
                <a:latin typeface="Segoe UI"/>
                <a:cs typeface="Segoe UI"/>
              </a:rPr>
              <a:t>of</a:t>
            </a:r>
            <a:r>
              <a:rPr sz="1400" spc="-15" dirty="0">
                <a:latin typeface="Segoe UI"/>
                <a:cs typeface="Segoe UI"/>
              </a:rPr>
              <a:t> </a:t>
            </a:r>
            <a:r>
              <a:rPr sz="1400" dirty="0">
                <a:latin typeface="Segoe UI"/>
                <a:cs typeface="Segoe UI"/>
              </a:rPr>
              <a:t>unidentified,</a:t>
            </a:r>
            <a:r>
              <a:rPr sz="1400" spc="-45" dirty="0">
                <a:latin typeface="Segoe UI"/>
                <a:cs typeface="Segoe UI"/>
              </a:rPr>
              <a:t> </a:t>
            </a:r>
            <a:r>
              <a:rPr sz="1400" dirty="0">
                <a:latin typeface="Segoe UI"/>
                <a:cs typeface="Segoe UI"/>
              </a:rPr>
              <a:t>anomalous</a:t>
            </a:r>
            <a:r>
              <a:rPr sz="1400" spc="-40" dirty="0">
                <a:latin typeface="Segoe UI"/>
                <a:cs typeface="Segoe UI"/>
              </a:rPr>
              <a:t> </a:t>
            </a:r>
            <a:r>
              <a:rPr sz="1400" spc="-10" dirty="0">
                <a:latin typeface="Segoe UI"/>
                <a:cs typeface="Segoe UI"/>
              </a:rPr>
              <a:t>objects </a:t>
            </a:r>
            <a:r>
              <a:rPr sz="1400" b="0" dirty="0">
                <a:latin typeface="Segoe UI Light"/>
                <a:cs typeface="Segoe UI Light"/>
              </a:rPr>
              <a:t>in</a:t>
            </a:r>
            <a:r>
              <a:rPr sz="1400" b="0" spc="-20" dirty="0">
                <a:latin typeface="Segoe UI Light"/>
                <a:cs typeface="Segoe UI Light"/>
              </a:rPr>
              <a:t> </a:t>
            </a:r>
            <a:r>
              <a:rPr sz="1400" b="0" dirty="0">
                <a:latin typeface="Segoe UI Light"/>
                <a:cs typeface="Segoe UI Light"/>
              </a:rPr>
              <a:t>the</a:t>
            </a:r>
            <a:r>
              <a:rPr sz="1400" b="0" spc="-40" dirty="0">
                <a:latin typeface="Segoe UI Light"/>
                <a:cs typeface="Segoe UI Light"/>
              </a:rPr>
              <a:t> </a:t>
            </a:r>
            <a:r>
              <a:rPr sz="1400" b="0" dirty="0">
                <a:latin typeface="Segoe UI Light"/>
                <a:cs typeface="Segoe UI Light"/>
              </a:rPr>
              <a:t>vicinity</a:t>
            </a:r>
            <a:r>
              <a:rPr sz="1400" b="0" spc="-25" dirty="0">
                <a:latin typeface="Segoe UI Light"/>
                <a:cs typeface="Segoe UI Light"/>
              </a:rPr>
              <a:t> </a:t>
            </a:r>
            <a:r>
              <a:rPr sz="1400" b="0" dirty="0">
                <a:latin typeface="Segoe UI Light"/>
                <a:cs typeface="Segoe UI Light"/>
              </a:rPr>
              <a:t>of</a:t>
            </a:r>
            <a:r>
              <a:rPr sz="1400" b="0" spc="-30" dirty="0">
                <a:latin typeface="Segoe UI Light"/>
                <a:cs typeface="Segoe UI Light"/>
              </a:rPr>
              <a:t> </a:t>
            </a:r>
            <a:r>
              <a:rPr sz="1400" b="0" dirty="0">
                <a:latin typeface="Segoe UI Light"/>
                <a:cs typeface="Segoe UI Light"/>
              </a:rPr>
              <a:t>national</a:t>
            </a:r>
            <a:r>
              <a:rPr sz="1400" b="0" spc="-45" dirty="0">
                <a:latin typeface="Segoe UI Light"/>
                <a:cs typeface="Segoe UI Light"/>
              </a:rPr>
              <a:t> </a:t>
            </a:r>
            <a:r>
              <a:rPr sz="1400" b="0" dirty="0">
                <a:latin typeface="Segoe UI Light"/>
                <a:cs typeface="Segoe UI Light"/>
              </a:rPr>
              <a:t>security</a:t>
            </a:r>
            <a:r>
              <a:rPr sz="1400" b="0" spc="-40" dirty="0">
                <a:latin typeface="Segoe UI Light"/>
                <a:cs typeface="Segoe UI Light"/>
              </a:rPr>
              <a:t> </a:t>
            </a:r>
            <a:r>
              <a:rPr sz="1400" b="0" spc="-20" dirty="0">
                <a:latin typeface="Segoe UI Light"/>
                <a:cs typeface="Segoe UI Light"/>
              </a:rPr>
              <a:t>areas</a:t>
            </a:r>
            <a:endParaRPr sz="1400">
              <a:latin typeface="Segoe UI Light"/>
              <a:cs typeface="Segoe UI Light"/>
            </a:endParaRPr>
          </a:p>
        </p:txBody>
      </p:sp>
      <p:sp>
        <p:nvSpPr>
          <p:cNvPr id="6" name="object 6"/>
          <p:cNvSpPr txBox="1"/>
          <p:nvPr/>
        </p:nvSpPr>
        <p:spPr>
          <a:xfrm>
            <a:off x="582168" y="3945635"/>
            <a:ext cx="4165600" cy="381000"/>
          </a:xfrm>
          <a:prstGeom prst="rect">
            <a:avLst/>
          </a:prstGeom>
          <a:solidFill>
            <a:srgbClr val="F1F1F1"/>
          </a:solidFill>
        </p:spPr>
        <p:txBody>
          <a:bodyPr vert="horz" wrap="square" lIns="0" tIns="86360" rIns="0" bIns="0" rtlCol="0">
            <a:spAutoFit/>
          </a:bodyPr>
          <a:lstStyle/>
          <a:p>
            <a:pPr algn="ctr">
              <a:lnSpc>
                <a:spcPct val="100000"/>
              </a:lnSpc>
              <a:spcBef>
                <a:spcPts val="680"/>
              </a:spcBef>
            </a:pPr>
            <a:r>
              <a:rPr sz="1600" b="0" u="sng" dirty="0">
                <a:solidFill>
                  <a:srgbClr val="404040"/>
                </a:solidFill>
                <a:uFill>
                  <a:solidFill>
                    <a:srgbClr val="404040"/>
                  </a:solidFill>
                </a:uFill>
                <a:latin typeface="Segoe UI Light"/>
                <a:cs typeface="Segoe UI Light"/>
              </a:rPr>
              <a:t>our</a:t>
            </a:r>
            <a:r>
              <a:rPr sz="1600" b="0" u="sng" spc="-20" dirty="0">
                <a:solidFill>
                  <a:srgbClr val="404040"/>
                </a:solidFill>
                <a:uFill>
                  <a:solidFill>
                    <a:srgbClr val="404040"/>
                  </a:solidFill>
                </a:uFill>
                <a:latin typeface="Segoe UI Light"/>
                <a:cs typeface="Segoe UI Light"/>
              </a:rPr>
              <a:t> </a:t>
            </a:r>
            <a:r>
              <a:rPr sz="1600" b="0" u="sng" spc="-10" dirty="0">
                <a:solidFill>
                  <a:srgbClr val="404040"/>
                </a:solidFill>
                <a:uFill>
                  <a:solidFill>
                    <a:srgbClr val="404040"/>
                  </a:solidFill>
                </a:uFill>
                <a:latin typeface="Segoe UI Light"/>
                <a:cs typeface="Segoe UI Light"/>
              </a:rPr>
              <a:t>vision</a:t>
            </a:r>
            <a:endParaRPr sz="1600">
              <a:latin typeface="Segoe UI Light"/>
              <a:cs typeface="Segoe UI Light"/>
            </a:endParaRPr>
          </a:p>
        </p:txBody>
      </p:sp>
      <p:sp>
        <p:nvSpPr>
          <p:cNvPr id="7" name="object 7"/>
          <p:cNvSpPr txBox="1"/>
          <p:nvPr/>
        </p:nvSpPr>
        <p:spPr>
          <a:xfrm>
            <a:off x="660355" y="4333828"/>
            <a:ext cx="4008754" cy="1200150"/>
          </a:xfrm>
          <a:prstGeom prst="rect">
            <a:avLst/>
          </a:prstGeom>
        </p:spPr>
        <p:txBody>
          <a:bodyPr vert="horz" wrap="square" lIns="0" tIns="37465" rIns="0" bIns="0" rtlCol="0">
            <a:spAutoFit/>
          </a:bodyPr>
          <a:lstStyle/>
          <a:p>
            <a:pPr marL="12700" marR="5080">
              <a:lnSpc>
                <a:spcPts val="1510"/>
              </a:lnSpc>
              <a:spcBef>
                <a:spcPts val="295"/>
              </a:spcBef>
            </a:pPr>
            <a:r>
              <a:rPr sz="1400" dirty="0">
                <a:latin typeface="Segoe UI"/>
                <a:cs typeface="Segoe UI"/>
              </a:rPr>
              <a:t>unidentified,</a:t>
            </a:r>
            <a:r>
              <a:rPr sz="1400" spc="-65" dirty="0">
                <a:latin typeface="Segoe UI"/>
                <a:cs typeface="Segoe UI"/>
              </a:rPr>
              <a:t> </a:t>
            </a:r>
            <a:r>
              <a:rPr sz="1400" dirty="0">
                <a:latin typeface="Segoe UI"/>
                <a:cs typeface="Segoe UI"/>
              </a:rPr>
              <a:t>anomalous</a:t>
            </a:r>
            <a:r>
              <a:rPr sz="1400" spc="-70" dirty="0">
                <a:latin typeface="Segoe UI"/>
                <a:cs typeface="Segoe UI"/>
              </a:rPr>
              <a:t> </a:t>
            </a:r>
            <a:r>
              <a:rPr sz="1400" dirty="0">
                <a:latin typeface="Segoe UI"/>
                <a:cs typeface="Segoe UI"/>
              </a:rPr>
              <a:t>objects</a:t>
            </a:r>
            <a:r>
              <a:rPr sz="1400" spc="-40" dirty="0">
                <a:latin typeface="Segoe UI"/>
                <a:cs typeface="Segoe UI"/>
              </a:rPr>
              <a:t> </a:t>
            </a:r>
            <a:r>
              <a:rPr sz="1400" dirty="0">
                <a:latin typeface="Segoe UI"/>
                <a:cs typeface="Segoe UI"/>
              </a:rPr>
              <a:t>are</a:t>
            </a:r>
            <a:r>
              <a:rPr sz="1400" spc="-50" dirty="0">
                <a:latin typeface="Segoe UI"/>
                <a:cs typeface="Segoe UI"/>
              </a:rPr>
              <a:t> </a:t>
            </a:r>
            <a:r>
              <a:rPr sz="1400" dirty="0">
                <a:latin typeface="Segoe UI"/>
                <a:cs typeface="Segoe UI"/>
              </a:rPr>
              <a:t>effectively</a:t>
            </a:r>
            <a:r>
              <a:rPr sz="1400" spc="-25" dirty="0">
                <a:latin typeface="Segoe UI"/>
                <a:cs typeface="Segoe UI"/>
              </a:rPr>
              <a:t> and </a:t>
            </a:r>
            <a:r>
              <a:rPr sz="1400" dirty="0">
                <a:latin typeface="Segoe UI"/>
                <a:cs typeface="Segoe UI"/>
              </a:rPr>
              <a:t>efficiently</a:t>
            </a:r>
            <a:r>
              <a:rPr sz="1400" spc="-65" dirty="0">
                <a:latin typeface="Segoe UI"/>
                <a:cs typeface="Segoe UI"/>
              </a:rPr>
              <a:t> </a:t>
            </a:r>
            <a:r>
              <a:rPr sz="1400" dirty="0">
                <a:latin typeface="Segoe UI"/>
                <a:cs typeface="Segoe UI"/>
              </a:rPr>
              <a:t>detected,</a:t>
            </a:r>
            <a:r>
              <a:rPr sz="1400" spc="-55" dirty="0">
                <a:latin typeface="Segoe UI"/>
                <a:cs typeface="Segoe UI"/>
              </a:rPr>
              <a:t> </a:t>
            </a:r>
            <a:r>
              <a:rPr sz="1400" dirty="0">
                <a:latin typeface="Segoe UI"/>
                <a:cs typeface="Segoe UI"/>
              </a:rPr>
              <a:t>tracked,</a:t>
            </a:r>
            <a:r>
              <a:rPr sz="1400" spc="-75" dirty="0">
                <a:latin typeface="Segoe UI"/>
                <a:cs typeface="Segoe UI"/>
              </a:rPr>
              <a:t> </a:t>
            </a:r>
            <a:r>
              <a:rPr sz="1400" dirty="0">
                <a:latin typeface="Segoe UI"/>
                <a:cs typeface="Segoe UI"/>
              </a:rPr>
              <a:t>analyzed,</a:t>
            </a:r>
            <a:r>
              <a:rPr sz="1400" spc="-80" dirty="0">
                <a:latin typeface="Segoe UI"/>
                <a:cs typeface="Segoe UI"/>
              </a:rPr>
              <a:t> </a:t>
            </a:r>
            <a:r>
              <a:rPr sz="1400" spc="-25" dirty="0">
                <a:latin typeface="Segoe UI"/>
                <a:cs typeface="Segoe UI"/>
              </a:rPr>
              <a:t>and </a:t>
            </a:r>
            <a:r>
              <a:rPr sz="1400" dirty="0">
                <a:latin typeface="Segoe UI"/>
                <a:cs typeface="Segoe UI"/>
              </a:rPr>
              <a:t>managed</a:t>
            </a:r>
            <a:r>
              <a:rPr sz="1400" spc="-45" dirty="0">
                <a:latin typeface="Segoe UI"/>
                <a:cs typeface="Segoe UI"/>
              </a:rPr>
              <a:t> </a:t>
            </a:r>
            <a:r>
              <a:rPr sz="1400" b="0" dirty="0">
                <a:latin typeface="Segoe UI Light"/>
                <a:cs typeface="Segoe UI Light"/>
              </a:rPr>
              <a:t>by</a:t>
            </a:r>
            <a:r>
              <a:rPr sz="1400" b="0" spc="-25" dirty="0">
                <a:latin typeface="Segoe UI Light"/>
                <a:cs typeface="Segoe UI Light"/>
              </a:rPr>
              <a:t> </a:t>
            </a:r>
            <a:r>
              <a:rPr sz="1400" b="0" dirty="0">
                <a:latin typeface="Segoe UI Light"/>
                <a:cs typeface="Segoe UI Light"/>
              </a:rPr>
              <a:t>way</a:t>
            </a:r>
            <a:r>
              <a:rPr sz="1400" b="0" spc="-20" dirty="0">
                <a:latin typeface="Segoe UI Light"/>
                <a:cs typeface="Segoe UI Light"/>
              </a:rPr>
              <a:t> </a:t>
            </a:r>
            <a:r>
              <a:rPr sz="1400" b="0" dirty="0">
                <a:latin typeface="Segoe UI Light"/>
                <a:cs typeface="Segoe UI Light"/>
              </a:rPr>
              <a:t>of</a:t>
            </a:r>
            <a:r>
              <a:rPr sz="1400" b="0" spc="-25" dirty="0">
                <a:latin typeface="Segoe UI Light"/>
                <a:cs typeface="Segoe UI Light"/>
              </a:rPr>
              <a:t> </a:t>
            </a:r>
            <a:r>
              <a:rPr sz="1400" b="0" dirty="0">
                <a:latin typeface="Segoe UI Light"/>
                <a:cs typeface="Segoe UI Light"/>
              </a:rPr>
              <a:t>normalized</a:t>
            </a:r>
            <a:r>
              <a:rPr sz="1400" b="0" spc="-50" dirty="0">
                <a:latin typeface="Segoe UI Light"/>
                <a:cs typeface="Segoe UI Light"/>
              </a:rPr>
              <a:t> </a:t>
            </a:r>
            <a:r>
              <a:rPr sz="1400" b="0" spc="-25" dirty="0">
                <a:latin typeface="Segoe UI Light"/>
                <a:cs typeface="Segoe UI Light"/>
              </a:rPr>
              <a:t>DoD,</a:t>
            </a:r>
            <a:r>
              <a:rPr sz="1400" b="0" spc="-45" dirty="0">
                <a:latin typeface="Segoe UI Light"/>
                <a:cs typeface="Segoe UI Light"/>
              </a:rPr>
              <a:t> </a:t>
            </a:r>
            <a:r>
              <a:rPr sz="1400" b="0" dirty="0">
                <a:latin typeface="Segoe UI Light"/>
                <a:cs typeface="Segoe UI Light"/>
              </a:rPr>
              <a:t>IC,</a:t>
            </a:r>
            <a:r>
              <a:rPr sz="1400" b="0" spc="-10" dirty="0">
                <a:latin typeface="Segoe UI Light"/>
                <a:cs typeface="Segoe UI Light"/>
              </a:rPr>
              <a:t> </a:t>
            </a:r>
            <a:r>
              <a:rPr sz="1400" b="0" dirty="0">
                <a:latin typeface="Segoe UI Light"/>
                <a:cs typeface="Segoe UI Light"/>
              </a:rPr>
              <a:t>and</a:t>
            </a:r>
            <a:r>
              <a:rPr sz="1400" b="0" spc="-30" dirty="0">
                <a:latin typeface="Segoe UI Light"/>
                <a:cs typeface="Segoe UI Light"/>
              </a:rPr>
              <a:t> </a:t>
            </a:r>
            <a:r>
              <a:rPr sz="1400" b="0" spc="-10" dirty="0">
                <a:latin typeface="Segoe UI Light"/>
                <a:cs typeface="Segoe UI Light"/>
              </a:rPr>
              <a:t>civil </a:t>
            </a:r>
            <a:r>
              <a:rPr sz="1400" b="0" dirty="0">
                <a:latin typeface="Segoe UI Light"/>
                <a:cs typeface="Segoe UI Light"/>
              </a:rPr>
              <a:t>business</a:t>
            </a:r>
            <a:r>
              <a:rPr sz="1400" b="0" spc="-45" dirty="0">
                <a:latin typeface="Segoe UI Light"/>
                <a:cs typeface="Segoe UI Light"/>
              </a:rPr>
              <a:t> </a:t>
            </a:r>
            <a:r>
              <a:rPr sz="1400" b="0" dirty="0">
                <a:latin typeface="Segoe UI Light"/>
                <a:cs typeface="Segoe UI Light"/>
              </a:rPr>
              <a:t>practices;</a:t>
            </a:r>
            <a:r>
              <a:rPr sz="1400" b="0" spc="-50" dirty="0">
                <a:latin typeface="Segoe UI Light"/>
                <a:cs typeface="Segoe UI Light"/>
              </a:rPr>
              <a:t> </a:t>
            </a:r>
            <a:r>
              <a:rPr sz="1400" b="0" dirty="0">
                <a:latin typeface="Segoe UI Light"/>
                <a:cs typeface="Segoe UI Light"/>
              </a:rPr>
              <a:t>by</a:t>
            </a:r>
            <a:r>
              <a:rPr sz="1400" b="0" spc="-20" dirty="0">
                <a:latin typeface="Segoe UI Light"/>
                <a:cs typeface="Segoe UI Light"/>
              </a:rPr>
              <a:t> </a:t>
            </a:r>
            <a:r>
              <a:rPr sz="1400" b="0" dirty="0">
                <a:latin typeface="Segoe UI Light"/>
                <a:cs typeface="Segoe UI Light"/>
              </a:rPr>
              <a:t>adherence</a:t>
            </a:r>
            <a:r>
              <a:rPr sz="1400" b="0" spc="-40" dirty="0">
                <a:latin typeface="Segoe UI Light"/>
                <a:cs typeface="Segoe UI Light"/>
              </a:rPr>
              <a:t> </a:t>
            </a:r>
            <a:r>
              <a:rPr sz="1400" b="0" dirty="0">
                <a:latin typeface="Segoe UI Light"/>
                <a:cs typeface="Segoe UI Light"/>
              </a:rPr>
              <a:t>to</a:t>
            </a:r>
            <a:r>
              <a:rPr sz="1400" b="0" spc="-35" dirty="0">
                <a:latin typeface="Segoe UI Light"/>
                <a:cs typeface="Segoe UI Light"/>
              </a:rPr>
              <a:t> </a:t>
            </a:r>
            <a:r>
              <a:rPr sz="1400" b="0" dirty="0">
                <a:latin typeface="Segoe UI Light"/>
                <a:cs typeface="Segoe UI Light"/>
              </a:rPr>
              <a:t>the</a:t>
            </a:r>
            <a:r>
              <a:rPr sz="1400" b="0" spc="-25" dirty="0">
                <a:latin typeface="Segoe UI Light"/>
                <a:cs typeface="Segoe UI Light"/>
              </a:rPr>
              <a:t> </a:t>
            </a:r>
            <a:r>
              <a:rPr sz="1400" b="0" spc="-10" dirty="0">
                <a:latin typeface="Segoe UI Light"/>
                <a:cs typeface="Segoe UI Light"/>
              </a:rPr>
              <a:t>highest </a:t>
            </a:r>
            <a:r>
              <a:rPr sz="1400" b="0" dirty="0">
                <a:latin typeface="Segoe UI Light"/>
                <a:cs typeface="Segoe UI Light"/>
              </a:rPr>
              <a:t>scientific</a:t>
            </a:r>
            <a:r>
              <a:rPr sz="1400" b="0" spc="-5" dirty="0">
                <a:latin typeface="Segoe UI Light"/>
                <a:cs typeface="Segoe UI Light"/>
              </a:rPr>
              <a:t> </a:t>
            </a:r>
            <a:r>
              <a:rPr sz="1400" b="0" dirty="0">
                <a:latin typeface="Segoe UI Light"/>
                <a:cs typeface="Segoe UI Light"/>
              </a:rPr>
              <a:t>and</a:t>
            </a:r>
            <a:r>
              <a:rPr sz="1400" b="0" spc="-20" dirty="0">
                <a:latin typeface="Segoe UI Light"/>
                <a:cs typeface="Segoe UI Light"/>
              </a:rPr>
              <a:t> </a:t>
            </a:r>
            <a:r>
              <a:rPr sz="1400" b="0" spc="-10" dirty="0">
                <a:latin typeface="Segoe UI Light"/>
                <a:cs typeface="Segoe UI Light"/>
              </a:rPr>
              <a:t>intelligence-</a:t>
            </a:r>
            <a:r>
              <a:rPr sz="1400" b="0" dirty="0">
                <a:latin typeface="Segoe UI Light"/>
                <a:cs typeface="Segoe UI Light"/>
              </a:rPr>
              <a:t>tradecraft</a:t>
            </a:r>
            <a:r>
              <a:rPr sz="1400" b="0" spc="-25" dirty="0">
                <a:latin typeface="Segoe UI Light"/>
                <a:cs typeface="Segoe UI Light"/>
              </a:rPr>
              <a:t> </a:t>
            </a:r>
            <a:r>
              <a:rPr sz="1400" b="0" dirty="0">
                <a:latin typeface="Segoe UI Light"/>
                <a:cs typeface="Segoe UI Light"/>
              </a:rPr>
              <a:t>standards;</a:t>
            </a:r>
            <a:r>
              <a:rPr sz="1400" b="0" spc="-40" dirty="0">
                <a:latin typeface="Segoe UI Light"/>
                <a:cs typeface="Segoe UI Light"/>
              </a:rPr>
              <a:t> </a:t>
            </a:r>
            <a:r>
              <a:rPr sz="1400" b="0" spc="-25" dirty="0">
                <a:latin typeface="Segoe UI Light"/>
                <a:cs typeface="Segoe UI Light"/>
              </a:rPr>
              <a:t>and </a:t>
            </a:r>
            <a:r>
              <a:rPr sz="1400" b="0" dirty="0">
                <a:latin typeface="Segoe UI Light"/>
                <a:cs typeface="Segoe UI Light"/>
              </a:rPr>
              <a:t>with</a:t>
            </a:r>
            <a:r>
              <a:rPr sz="1400" b="0" spc="-20" dirty="0">
                <a:latin typeface="Segoe UI Light"/>
                <a:cs typeface="Segoe UI Light"/>
              </a:rPr>
              <a:t> </a:t>
            </a:r>
            <a:r>
              <a:rPr sz="1400" b="0" dirty="0">
                <a:latin typeface="Segoe UI Light"/>
                <a:cs typeface="Segoe UI Light"/>
              </a:rPr>
              <a:t>greater</a:t>
            </a:r>
            <a:r>
              <a:rPr sz="1400" b="0" spc="-25" dirty="0">
                <a:latin typeface="Segoe UI Light"/>
                <a:cs typeface="Segoe UI Light"/>
              </a:rPr>
              <a:t> </a:t>
            </a:r>
            <a:r>
              <a:rPr sz="1400" b="0" spc="-10" dirty="0">
                <a:latin typeface="Segoe UI Light"/>
                <a:cs typeface="Segoe UI Light"/>
              </a:rPr>
              <a:t>transparency</a:t>
            </a:r>
            <a:r>
              <a:rPr sz="1400" b="0" spc="-50" dirty="0">
                <a:latin typeface="Segoe UI Light"/>
                <a:cs typeface="Segoe UI Light"/>
              </a:rPr>
              <a:t> </a:t>
            </a:r>
            <a:r>
              <a:rPr sz="1400" b="0" dirty="0">
                <a:latin typeface="Segoe UI Light"/>
                <a:cs typeface="Segoe UI Light"/>
              </a:rPr>
              <a:t>and</a:t>
            </a:r>
            <a:r>
              <a:rPr sz="1400" b="0" spc="-15" dirty="0">
                <a:latin typeface="Segoe UI Light"/>
                <a:cs typeface="Segoe UI Light"/>
              </a:rPr>
              <a:t> </a:t>
            </a:r>
            <a:r>
              <a:rPr sz="1400" b="0" dirty="0">
                <a:latin typeface="Segoe UI Light"/>
                <a:cs typeface="Segoe UI Light"/>
              </a:rPr>
              <a:t>shared</a:t>
            </a:r>
            <a:r>
              <a:rPr sz="1400" b="0" spc="-25" dirty="0">
                <a:latin typeface="Segoe UI Light"/>
                <a:cs typeface="Segoe UI Light"/>
              </a:rPr>
              <a:t> </a:t>
            </a:r>
            <a:r>
              <a:rPr sz="1400" b="0" spc="-10" dirty="0">
                <a:latin typeface="Segoe UI Light"/>
                <a:cs typeface="Segoe UI Light"/>
              </a:rPr>
              <a:t>awareness</a:t>
            </a:r>
            <a:endParaRPr sz="1400">
              <a:latin typeface="Segoe UI Light"/>
              <a:cs typeface="Segoe UI Light"/>
            </a:endParaRPr>
          </a:p>
        </p:txBody>
      </p:sp>
      <p:sp>
        <p:nvSpPr>
          <p:cNvPr id="8" name="object 8"/>
          <p:cNvSpPr txBox="1"/>
          <p:nvPr/>
        </p:nvSpPr>
        <p:spPr>
          <a:xfrm>
            <a:off x="6504568" y="1619318"/>
            <a:ext cx="2753995" cy="381000"/>
          </a:xfrm>
          <a:prstGeom prst="rect">
            <a:avLst/>
          </a:prstGeom>
          <a:solidFill>
            <a:srgbClr val="2E5496"/>
          </a:solidFill>
          <a:ln w="9525">
            <a:solidFill>
              <a:srgbClr val="000000"/>
            </a:solidFill>
          </a:ln>
        </p:spPr>
        <p:txBody>
          <a:bodyPr vert="horz" wrap="square" lIns="0" tIns="33019" rIns="0" bIns="0" rtlCol="0">
            <a:spAutoFit/>
          </a:bodyPr>
          <a:lstStyle/>
          <a:p>
            <a:pPr marL="21590">
              <a:lnSpc>
                <a:spcPct val="100000"/>
              </a:lnSpc>
              <a:spcBef>
                <a:spcPts val="259"/>
              </a:spcBef>
            </a:pPr>
            <a:r>
              <a:rPr sz="1600" dirty="0">
                <a:solidFill>
                  <a:srgbClr val="FFFFFF"/>
                </a:solidFill>
                <a:latin typeface="Agency FB"/>
                <a:cs typeface="Agency FB"/>
              </a:rPr>
              <a:t>key</a:t>
            </a:r>
            <a:r>
              <a:rPr sz="1600" spc="-20" dirty="0">
                <a:solidFill>
                  <a:srgbClr val="FFFFFF"/>
                </a:solidFill>
                <a:latin typeface="Agency FB"/>
                <a:cs typeface="Agency FB"/>
              </a:rPr>
              <a:t> </a:t>
            </a:r>
            <a:r>
              <a:rPr sz="1600" dirty="0">
                <a:solidFill>
                  <a:srgbClr val="FFFFFF"/>
                </a:solidFill>
                <a:latin typeface="Agency FB"/>
                <a:cs typeface="Agency FB"/>
              </a:rPr>
              <a:t>scientific</a:t>
            </a:r>
            <a:r>
              <a:rPr sz="1600" spc="-55" dirty="0">
                <a:solidFill>
                  <a:srgbClr val="FFFFFF"/>
                </a:solidFill>
                <a:latin typeface="Agency FB"/>
                <a:cs typeface="Agency FB"/>
              </a:rPr>
              <a:t> </a:t>
            </a:r>
            <a:r>
              <a:rPr sz="1600" dirty="0">
                <a:solidFill>
                  <a:srgbClr val="FFFFFF"/>
                </a:solidFill>
                <a:latin typeface="Agency FB"/>
                <a:cs typeface="Agency FB"/>
              </a:rPr>
              <a:t>and</a:t>
            </a:r>
            <a:r>
              <a:rPr sz="1600" spc="-25" dirty="0">
                <a:solidFill>
                  <a:srgbClr val="FFFFFF"/>
                </a:solidFill>
                <a:latin typeface="Agency FB"/>
                <a:cs typeface="Agency FB"/>
              </a:rPr>
              <a:t> </a:t>
            </a:r>
            <a:r>
              <a:rPr sz="1600" dirty="0">
                <a:solidFill>
                  <a:srgbClr val="FFFFFF"/>
                </a:solidFill>
                <a:latin typeface="Agency FB"/>
                <a:cs typeface="Agency FB"/>
              </a:rPr>
              <a:t>intelligence</a:t>
            </a:r>
            <a:r>
              <a:rPr sz="1600" spc="-55" dirty="0">
                <a:solidFill>
                  <a:srgbClr val="FFFFFF"/>
                </a:solidFill>
                <a:latin typeface="Agency FB"/>
                <a:cs typeface="Agency FB"/>
              </a:rPr>
              <a:t> </a:t>
            </a:r>
            <a:r>
              <a:rPr sz="1600" spc="-10" dirty="0">
                <a:solidFill>
                  <a:srgbClr val="FFFFFF"/>
                </a:solidFill>
                <a:latin typeface="Agency FB"/>
                <a:cs typeface="Agency FB"/>
              </a:rPr>
              <a:t>questions</a:t>
            </a:r>
            <a:endParaRPr sz="1600">
              <a:latin typeface="Agency FB"/>
              <a:cs typeface="Agency FB"/>
            </a:endParaRPr>
          </a:p>
        </p:txBody>
      </p:sp>
      <p:grpSp>
        <p:nvGrpSpPr>
          <p:cNvPr id="9" name="object 9"/>
          <p:cNvGrpSpPr/>
          <p:nvPr/>
        </p:nvGrpSpPr>
        <p:grpSpPr>
          <a:xfrm>
            <a:off x="6533133" y="2046480"/>
            <a:ext cx="4455160" cy="4004310"/>
            <a:chOff x="6533133" y="2046480"/>
            <a:chExt cx="4455160" cy="4004310"/>
          </a:xfrm>
        </p:grpSpPr>
        <p:sp>
          <p:nvSpPr>
            <p:cNvPr id="10" name="object 10"/>
            <p:cNvSpPr/>
            <p:nvPr/>
          </p:nvSpPr>
          <p:spPr>
            <a:xfrm>
              <a:off x="6539483" y="2052831"/>
              <a:ext cx="4442460" cy="3991610"/>
            </a:xfrm>
            <a:custGeom>
              <a:avLst/>
              <a:gdLst/>
              <a:ahLst/>
              <a:cxnLst/>
              <a:rect l="l" t="t" r="r" b="b"/>
              <a:pathLst>
                <a:path w="4442459" h="3991610">
                  <a:moveTo>
                    <a:pt x="4343717" y="0"/>
                  </a:moveTo>
                  <a:lnTo>
                    <a:pt x="98742" y="0"/>
                  </a:lnTo>
                  <a:lnTo>
                    <a:pt x="60307" y="7759"/>
                  </a:lnTo>
                  <a:lnTo>
                    <a:pt x="28921" y="28921"/>
                  </a:lnTo>
                  <a:lnTo>
                    <a:pt x="7759" y="60307"/>
                  </a:lnTo>
                  <a:lnTo>
                    <a:pt x="0" y="98742"/>
                  </a:lnTo>
                  <a:lnTo>
                    <a:pt x="0" y="3892613"/>
                  </a:lnTo>
                  <a:lnTo>
                    <a:pt x="7759" y="3931048"/>
                  </a:lnTo>
                  <a:lnTo>
                    <a:pt x="28921" y="3962434"/>
                  </a:lnTo>
                  <a:lnTo>
                    <a:pt x="60307" y="3983596"/>
                  </a:lnTo>
                  <a:lnTo>
                    <a:pt x="98742" y="3991355"/>
                  </a:lnTo>
                  <a:lnTo>
                    <a:pt x="4343717" y="3991355"/>
                  </a:lnTo>
                  <a:lnTo>
                    <a:pt x="4382152" y="3983596"/>
                  </a:lnTo>
                  <a:lnTo>
                    <a:pt x="4413538" y="3962434"/>
                  </a:lnTo>
                  <a:lnTo>
                    <a:pt x="4434700" y="3931048"/>
                  </a:lnTo>
                  <a:lnTo>
                    <a:pt x="4442460" y="3892613"/>
                  </a:lnTo>
                  <a:lnTo>
                    <a:pt x="4442460" y="98742"/>
                  </a:lnTo>
                  <a:lnTo>
                    <a:pt x="4434700" y="60307"/>
                  </a:lnTo>
                  <a:lnTo>
                    <a:pt x="4413538" y="28921"/>
                  </a:lnTo>
                  <a:lnTo>
                    <a:pt x="4382152" y="7759"/>
                  </a:lnTo>
                  <a:lnTo>
                    <a:pt x="4343717" y="0"/>
                  </a:lnTo>
                  <a:close/>
                </a:path>
              </a:pathLst>
            </a:custGeom>
            <a:solidFill>
              <a:srgbClr val="D9D9D9">
                <a:alpha val="45097"/>
              </a:srgbClr>
            </a:solidFill>
          </p:spPr>
          <p:txBody>
            <a:bodyPr wrap="square" lIns="0" tIns="0" rIns="0" bIns="0" rtlCol="0"/>
            <a:lstStyle/>
            <a:p>
              <a:endParaRPr/>
            </a:p>
          </p:txBody>
        </p:sp>
        <p:sp>
          <p:nvSpPr>
            <p:cNvPr id="11" name="object 11"/>
            <p:cNvSpPr/>
            <p:nvPr/>
          </p:nvSpPr>
          <p:spPr>
            <a:xfrm>
              <a:off x="6539483" y="2052830"/>
              <a:ext cx="4442460" cy="3991610"/>
            </a:xfrm>
            <a:custGeom>
              <a:avLst/>
              <a:gdLst/>
              <a:ahLst/>
              <a:cxnLst/>
              <a:rect l="l" t="t" r="r" b="b"/>
              <a:pathLst>
                <a:path w="4442459" h="3991610">
                  <a:moveTo>
                    <a:pt x="0" y="98742"/>
                  </a:moveTo>
                  <a:lnTo>
                    <a:pt x="7759" y="60307"/>
                  </a:lnTo>
                  <a:lnTo>
                    <a:pt x="28921" y="28921"/>
                  </a:lnTo>
                  <a:lnTo>
                    <a:pt x="60307" y="7759"/>
                  </a:lnTo>
                  <a:lnTo>
                    <a:pt x="98742" y="0"/>
                  </a:lnTo>
                  <a:lnTo>
                    <a:pt x="4343717" y="0"/>
                  </a:lnTo>
                  <a:lnTo>
                    <a:pt x="4382152" y="7759"/>
                  </a:lnTo>
                  <a:lnTo>
                    <a:pt x="4413538" y="28921"/>
                  </a:lnTo>
                  <a:lnTo>
                    <a:pt x="4434700" y="60307"/>
                  </a:lnTo>
                  <a:lnTo>
                    <a:pt x="4442460" y="98742"/>
                  </a:lnTo>
                  <a:lnTo>
                    <a:pt x="4442460" y="3892613"/>
                  </a:lnTo>
                  <a:lnTo>
                    <a:pt x="4434700" y="3931048"/>
                  </a:lnTo>
                  <a:lnTo>
                    <a:pt x="4413538" y="3962434"/>
                  </a:lnTo>
                  <a:lnTo>
                    <a:pt x="4382152" y="3983596"/>
                  </a:lnTo>
                  <a:lnTo>
                    <a:pt x="4343717" y="3991355"/>
                  </a:lnTo>
                  <a:lnTo>
                    <a:pt x="98742" y="3991355"/>
                  </a:lnTo>
                  <a:lnTo>
                    <a:pt x="60307" y="3983596"/>
                  </a:lnTo>
                  <a:lnTo>
                    <a:pt x="28921" y="3962434"/>
                  </a:lnTo>
                  <a:lnTo>
                    <a:pt x="7759" y="3931048"/>
                  </a:lnTo>
                  <a:lnTo>
                    <a:pt x="0" y="3892613"/>
                  </a:lnTo>
                  <a:lnTo>
                    <a:pt x="0" y="98742"/>
                  </a:lnTo>
                  <a:close/>
                </a:path>
              </a:pathLst>
            </a:custGeom>
            <a:ln w="12700">
              <a:solidFill>
                <a:srgbClr val="252525"/>
              </a:solidFill>
            </a:ln>
          </p:spPr>
          <p:txBody>
            <a:bodyPr wrap="square" lIns="0" tIns="0" rIns="0" bIns="0" rtlCol="0"/>
            <a:lstStyle/>
            <a:p>
              <a:endParaRPr/>
            </a:p>
          </p:txBody>
        </p:sp>
      </p:grpSp>
      <p:sp>
        <p:nvSpPr>
          <p:cNvPr id="12" name="object 12"/>
          <p:cNvSpPr txBox="1">
            <a:spLocks noGrp="1"/>
          </p:cNvSpPr>
          <p:nvPr>
            <p:ph sz="half" idx="3"/>
          </p:nvPr>
        </p:nvSpPr>
        <p:spPr>
          <a:prstGeom prst="rect">
            <a:avLst/>
          </a:prstGeom>
        </p:spPr>
        <p:txBody>
          <a:bodyPr vert="horz" wrap="square" lIns="0" tIns="50165" rIns="0" bIns="0" rtlCol="0">
            <a:spAutoFit/>
          </a:bodyPr>
          <a:lstStyle/>
          <a:p>
            <a:pPr marL="240029" marR="84455" indent="-227965">
              <a:lnSpc>
                <a:spcPts val="1250"/>
              </a:lnSpc>
              <a:spcBef>
                <a:spcPts val="395"/>
              </a:spcBef>
              <a:buFont typeface="Symbol"/>
              <a:buChar char=""/>
              <a:tabLst>
                <a:tab pos="241300" algn="l"/>
              </a:tabLst>
            </a:pPr>
            <a:r>
              <a:rPr dirty="0"/>
              <a:t>Physical,</a:t>
            </a:r>
            <a:r>
              <a:rPr spc="-50" dirty="0"/>
              <a:t> </a:t>
            </a:r>
            <a:r>
              <a:rPr dirty="0"/>
              <a:t>technical,</a:t>
            </a:r>
            <a:r>
              <a:rPr spc="-40" dirty="0"/>
              <a:t> </a:t>
            </a:r>
            <a:r>
              <a:rPr dirty="0"/>
              <a:t>behavioral,</a:t>
            </a:r>
            <a:r>
              <a:rPr spc="-50" dirty="0"/>
              <a:t> </a:t>
            </a:r>
            <a:r>
              <a:rPr dirty="0"/>
              <a:t>and</a:t>
            </a:r>
            <a:r>
              <a:rPr spc="-45" dirty="0"/>
              <a:t> </a:t>
            </a:r>
            <a:r>
              <a:rPr spc="-10" dirty="0"/>
              <a:t>contextual 	</a:t>
            </a:r>
            <a:r>
              <a:rPr b="0" spc="-10" dirty="0">
                <a:latin typeface="Segoe UI"/>
                <a:cs typeface="Segoe UI"/>
              </a:rPr>
              <a:t>characteristics</a:t>
            </a:r>
            <a:r>
              <a:rPr b="0" spc="-50" dirty="0">
                <a:latin typeface="Segoe UI"/>
                <a:cs typeface="Segoe UI"/>
              </a:rPr>
              <a:t> </a:t>
            </a:r>
            <a:r>
              <a:rPr dirty="0"/>
              <a:t>of</a:t>
            </a:r>
            <a:r>
              <a:rPr spc="-30" dirty="0"/>
              <a:t> </a:t>
            </a:r>
            <a:r>
              <a:rPr dirty="0"/>
              <a:t>phenomena,</a:t>
            </a:r>
            <a:r>
              <a:rPr spc="-20" dirty="0"/>
              <a:t> </a:t>
            </a:r>
            <a:r>
              <a:rPr dirty="0"/>
              <a:t>their</a:t>
            </a:r>
            <a:r>
              <a:rPr spc="-25" dirty="0"/>
              <a:t> </a:t>
            </a:r>
            <a:r>
              <a:rPr dirty="0"/>
              <a:t>composition,</a:t>
            </a:r>
            <a:r>
              <a:rPr spc="-35" dirty="0"/>
              <a:t> </a:t>
            </a:r>
            <a:r>
              <a:rPr spc="-25" dirty="0"/>
              <a:t>and 	</a:t>
            </a:r>
            <a:r>
              <a:rPr dirty="0"/>
              <a:t>their</a:t>
            </a:r>
            <a:r>
              <a:rPr spc="-40" dirty="0"/>
              <a:t> </a:t>
            </a:r>
            <a:r>
              <a:rPr spc="-10" dirty="0"/>
              <a:t>movement</a:t>
            </a:r>
          </a:p>
          <a:p>
            <a:pPr>
              <a:lnSpc>
                <a:spcPct val="100000"/>
              </a:lnSpc>
              <a:spcBef>
                <a:spcPts val="520"/>
              </a:spcBef>
              <a:buFont typeface="Symbol"/>
              <a:buChar char=""/>
            </a:pPr>
            <a:endParaRPr spc="-10" dirty="0"/>
          </a:p>
          <a:p>
            <a:pPr marL="240029" marR="446405" indent="-227965">
              <a:lnSpc>
                <a:spcPts val="1250"/>
              </a:lnSpc>
              <a:buFont typeface="Symbol"/>
              <a:buChar char=""/>
              <a:tabLst>
                <a:tab pos="241300" algn="l"/>
              </a:tabLst>
            </a:pPr>
            <a:r>
              <a:rPr b="0" spc="-10" dirty="0">
                <a:latin typeface="Segoe UI"/>
                <a:cs typeface="Segoe UI"/>
              </a:rPr>
              <a:t>Capabilities</a:t>
            </a:r>
            <a:r>
              <a:rPr spc="-10" dirty="0"/>
              <a:t>, </a:t>
            </a:r>
            <a:r>
              <a:rPr b="0" dirty="0">
                <a:latin typeface="Segoe UI"/>
                <a:cs typeface="Segoe UI"/>
              </a:rPr>
              <a:t>limitations</a:t>
            </a:r>
            <a:r>
              <a:rPr dirty="0"/>
              <a:t>,</a:t>
            </a:r>
            <a:r>
              <a:rPr spc="-5" dirty="0"/>
              <a:t> </a:t>
            </a:r>
            <a:r>
              <a:rPr dirty="0"/>
              <a:t>and</a:t>
            </a:r>
            <a:r>
              <a:rPr spc="-10" dirty="0"/>
              <a:t> </a:t>
            </a:r>
            <a:r>
              <a:rPr b="0" spc="-10" dirty="0">
                <a:latin typeface="Segoe UI"/>
                <a:cs typeface="Segoe UI"/>
              </a:rPr>
              <a:t>vulnerabilities</a:t>
            </a:r>
            <a:r>
              <a:rPr b="0" spc="-5" dirty="0">
                <a:latin typeface="Segoe UI"/>
                <a:cs typeface="Segoe UI"/>
              </a:rPr>
              <a:t> </a:t>
            </a:r>
            <a:r>
              <a:rPr spc="-25" dirty="0"/>
              <a:t>of 	</a:t>
            </a:r>
            <a:r>
              <a:rPr dirty="0"/>
              <a:t>phenomena</a:t>
            </a:r>
            <a:r>
              <a:rPr spc="-45" dirty="0"/>
              <a:t> </a:t>
            </a:r>
            <a:r>
              <a:rPr dirty="0"/>
              <a:t>and</a:t>
            </a:r>
            <a:r>
              <a:rPr spc="-40" dirty="0"/>
              <a:t> </a:t>
            </a:r>
            <a:r>
              <a:rPr dirty="0"/>
              <a:t>any</a:t>
            </a:r>
            <a:r>
              <a:rPr spc="-40" dirty="0"/>
              <a:t> </a:t>
            </a:r>
            <a:r>
              <a:rPr dirty="0"/>
              <a:t>assessed</a:t>
            </a:r>
            <a:r>
              <a:rPr spc="-50" dirty="0"/>
              <a:t> </a:t>
            </a:r>
            <a:r>
              <a:rPr dirty="0"/>
              <a:t>technological</a:t>
            </a:r>
            <a:r>
              <a:rPr spc="-50" dirty="0"/>
              <a:t> </a:t>
            </a:r>
            <a:r>
              <a:rPr spc="-25" dirty="0"/>
              <a:t>gap 	</a:t>
            </a:r>
            <a:r>
              <a:rPr dirty="0"/>
              <a:t>between</a:t>
            </a:r>
            <a:r>
              <a:rPr spc="-25" dirty="0"/>
              <a:t> </a:t>
            </a:r>
            <a:r>
              <a:rPr dirty="0"/>
              <a:t>phenomena</a:t>
            </a:r>
            <a:r>
              <a:rPr spc="-45" dirty="0"/>
              <a:t> </a:t>
            </a:r>
            <a:r>
              <a:rPr dirty="0"/>
              <a:t>and</a:t>
            </a:r>
            <a:r>
              <a:rPr spc="-40" dirty="0"/>
              <a:t> </a:t>
            </a:r>
            <a:r>
              <a:rPr dirty="0"/>
              <a:t>the</a:t>
            </a:r>
            <a:r>
              <a:rPr spc="-35" dirty="0"/>
              <a:t> </a:t>
            </a:r>
            <a:r>
              <a:rPr dirty="0"/>
              <a:t>United</a:t>
            </a:r>
            <a:r>
              <a:rPr spc="-45" dirty="0"/>
              <a:t> </a:t>
            </a:r>
            <a:r>
              <a:rPr spc="-10" dirty="0"/>
              <a:t>States</a:t>
            </a:r>
          </a:p>
          <a:p>
            <a:pPr>
              <a:lnSpc>
                <a:spcPct val="100000"/>
              </a:lnSpc>
              <a:spcBef>
                <a:spcPts val="509"/>
              </a:spcBef>
              <a:buFont typeface="Symbol"/>
              <a:buChar char=""/>
            </a:pPr>
            <a:endParaRPr spc="-10" dirty="0"/>
          </a:p>
          <a:p>
            <a:pPr marL="240029" marR="5080" indent="-227965" algn="just">
              <a:lnSpc>
                <a:spcPts val="1250"/>
              </a:lnSpc>
              <a:buFont typeface="Symbol"/>
              <a:buChar char=""/>
              <a:tabLst>
                <a:tab pos="241300" algn="l"/>
              </a:tabLst>
            </a:pPr>
            <a:r>
              <a:rPr dirty="0"/>
              <a:t>Indications</a:t>
            </a:r>
            <a:r>
              <a:rPr spc="-50" dirty="0"/>
              <a:t> </a:t>
            </a:r>
            <a:r>
              <a:rPr dirty="0"/>
              <a:t>and</a:t>
            </a:r>
            <a:r>
              <a:rPr spc="-40" dirty="0"/>
              <a:t> </a:t>
            </a:r>
            <a:r>
              <a:rPr dirty="0"/>
              <a:t>characteristics</a:t>
            </a:r>
            <a:r>
              <a:rPr spc="-45" dirty="0"/>
              <a:t> </a:t>
            </a:r>
            <a:r>
              <a:rPr dirty="0"/>
              <a:t>of</a:t>
            </a:r>
            <a:r>
              <a:rPr spc="-45" dirty="0"/>
              <a:t> </a:t>
            </a:r>
            <a:r>
              <a:rPr b="0" dirty="0">
                <a:latin typeface="Segoe UI"/>
                <a:cs typeface="Segoe UI"/>
              </a:rPr>
              <a:t>hazards</a:t>
            </a:r>
            <a:r>
              <a:rPr dirty="0"/>
              <a:t>,</a:t>
            </a:r>
            <a:r>
              <a:rPr spc="-60" dirty="0"/>
              <a:t> </a:t>
            </a:r>
            <a:r>
              <a:rPr b="0" dirty="0">
                <a:latin typeface="Segoe UI"/>
                <a:cs typeface="Segoe UI"/>
              </a:rPr>
              <a:t>risks</a:t>
            </a:r>
            <a:r>
              <a:rPr b="0" spc="-45" dirty="0">
                <a:latin typeface="Segoe UI"/>
                <a:cs typeface="Segoe UI"/>
              </a:rPr>
              <a:t> </a:t>
            </a:r>
            <a:r>
              <a:rPr spc="-10" dirty="0"/>
              <a:t>and/or 	</a:t>
            </a:r>
            <a:r>
              <a:rPr b="0" dirty="0">
                <a:latin typeface="Segoe UI"/>
                <a:cs typeface="Segoe UI"/>
              </a:rPr>
              <a:t>threats</a:t>
            </a:r>
            <a:r>
              <a:rPr b="0" spc="-50" dirty="0">
                <a:latin typeface="Segoe UI"/>
                <a:cs typeface="Segoe UI"/>
              </a:rPr>
              <a:t> </a:t>
            </a:r>
            <a:r>
              <a:rPr dirty="0"/>
              <a:t>by</a:t>
            </a:r>
            <a:r>
              <a:rPr spc="-40" dirty="0"/>
              <a:t> </a:t>
            </a:r>
            <a:r>
              <a:rPr dirty="0"/>
              <a:t>phenomena</a:t>
            </a:r>
            <a:r>
              <a:rPr spc="-20" dirty="0"/>
              <a:t> </a:t>
            </a:r>
            <a:r>
              <a:rPr dirty="0"/>
              <a:t>to</a:t>
            </a:r>
            <a:r>
              <a:rPr spc="-40" dirty="0"/>
              <a:t> </a:t>
            </a:r>
            <a:r>
              <a:rPr dirty="0"/>
              <a:t>the</a:t>
            </a:r>
            <a:r>
              <a:rPr spc="-25" dirty="0"/>
              <a:t> </a:t>
            </a:r>
            <a:r>
              <a:rPr dirty="0"/>
              <a:t>United</a:t>
            </a:r>
            <a:r>
              <a:rPr spc="-20" dirty="0"/>
              <a:t> </a:t>
            </a:r>
            <a:r>
              <a:rPr dirty="0"/>
              <a:t>States,</a:t>
            </a:r>
            <a:r>
              <a:rPr spc="-35" dirty="0"/>
              <a:t> </a:t>
            </a:r>
            <a:r>
              <a:rPr dirty="0"/>
              <a:t>its</a:t>
            </a:r>
            <a:r>
              <a:rPr spc="-40" dirty="0"/>
              <a:t> </a:t>
            </a:r>
            <a:r>
              <a:rPr spc="-10" dirty="0"/>
              <a:t>people, 	</a:t>
            </a:r>
            <a:r>
              <a:rPr dirty="0"/>
              <a:t>its</a:t>
            </a:r>
            <a:r>
              <a:rPr spc="-45" dirty="0"/>
              <a:t> </a:t>
            </a:r>
            <a:r>
              <a:rPr dirty="0"/>
              <a:t>equities,</a:t>
            </a:r>
            <a:r>
              <a:rPr spc="-30" dirty="0"/>
              <a:t> </a:t>
            </a:r>
            <a:r>
              <a:rPr dirty="0"/>
              <a:t>and/or</a:t>
            </a:r>
            <a:r>
              <a:rPr spc="-50" dirty="0"/>
              <a:t> </a:t>
            </a:r>
            <a:r>
              <a:rPr dirty="0"/>
              <a:t>its</a:t>
            </a:r>
            <a:r>
              <a:rPr spc="-40" dirty="0"/>
              <a:t> </a:t>
            </a:r>
            <a:r>
              <a:rPr dirty="0"/>
              <a:t>instruments</a:t>
            </a:r>
            <a:r>
              <a:rPr spc="-25" dirty="0"/>
              <a:t> </a:t>
            </a:r>
            <a:r>
              <a:rPr dirty="0"/>
              <a:t>of</a:t>
            </a:r>
            <a:r>
              <a:rPr spc="-50" dirty="0"/>
              <a:t> </a:t>
            </a:r>
            <a:r>
              <a:rPr dirty="0"/>
              <a:t>national</a:t>
            </a:r>
            <a:r>
              <a:rPr spc="-30" dirty="0"/>
              <a:t> </a:t>
            </a:r>
            <a:r>
              <a:rPr spc="-10" dirty="0"/>
              <a:t>power</a:t>
            </a:r>
          </a:p>
          <a:p>
            <a:pPr>
              <a:lnSpc>
                <a:spcPct val="100000"/>
              </a:lnSpc>
              <a:spcBef>
                <a:spcPts val="505"/>
              </a:spcBef>
              <a:buFont typeface="Symbol"/>
              <a:buChar char=""/>
            </a:pPr>
            <a:endParaRPr spc="-10" dirty="0"/>
          </a:p>
          <a:p>
            <a:pPr marL="240029" marR="149225" indent="-227965">
              <a:lnSpc>
                <a:spcPts val="1250"/>
              </a:lnSpc>
              <a:spcBef>
                <a:spcPts val="5"/>
              </a:spcBef>
              <a:buFont typeface="Symbol"/>
              <a:buChar char=""/>
              <a:tabLst>
                <a:tab pos="241300" algn="l"/>
              </a:tabLst>
            </a:pPr>
            <a:r>
              <a:rPr b="0" spc="-10" dirty="0">
                <a:latin typeface="Segoe UI"/>
                <a:cs typeface="Segoe UI"/>
              </a:rPr>
              <a:t>Attribution</a:t>
            </a:r>
            <a:r>
              <a:rPr b="0" spc="-50" dirty="0">
                <a:latin typeface="Segoe UI"/>
                <a:cs typeface="Segoe UI"/>
              </a:rPr>
              <a:t> </a:t>
            </a:r>
            <a:r>
              <a:rPr dirty="0"/>
              <a:t>of</a:t>
            </a:r>
            <a:r>
              <a:rPr spc="-40" dirty="0"/>
              <a:t> </a:t>
            </a:r>
            <a:r>
              <a:rPr dirty="0"/>
              <a:t>phenomena</a:t>
            </a:r>
            <a:r>
              <a:rPr spc="-30" dirty="0"/>
              <a:t> </a:t>
            </a:r>
            <a:r>
              <a:rPr dirty="0"/>
              <a:t>to</a:t>
            </a:r>
            <a:r>
              <a:rPr spc="-30" dirty="0"/>
              <a:t> </a:t>
            </a:r>
            <a:r>
              <a:rPr dirty="0"/>
              <a:t>natural</a:t>
            </a:r>
            <a:r>
              <a:rPr spc="-30" dirty="0"/>
              <a:t> </a:t>
            </a:r>
            <a:r>
              <a:rPr dirty="0"/>
              <a:t>and/or</a:t>
            </a:r>
            <a:r>
              <a:rPr spc="-45" dirty="0"/>
              <a:t> </a:t>
            </a:r>
            <a:r>
              <a:rPr spc="-10" dirty="0"/>
              <a:t>artificial 	sources</a:t>
            </a:r>
          </a:p>
          <a:p>
            <a:pPr>
              <a:lnSpc>
                <a:spcPct val="100000"/>
              </a:lnSpc>
              <a:spcBef>
                <a:spcPts val="520"/>
              </a:spcBef>
              <a:buFont typeface="Symbol"/>
              <a:buChar char=""/>
            </a:pPr>
            <a:endParaRPr spc="-10" dirty="0"/>
          </a:p>
          <a:p>
            <a:pPr marL="240029" marR="138430" indent="-227965">
              <a:lnSpc>
                <a:spcPts val="1250"/>
              </a:lnSpc>
              <a:buFont typeface="Symbol"/>
              <a:buChar char=""/>
              <a:tabLst>
                <a:tab pos="241300" algn="l"/>
              </a:tabLst>
            </a:pPr>
            <a:r>
              <a:rPr dirty="0"/>
              <a:t>Indications</a:t>
            </a:r>
            <a:r>
              <a:rPr spc="-55" dirty="0"/>
              <a:t> </a:t>
            </a:r>
            <a:r>
              <a:rPr dirty="0"/>
              <a:t>of</a:t>
            </a:r>
            <a:r>
              <a:rPr spc="-55" dirty="0"/>
              <a:t> </a:t>
            </a:r>
            <a:r>
              <a:rPr b="0" dirty="0">
                <a:latin typeface="Segoe UI"/>
                <a:cs typeface="Segoe UI"/>
              </a:rPr>
              <a:t>foreign</a:t>
            </a:r>
            <a:r>
              <a:rPr b="0" spc="-45" dirty="0">
                <a:latin typeface="Segoe UI"/>
                <a:cs typeface="Segoe UI"/>
              </a:rPr>
              <a:t> </a:t>
            </a:r>
            <a:r>
              <a:rPr b="0" dirty="0">
                <a:latin typeface="Segoe UI"/>
                <a:cs typeface="Segoe UI"/>
              </a:rPr>
              <a:t>observation</a:t>
            </a:r>
            <a:r>
              <a:rPr b="0" spc="-40" dirty="0">
                <a:latin typeface="Segoe UI"/>
                <a:cs typeface="Segoe UI"/>
              </a:rPr>
              <a:t> </a:t>
            </a:r>
            <a:r>
              <a:rPr dirty="0"/>
              <a:t>of</a:t>
            </a:r>
            <a:r>
              <a:rPr spc="-50" dirty="0"/>
              <a:t> </a:t>
            </a:r>
            <a:r>
              <a:rPr dirty="0"/>
              <a:t>and</a:t>
            </a:r>
            <a:r>
              <a:rPr spc="-50" dirty="0"/>
              <a:t> </a:t>
            </a:r>
            <a:r>
              <a:rPr dirty="0"/>
              <a:t>reaction</a:t>
            </a:r>
            <a:r>
              <a:rPr spc="-65" dirty="0"/>
              <a:t> </a:t>
            </a:r>
            <a:r>
              <a:rPr spc="-25" dirty="0"/>
              <a:t>to 	</a:t>
            </a:r>
            <a:r>
              <a:rPr spc="-10" dirty="0"/>
              <a:t>phenomena</a:t>
            </a:r>
          </a:p>
          <a:p>
            <a:pPr>
              <a:lnSpc>
                <a:spcPct val="100000"/>
              </a:lnSpc>
              <a:spcBef>
                <a:spcPts val="210"/>
              </a:spcBef>
              <a:buFont typeface="Symbol"/>
              <a:buChar char=""/>
            </a:pPr>
            <a:endParaRPr spc="-10" dirty="0"/>
          </a:p>
          <a:p>
            <a:pPr marL="240665" indent="-227965">
              <a:lnSpc>
                <a:spcPct val="100000"/>
              </a:lnSpc>
              <a:buFont typeface="Symbol"/>
              <a:buChar char=""/>
              <a:tabLst>
                <a:tab pos="240665" algn="l"/>
              </a:tabLst>
            </a:pPr>
            <a:r>
              <a:rPr dirty="0"/>
              <a:t>The</a:t>
            </a:r>
            <a:r>
              <a:rPr spc="-20" dirty="0"/>
              <a:t> </a:t>
            </a:r>
            <a:r>
              <a:rPr b="0" dirty="0">
                <a:latin typeface="Segoe UI"/>
                <a:cs typeface="Segoe UI"/>
              </a:rPr>
              <a:t>disposition</a:t>
            </a:r>
            <a:r>
              <a:rPr b="0" spc="-25" dirty="0">
                <a:latin typeface="Segoe UI"/>
                <a:cs typeface="Segoe UI"/>
              </a:rPr>
              <a:t> </a:t>
            </a:r>
            <a:r>
              <a:rPr dirty="0"/>
              <a:t>of</a:t>
            </a:r>
            <a:r>
              <a:rPr spc="-30" dirty="0"/>
              <a:t> </a:t>
            </a:r>
            <a:r>
              <a:rPr dirty="0"/>
              <a:t>observed</a:t>
            </a:r>
            <a:r>
              <a:rPr spc="-50" dirty="0"/>
              <a:t> </a:t>
            </a:r>
            <a:r>
              <a:rPr spc="-10" dirty="0"/>
              <a:t>phenomena</a:t>
            </a:r>
          </a:p>
        </p:txBody>
      </p:sp>
      <p:sp>
        <p:nvSpPr>
          <p:cNvPr id="13" name="object 13"/>
          <p:cNvSpPr txBox="1">
            <a:spLocks noGrp="1"/>
          </p:cNvSpPr>
          <p:nvPr>
            <p:ph type="dt" sz="half" idx="6"/>
          </p:nvPr>
        </p:nvSpPr>
        <p:spPr>
          <a:prstGeom prst="rect">
            <a:avLst/>
          </a:prstGeom>
        </p:spPr>
        <p:txBody>
          <a:bodyPr vert="horz" wrap="square" lIns="0" tIns="0" rIns="0" bIns="0" rtlCol="0">
            <a:spAutoFit/>
          </a:bodyPr>
          <a:lstStyle/>
          <a:p>
            <a:pPr marL="12700" marR="5080" indent="784225">
              <a:lnSpc>
                <a:spcPts val="1260"/>
              </a:lnSpc>
            </a:pPr>
            <a:r>
              <a:rPr dirty="0"/>
              <a:t>U.S.</a:t>
            </a:r>
            <a:r>
              <a:rPr spc="-15" dirty="0"/>
              <a:t> </a:t>
            </a:r>
            <a:r>
              <a:rPr dirty="0"/>
              <a:t>Department</a:t>
            </a:r>
            <a:r>
              <a:rPr spc="-50" dirty="0"/>
              <a:t> </a:t>
            </a:r>
            <a:r>
              <a:rPr dirty="0"/>
              <a:t>of</a:t>
            </a:r>
            <a:r>
              <a:rPr spc="-10" dirty="0"/>
              <a:t> </a:t>
            </a:r>
            <a:r>
              <a:rPr dirty="0"/>
              <a:t>Defense</a:t>
            </a:r>
            <a:r>
              <a:rPr spc="-30" dirty="0"/>
              <a:t> </a:t>
            </a:r>
            <a:r>
              <a:rPr spc="-50" dirty="0"/>
              <a:t>&amp; </a:t>
            </a:r>
            <a:r>
              <a:rPr dirty="0"/>
              <a:t>Office</a:t>
            </a:r>
            <a:r>
              <a:rPr spc="-15" dirty="0"/>
              <a:t> </a:t>
            </a:r>
            <a:r>
              <a:rPr dirty="0"/>
              <a:t>of</a:t>
            </a:r>
            <a:r>
              <a:rPr spc="-20" dirty="0"/>
              <a:t> </a:t>
            </a:r>
            <a:r>
              <a:rPr dirty="0"/>
              <a:t>the</a:t>
            </a:r>
            <a:r>
              <a:rPr spc="-20" dirty="0"/>
              <a:t> </a:t>
            </a:r>
            <a:r>
              <a:rPr dirty="0"/>
              <a:t>Director</a:t>
            </a:r>
            <a:r>
              <a:rPr spc="-30" dirty="0"/>
              <a:t> </a:t>
            </a:r>
            <a:r>
              <a:rPr dirty="0"/>
              <a:t>of</a:t>
            </a:r>
            <a:r>
              <a:rPr spc="-5" dirty="0"/>
              <a:t> </a:t>
            </a:r>
            <a:r>
              <a:rPr dirty="0"/>
              <a:t>National</a:t>
            </a:r>
            <a:r>
              <a:rPr spc="-50" dirty="0"/>
              <a:t> </a:t>
            </a:r>
            <a:r>
              <a:rPr spc="-10" dirty="0"/>
              <a:t>Intelligence</a:t>
            </a:r>
          </a:p>
        </p:txBody>
      </p:sp>
      <p:sp>
        <p:nvSpPr>
          <p:cNvPr id="14" name="object 14"/>
          <p:cNvSpPr txBox="1">
            <a:spLocks noGrp="1"/>
          </p:cNvSpPr>
          <p:nvPr>
            <p:ph type="sldNum" sz="quarter" idx="7"/>
          </p:nvPr>
        </p:nvSpPr>
        <p:spPr>
          <a:prstGeom prst="rect">
            <a:avLst/>
          </a:prstGeom>
        </p:spPr>
        <p:txBody>
          <a:bodyPr vert="horz" wrap="square" lIns="0" tIns="10160" rIns="0" bIns="0" rtlCol="0">
            <a:spAutoFit/>
          </a:bodyPr>
          <a:lstStyle/>
          <a:p>
            <a:pPr marL="267970">
              <a:lnSpc>
                <a:spcPct val="100000"/>
              </a:lnSpc>
              <a:spcBef>
                <a:spcPts val="80"/>
              </a:spcBef>
            </a:pPr>
            <a:fld id="{81D60167-4931-47E6-BA6A-407CBD079E47}" type="slidenum">
              <a:rPr spc="-50" dirty="0"/>
              <a:t>31</a:t>
            </a:fld>
            <a:endParaRPr spc="-50" dirty="0"/>
          </a:p>
          <a:p>
            <a:pPr marL="12700">
              <a:lnSpc>
                <a:spcPct val="100000"/>
              </a:lnSpc>
              <a:spcBef>
                <a:spcPts val="225"/>
              </a:spcBef>
            </a:pPr>
            <a:r>
              <a:rPr sz="800" dirty="0">
                <a:solidFill>
                  <a:srgbClr val="D0CECE"/>
                </a:solidFill>
                <a:latin typeface="Calibri"/>
                <a:cs typeface="Calibri"/>
              </a:rPr>
              <a:t>DoD</a:t>
            </a:r>
            <a:r>
              <a:rPr sz="800" spc="-40" dirty="0">
                <a:solidFill>
                  <a:srgbClr val="D0CECE"/>
                </a:solidFill>
                <a:latin typeface="Calibri"/>
                <a:cs typeface="Calibri"/>
              </a:rPr>
              <a:t> </a:t>
            </a:r>
            <a:r>
              <a:rPr sz="800" dirty="0">
                <a:solidFill>
                  <a:srgbClr val="D0CECE"/>
                </a:solidFill>
                <a:latin typeface="Calibri"/>
                <a:cs typeface="Calibri"/>
              </a:rPr>
              <a:t>PPR</a:t>
            </a:r>
            <a:r>
              <a:rPr sz="800" spc="-35" dirty="0">
                <a:solidFill>
                  <a:srgbClr val="D0CECE"/>
                </a:solidFill>
                <a:latin typeface="Calibri"/>
                <a:cs typeface="Calibri"/>
              </a:rPr>
              <a:t> </a:t>
            </a:r>
            <a:r>
              <a:rPr sz="800" dirty="0">
                <a:solidFill>
                  <a:srgbClr val="D0CECE"/>
                </a:solidFill>
                <a:latin typeface="Calibri"/>
                <a:cs typeface="Calibri"/>
              </a:rPr>
              <a:t>Approved</a:t>
            </a:r>
            <a:r>
              <a:rPr sz="800" spc="-15" dirty="0">
                <a:solidFill>
                  <a:srgbClr val="D0CECE"/>
                </a:solidFill>
                <a:latin typeface="Calibri"/>
                <a:cs typeface="Calibri"/>
              </a:rPr>
              <a:t> </a:t>
            </a:r>
            <a:r>
              <a:rPr sz="800" dirty="0">
                <a:solidFill>
                  <a:srgbClr val="D0CECE"/>
                </a:solidFill>
                <a:latin typeface="Calibri"/>
                <a:cs typeface="Calibri"/>
              </a:rPr>
              <a:t>Slide,</a:t>
            </a:r>
            <a:r>
              <a:rPr sz="800" spc="-10" dirty="0">
                <a:solidFill>
                  <a:srgbClr val="D0CECE"/>
                </a:solidFill>
                <a:latin typeface="Calibri"/>
                <a:cs typeface="Calibri"/>
              </a:rPr>
              <a:t> </a:t>
            </a:r>
            <a:r>
              <a:rPr sz="800" dirty="0">
                <a:solidFill>
                  <a:srgbClr val="D0CECE"/>
                </a:solidFill>
                <a:latin typeface="Calibri"/>
                <a:cs typeface="Calibri"/>
              </a:rPr>
              <a:t>Case</a:t>
            </a:r>
            <a:r>
              <a:rPr sz="800" spc="-35" dirty="0">
                <a:solidFill>
                  <a:srgbClr val="D0CECE"/>
                </a:solidFill>
                <a:latin typeface="Calibri"/>
                <a:cs typeface="Calibri"/>
              </a:rPr>
              <a:t> </a:t>
            </a:r>
            <a:r>
              <a:rPr sz="800" dirty="0">
                <a:solidFill>
                  <a:srgbClr val="D0CECE"/>
                </a:solidFill>
                <a:latin typeface="Calibri"/>
                <a:cs typeface="Calibri"/>
              </a:rPr>
              <a:t>23-S-</a:t>
            </a:r>
            <a:r>
              <a:rPr sz="800" spc="-20" dirty="0">
                <a:solidFill>
                  <a:srgbClr val="D0CECE"/>
                </a:solidFill>
                <a:latin typeface="Calibri"/>
                <a:cs typeface="Calibri"/>
              </a:rPr>
              <a:t>0802</a:t>
            </a:r>
            <a:endParaRPr sz="800">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10" dirty="0"/>
              <a:t>UNCLASSIFIED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5843" y="633984"/>
            <a:ext cx="10706100" cy="1038225"/>
          </a:xfrm>
          <a:custGeom>
            <a:avLst/>
            <a:gdLst/>
            <a:ahLst/>
            <a:cxnLst/>
            <a:rect l="l" t="t" r="r" b="b"/>
            <a:pathLst>
              <a:path w="10706100" h="1038225">
                <a:moveTo>
                  <a:pt x="10706100" y="0"/>
                </a:moveTo>
                <a:lnTo>
                  <a:pt x="0" y="0"/>
                </a:lnTo>
                <a:lnTo>
                  <a:pt x="0" y="1037843"/>
                </a:lnTo>
                <a:lnTo>
                  <a:pt x="10706100" y="1037843"/>
                </a:lnTo>
                <a:lnTo>
                  <a:pt x="10706100" y="0"/>
                </a:lnTo>
                <a:close/>
              </a:path>
            </a:pathLst>
          </a:custGeom>
          <a:solidFill>
            <a:srgbClr val="FFFFFF">
              <a:alpha val="79998"/>
            </a:srgbClr>
          </a:solidFill>
        </p:spPr>
        <p:txBody>
          <a:bodyPr wrap="square" lIns="0" tIns="0" rIns="0" bIns="0" rtlCol="0"/>
          <a:lstStyle/>
          <a:p>
            <a:endParaRPr/>
          </a:p>
        </p:txBody>
      </p:sp>
      <p:sp>
        <p:nvSpPr>
          <p:cNvPr id="3" name="object 3"/>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grpSp>
        <p:nvGrpSpPr>
          <p:cNvPr id="4" name="object 4"/>
          <p:cNvGrpSpPr/>
          <p:nvPr/>
        </p:nvGrpSpPr>
        <p:grpSpPr>
          <a:xfrm>
            <a:off x="274256" y="5382704"/>
            <a:ext cx="11643995" cy="706120"/>
            <a:chOff x="274256" y="5382704"/>
            <a:chExt cx="11643995" cy="706120"/>
          </a:xfrm>
        </p:grpSpPr>
        <p:pic>
          <p:nvPicPr>
            <p:cNvPr id="5" name="object 5"/>
            <p:cNvPicPr/>
            <p:nvPr/>
          </p:nvPicPr>
          <p:blipFill>
            <a:blip r:embed="rId2" cstate="print"/>
            <a:stretch>
              <a:fillRect/>
            </a:stretch>
          </p:blipFill>
          <p:spPr>
            <a:xfrm>
              <a:off x="274319" y="5382767"/>
              <a:ext cx="11643359" cy="705611"/>
            </a:xfrm>
            <a:prstGeom prst="rect">
              <a:avLst/>
            </a:prstGeom>
          </p:spPr>
        </p:pic>
        <p:sp>
          <p:nvSpPr>
            <p:cNvPr id="6" name="object 6"/>
            <p:cNvSpPr/>
            <p:nvPr/>
          </p:nvSpPr>
          <p:spPr>
            <a:xfrm>
              <a:off x="275843" y="5384291"/>
              <a:ext cx="11640820" cy="702945"/>
            </a:xfrm>
            <a:custGeom>
              <a:avLst/>
              <a:gdLst/>
              <a:ahLst/>
              <a:cxnLst/>
              <a:rect l="l" t="t" r="r" b="b"/>
              <a:pathLst>
                <a:path w="11640820" h="702945">
                  <a:moveTo>
                    <a:pt x="0" y="0"/>
                  </a:moveTo>
                  <a:lnTo>
                    <a:pt x="11640312" y="0"/>
                  </a:lnTo>
                  <a:lnTo>
                    <a:pt x="11640312" y="702564"/>
                  </a:lnTo>
                  <a:lnTo>
                    <a:pt x="0" y="702564"/>
                  </a:lnTo>
                  <a:lnTo>
                    <a:pt x="0" y="0"/>
                  </a:lnTo>
                  <a:close/>
                </a:path>
              </a:pathLst>
            </a:custGeom>
            <a:ln w="3175">
              <a:solidFill>
                <a:srgbClr val="000000"/>
              </a:solidFill>
            </a:ln>
          </p:spPr>
          <p:txBody>
            <a:bodyPr wrap="square" lIns="0" tIns="0" rIns="0" bIns="0" rtlCol="0"/>
            <a:lstStyle/>
            <a:p>
              <a:endParaRPr/>
            </a:p>
          </p:txBody>
        </p:sp>
      </p:grpSp>
      <p:sp>
        <p:nvSpPr>
          <p:cNvPr id="7" name="object 7"/>
          <p:cNvSpPr txBox="1">
            <a:spLocks noGrp="1"/>
          </p:cNvSpPr>
          <p:nvPr>
            <p:ph type="title"/>
          </p:nvPr>
        </p:nvSpPr>
        <p:spPr>
          <a:xfrm>
            <a:off x="354042" y="622710"/>
            <a:ext cx="9330690" cy="391160"/>
          </a:xfrm>
          <a:prstGeom prst="rect">
            <a:avLst/>
          </a:prstGeom>
        </p:spPr>
        <p:txBody>
          <a:bodyPr vert="horz" wrap="square" lIns="0" tIns="12700" rIns="0" bIns="0" rtlCol="0">
            <a:spAutoFit/>
          </a:bodyPr>
          <a:lstStyle/>
          <a:p>
            <a:pPr marL="12700">
              <a:lnSpc>
                <a:spcPct val="100000"/>
              </a:lnSpc>
              <a:spcBef>
                <a:spcPts val="100"/>
              </a:spcBef>
            </a:pPr>
            <a:r>
              <a:rPr sz="2400" dirty="0"/>
              <a:t>The</a:t>
            </a:r>
            <a:r>
              <a:rPr sz="2400" spc="-75" dirty="0"/>
              <a:t> </a:t>
            </a:r>
            <a:r>
              <a:rPr sz="2400" dirty="0"/>
              <a:t>potentially</a:t>
            </a:r>
            <a:r>
              <a:rPr sz="2400" spc="-75" dirty="0"/>
              <a:t> </a:t>
            </a:r>
            <a:r>
              <a:rPr sz="2400" b="0" dirty="0">
                <a:latin typeface="Segoe UI"/>
                <a:cs typeface="Segoe UI"/>
              </a:rPr>
              <a:t>ubiquitous</a:t>
            </a:r>
            <a:r>
              <a:rPr sz="2400" b="0" spc="-35" dirty="0">
                <a:latin typeface="Segoe UI"/>
                <a:cs typeface="Segoe UI"/>
              </a:rPr>
              <a:t> </a:t>
            </a:r>
            <a:r>
              <a:rPr sz="2400" b="0" dirty="0">
                <a:latin typeface="Segoe UI"/>
                <a:cs typeface="Segoe UI"/>
              </a:rPr>
              <a:t>presence</a:t>
            </a:r>
            <a:r>
              <a:rPr sz="2400" b="0" spc="-95" dirty="0">
                <a:latin typeface="Segoe UI"/>
                <a:cs typeface="Segoe UI"/>
              </a:rPr>
              <a:t> </a:t>
            </a:r>
            <a:r>
              <a:rPr sz="2400" dirty="0"/>
              <a:t>of</a:t>
            </a:r>
            <a:r>
              <a:rPr sz="2400" spc="-70" dirty="0"/>
              <a:t> </a:t>
            </a:r>
            <a:r>
              <a:rPr sz="2400" dirty="0"/>
              <a:t>UAP</a:t>
            </a:r>
            <a:r>
              <a:rPr sz="2400" spc="-100" dirty="0"/>
              <a:t> </a:t>
            </a:r>
            <a:r>
              <a:rPr sz="2400" dirty="0"/>
              <a:t>defines</a:t>
            </a:r>
            <a:r>
              <a:rPr sz="2400" spc="-65" dirty="0"/>
              <a:t> </a:t>
            </a:r>
            <a:r>
              <a:rPr sz="2400" dirty="0"/>
              <a:t>the</a:t>
            </a:r>
            <a:r>
              <a:rPr sz="2400" spc="-70" dirty="0"/>
              <a:t> </a:t>
            </a:r>
            <a:r>
              <a:rPr sz="2400" spc="-10" dirty="0"/>
              <a:t>national-security</a:t>
            </a:r>
            <a:endParaRPr sz="2400">
              <a:latin typeface="Segoe UI"/>
              <a:cs typeface="Segoe UI"/>
            </a:endParaRPr>
          </a:p>
        </p:txBody>
      </p:sp>
      <p:sp>
        <p:nvSpPr>
          <p:cNvPr id="8" name="object 8"/>
          <p:cNvSpPr txBox="1"/>
          <p:nvPr/>
        </p:nvSpPr>
        <p:spPr>
          <a:xfrm>
            <a:off x="354042" y="951894"/>
            <a:ext cx="9413875" cy="720725"/>
          </a:xfrm>
          <a:prstGeom prst="rect">
            <a:avLst/>
          </a:prstGeom>
        </p:spPr>
        <p:txBody>
          <a:bodyPr vert="horz" wrap="square" lIns="0" tIns="53975" rIns="0" bIns="0" rtlCol="0">
            <a:spAutoFit/>
          </a:bodyPr>
          <a:lstStyle/>
          <a:p>
            <a:pPr marL="12700" marR="5080">
              <a:lnSpc>
                <a:spcPts val="2590"/>
              </a:lnSpc>
              <a:spcBef>
                <a:spcPts val="425"/>
              </a:spcBef>
            </a:pPr>
            <a:r>
              <a:rPr sz="2400" b="0" dirty="0">
                <a:latin typeface="Segoe UI Light"/>
                <a:cs typeface="Segoe UI Light"/>
              </a:rPr>
              <a:t>implications</a:t>
            </a:r>
            <a:r>
              <a:rPr sz="2400" b="0" spc="-55" dirty="0">
                <a:latin typeface="Segoe UI Light"/>
                <a:cs typeface="Segoe UI Light"/>
              </a:rPr>
              <a:t> </a:t>
            </a:r>
            <a:r>
              <a:rPr sz="2400" b="0" dirty="0">
                <a:latin typeface="Segoe UI Light"/>
                <a:cs typeface="Segoe UI Light"/>
              </a:rPr>
              <a:t>and</a:t>
            </a:r>
            <a:r>
              <a:rPr sz="2400" b="0" spc="-60" dirty="0">
                <a:latin typeface="Segoe UI Light"/>
                <a:cs typeface="Segoe UI Light"/>
              </a:rPr>
              <a:t> </a:t>
            </a:r>
            <a:r>
              <a:rPr sz="2400" b="0" dirty="0">
                <a:latin typeface="Segoe UI Light"/>
                <a:cs typeface="Segoe UI Light"/>
              </a:rPr>
              <a:t>drives</a:t>
            </a:r>
            <a:r>
              <a:rPr sz="2400" b="0" spc="-75" dirty="0">
                <a:latin typeface="Segoe UI Light"/>
                <a:cs typeface="Segoe UI Light"/>
              </a:rPr>
              <a:t> </a:t>
            </a:r>
            <a:r>
              <a:rPr sz="2400" b="0" dirty="0">
                <a:latin typeface="Segoe UI Light"/>
                <a:cs typeface="Segoe UI Light"/>
              </a:rPr>
              <a:t>the</a:t>
            </a:r>
            <a:r>
              <a:rPr sz="2400" b="0" spc="-55" dirty="0">
                <a:latin typeface="Segoe UI Light"/>
                <a:cs typeface="Segoe UI Light"/>
              </a:rPr>
              <a:t> </a:t>
            </a:r>
            <a:r>
              <a:rPr sz="2400" dirty="0">
                <a:latin typeface="Segoe UI"/>
                <a:cs typeface="Segoe UI"/>
              </a:rPr>
              <a:t>broad</a:t>
            </a:r>
            <a:r>
              <a:rPr sz="2400" spc="-55" dirty="0">
                <a:latin typeface="Segoe UI"/>
                <a:cs typeface="Segoe UI"/>
              </a:rPr>
              <a:t> </a:t>
            </a:r>
            <a:r>
              <a:rPr sz="2400" dirty="0">
                <a:latin typeface="Segoe UI"/>
                <a:cs typeface="Segoe UI"/>
              </a:rPr>
              <a:t>range</a:t>
            </a:r>
            <a:r>
              <a:rPr sz="2400" spc="-60" dirty="0">
                <a:latin typeface="Segoe UI"/>
                <a:cs typeface="Segoe UI"/>
              </a:rPr>
              <a:t> </a:t>
            </a:r>
            <a:r>
              <a:rPr sz="2400" b="0" dirty="0">
                <a:latin typeface="Segoe UI Light"/>
                <a:cs typeface="Segoe UI Light"/>
              </a:rPr>
              <a:t>of</a:t>
            </a:r>
            <a:r>
              <a:rPr sz="2400" b="0" spc="-65" dirty="0">
                <a:latin typeface="Segoe UI Light"/>
                <a:cs typeface="Segoe UI Light"/>
              </a:rPr>
              <a:t> </a:t>
            </a:r>
            <a:r>
              <a:rPr sz="2400" dirty="0">
                <a:latin typeface="Segoe UI"/>
                <a:cs typeface="Segoe UI"/>
              </a:rPr>
              <a:t>stakeholders</a:t>
            </a:r>
            <a:r>
              <a:rPr sz="2400" spc="-75" dirty="0">
                <a:latin typeface="Segoe UI"/>
                <a:cs typeface="Segoe UI"/>
              </a:rPr>
              <a:t> </a:t>
            </a:r>
            <a:r>
              <a:rPr sz="2400" b="0" dirty="0">
                <a:latin typeface="Segoe UI Light"/>
                <a:cs typeface="Segoe UI Light"/>
              </a:rPr>
              <a:t>and</a:t>
            </a:r>
            <a:r>
              <a:rPr sz="2400" b="0" spc="-60" dirty="0">
                <a:latin typeface="Segoe UI Light"/>
                <a:cs typeface="Segoe UI Light"/>
              </a:rPr>
              <a:t> </a:t>
            </a:r>
            <a:r>
              <a:rPr sz="2400" b="0" dirty="0">
                <a:latin typeface="Segoe UI Light"/>
                <a:cs typeface="Segoe UI Light"/>
              </a:rPr>
              <a:t>demand</a:t>
            </a:r>
            <a:r>
              <a:rPr sz="2400" b="0" spc="-45" dirty="0">
                <a:latin typeface="Segoe UI Light"/>
                <a:cs typeface="Segoe UI Light"/>
              </a:rPr>
              <a:t> </a:t>
            </a:r>
            <a:r>
              <a:rPr sz="2400" b="0" spc="-25" dirty="0">
                <a:latin typeface="Segoe UI Light"/>
                <a:cs typeface="Segoe UI Light"/>
              </a:rPr>
              <a:t>for </a:t>
            </a:r>
            <a:r>
              <a:rPr sz="2400" b="0" dirty="0">
                <a:latin typeface="Segoe UI Light"/>
                <a:cs typeface="Segoe UI Light"/>
              </a:rPr>
              <a:t>rigorous</a:t>
            </a:r>
            <a:r>
              <a:rPr sz="2400" b="0" spc="-65" dirty="0">
                <a:latin typeface="Segoe UI Light"/>
                <a:cs typeface="Segoe UI Light"/>
              </a:rPr>
              <a:t> </a:t>
            </a:r>
            <a:r>
              <a:rPr sz="2400" dirty="0">
                <a:latin typeface="Segoe UI"/>
                <a:cs typeface="Segoe UI"/>
              </a:rPr>
              <a:t>scientific</a:t>
            </a:r>
            <a:r>
              <a:rPr sz="2400" spc="-45" dirty="0">
                <a:latin typeface="Segoe UI"/>
                <a:cs typeface="Segoe UI"/>
              </a:rPr>
              <a:t> </a:t>
            </a:r>
            <a:r>
              <a:rPr sz="2400" dirty="0">
                <a:latin typeface="Segoe UI"/>
                <a:cs typeface="Segoe UI"/>
              </a:rPr>
              <a:t>understanding</a:t>
            </a:r>
            <a:r>
              <a:rPr sz="2400" spc="-60" dirty="0">
                <a:latin typeface="Segoe UI"/>
                <a:cs typeface="Segoe UI"/>
              </a:rPr>
              <a:t> </a:t>
            </a:r>
            <a:r>
              <a:rPr sz="2400" b="0" dirty="0">
                <a:latin typeface="Segoe UI Light"/>
                <a:cs typeface="Segoe UI Light"/>
              </a:rPr>
              <a:t>of</a:t>
            </a:r>
            <a:r>
              <a:rPr sz="2400" b="0" spc="-75" dirty="0">
                <a:latin typeface="Segoe UI Light"/>
                <a:cs typeface="Segoe UI Light"/>
              </a:rPr>
              <a:t> </a:t>
            </a:r>
            <a:r>
              <a:rPr sz="2400" b="0" dirty="0">
                <a:latin typeface="Segoe UI Light"/>
                <a:cs typeface="Segoe UI Light"/>
              </a:rPr>
              <a:t>and</a:t>
            </a:r>
            <a:r>
              <a:rPr sz="2400" b="0" spc="-65" dirty="0">
                <a:latin typeface="Segoe UI Light"/>
                <a:cs typeface="Segoe UI Light"/>
              </a:rPr>
              <a:t> </a:t>
            </a:r>
            <a:r>
              <a:rPr sz="2400" b="0" dirty="0">
                <a:latin typeface="Segoe UI Light"/>
                <a:cs typeface="Segoe UI Light"/>
              </a:rPr>
              <a:t>intelligence</a:t>
            </a:r>
            <a:r>
              <a:rPr sz="2400" b="0" spc="-70" dirty="0">
                <a:latin typeface="Segoe UI Light"/>
                <a:cs typeface="Segoe UI Light"/>
              </a:rPr>
              <a:t> </a:t>
            </a:r>
            <a:r>
              <a:rPr sz="2400" b="0" dirty="0">
                <a:latin typeface="Segoe UI Light"/>
                <a:cs typeface="Segoe UI Light"/>
              </a:rPr>
              <a:t>on</a:t>
            </a:r>
            <a:r>
              <a:rPr sz="2400" b="0" spc="-65" dirty="0">
                <a:latin typeface="Segoe UI Light"/>
                <a:cs typeface="Segoe UI Light"/>
              </a:rPr>
              <a:t> </a:t>
            </a:r>
            <a:r>
              <a:rPr sz="2400" b="0" spc="-10" dirty="0">
                <a:latin typeface="Segoe UI Light"/>
                <a:cs typeface="Segoe UI Light"/>
              </a:rPr>
              <a:t>phenomena</a:t>
            </a:r>
            <a:endParaRPr sz="2400">
              <a:latin typeface="Segoe UI Light"/>
              <a:cs typeface="Segoe UI Light"/>
            </a:endParaRPr>
          </a:p>
        </p:txBody>
      </p:sp>
      <p:sp>
        <p:nvSpPr>
          <p:cNvPr id="9" name="object 9"/>
          <p:cNvSpPr/>
          <p:nvPr/>
        </p:nvSpPr>
        <p:spPr>
          <a:xfrm>
            <a:off x="275843" y="1827276"/>
            <a:ext cx="3752215" cy="381000"/>
          </a:xfrm>
          <a:custGeom>
            <a:avLst/>
            <a:gdLst/>
            <a:ahLst/>
            <a:cxnLst/>
            <a:rect l="l" t="t" r="r" b="b"/>
            <a:pathLst>
              <a:path w="3752215" h="381000">
                <a:moveTo>
                  <a:pt x="3752087" y="0"/>
                </a:moveTo>
                <a:lnTo>
                  <a:pt x="0" y="0"/>
                </a:lnTo>
                <a:lnTo>
                  <a:pt x="0" y="381000"/>
                </a:lnTo>
                <a:lnTo>
                  <a:pt x="3752087" y="381000"/>
                </a:lnTo>
                <a:lnTo>
                  <a:pt x="3752087" y="0"/>
                </a:lnTo>
                <a:close/>
              </a:path>
            </a:pathLst>
          </a:custGeom>
          <a:solidFill>
            <a:srgbClr val="F1F1F1"/>
          </a:solidFill>
        </p:spPr>
        <p:txBody>
          <a:bodyPr wrap="square" lIns="0" tIns="0" rIns="0" bIns="0" rtlCol="0"/>
          <a:lstStyle/>
          <a:p>
            <a:endParaRPr/>
          </a:p>
        </p:txBody>
      </p:sp>
      <p:sp>
        <p:nvSpPr>
          <p:cNvPr id="10" name="object 10"/>
          <p:cNvSpPr txBox="1"/>
          <p:nvPr/>
        </p:nvSpPr>
        <p:spPr>
          <a:xfrm>
            <a:off x="275843" y="1827276"/>
            <a:ext cx="3752215" cy="381000"/>
          </a:xfrm>
          <a:prstGeom prst="rect">
            <a:avLst/>
          </a:prstGeom>
        </p:spPr>
        <p:txBody>
          <a:bodyPr vert="horz" wrap="square" lIns="0" tIns="86360" rIns="0" bIns="0" rtlCol="0">
            <a:spAutoFit/>
          </a:bodyPr>
          <a:lstStyle/>
          <a:p>
            <a:pPr algn="ctr">
              <a:lnSpc>
                <a:spcPct val="100000"/>
              </a:lnSpc>
              <a:spcBef>
                <a:spcPts val="680"/>
              </a:spcBef>
            </a:pPr>
            <a:r>
              <a:rPr sz="1600" b="0" dirty="0">
                <a:latin typeface="Segoe UI Light"/>
                <a:cs typeface="Segoe UI Light"/>
              </a:rPr>
              <a:t>US</a:t>
            </a:r>
            <a:r>
              <a:rPr sz="1600" b="0" spc="-25" dirty="0">
                <a:latin typeface="Segoe UI Light"/>
                <a:cs typeface="Segoe UI Light"/>
              </a:rPr>
              <a:t> </a:t>
            </a:r>
            <a:r>
              <a:rPr sz="1600" b="0" spc="-20" dirty="0">
                <a:latin typeface="Segoe UI Light"/>
                <a:cs typeface="Segoe UI Light"/>
              </a:rPr>
              <a:t>Territory</a:t>
            </a:r>
            <a:r>
              <a:rPr sz="1600" b="0" spc="-40" dirty="0">
                <a:latin typeface="Segoe UI Light"/>
                <a:cs typeface="Segoe UI Light"/>
              </a:rPr>
              <a:t> </a:t>
            </a:r>
            <a:r>
              <a:rPr sz="1600" b="0" dirty="0">
                <a:latin typeface="Segoe UI Light"/>
                <a:cs typeface="Segoe UI Light"/>
              </a:rPr>
              <a:t>&amp;</a:t>
            </a:r>
            <a:r>
              <a:rPr sz="1600" b="0" spc="-40" dirty="0">
                <a:latin typeface="Segoe UI Light"/>
                <a:cs typeface="Segoe UI Light"/>
              </a:rPr>
              <a:t> </a:t>
            </a:r>
            <a:r>
              <a:rPr sz="1600" b="0" dirty="0">
                <a:latin typeface="Segoe UI Light"/>
                <a:cs typeface="Segoe UI Light"/>
              </a:rPr>
              <a:t>Operating</a:t>
            </a:r>
            <a:r>
              <a:rPr sz="1600" b="0" spc="-5" dirty="0">
                <a:latin typeface="Segoe UI Light"/>
                <a:cs typeface="Segoe UI Light"/>
              </a:rPr>
              <a:t> </a:t>
            </a:r>
            <a:r>
              <a:rPr sz="1600" b="0" spc="-20" dirty="0">
                <a:latin typeface="Segoe UI Light"/>
                <a:cs typeface="Segoe UI Light"/>
              </a:rPr>
              <a:t>Areas</a:t>
            </a:r>
            <a:endParaRPr sz="1600">
              <a:latin typeface="Segoe UI Light"/>
              <a:cs typeface="Segoe UI Light"/>
            </a:endParaRPr>
          </a:p>
        </p:txBody>
      </p:sp>
      <p:sp>
        <p:nvSpPr>
          <p:cNvPr id="11" name="object 11"/>
          <p:cNvSpPr/>
          <p:nvPr/>
        </p:nvSpPr>
        <p:spPr>
          <a:xfrm>
            <a:off x="837688" y="2135112"/>
            <a:ext cx="2627630" cy="12700"/>
          </a:xfrm>
          <a:custGeom>
            <a:avLst/>
            <a:gdLst/>
            <a:ahLst/>
            <a:cxnLst/>
            <a:rect l="l" t="t" r="r" b="b"/>
            <a:pathLst>
              <a:path w="2627629" h="12700">
                <a:moveTo>
                  <a:pt x="2627388" y="0"/>
                </a:moveTo>
                <a:lnTo>
                  <a:pt x="1751583" y="0"/>
                </a:lnTo>
                <a:lnTo>
                  <a:pt x="0" y="0"/>
                </a:lnTo>
                <a:lnTo>
                  <a:pt x="0" y="12179"/>
                </a:lnTo>
                <a:lnTo>
                  <a:pt x="2627388" y="12179"/>
                </a:lnTo>
                <a:lnTo>
                  <a:pt x="2627388" y="0"/>
                </a:lnTo>
                <a:close/>
              </a:path>
            </a:pathLst>
          </a:custGeom>
          <a:solidFill>
            <a:srgbClr val="000000"/>
          </a:solidFill>
        </p:spPr>
        <p:txBody>
          <a:bodyPr wrap="square" lIns="0" tIns="0" rIns="0" bIns="0" rtlCol="0"/>
          <a:lstStyle/>
          <a:p>
            <a:endParaRPr/>
          </a:p>
        </p:txBody>
      </p:sp>
      <p:sp>
        <p:nvSpPr>
          <p:cNvPr id="12" name="object 12"/>
          <p:cNvSpPr txBox="1"/>
          <p:nvPr/>
        </p:nvSpPr>
        <p:spPr>
          <a:xfrm>
            <a:off x="354007" y="2212323"/>
            <a:ext cx="3436620" cy="2497455"/>
          </a:xfrm>
          <a:prstGeom prst="rect">
            <a:avLst/>
          </a:prstGeom>
        </p:spPr>
        <p:txBody>
          <a:bodyPr vert="horz" wrap="square" lIns="0" tIns="39370" rIns="0" bIns="0" rtlCol="0">
            <a:spAutoFit/>
          </a:bodyPr>
          <a:lstStyle/>
          <a:p>
            <a:pPr marL="241300" marR="96520" indent="-228600" algn="just">
              <a:lnSpc>
                <a:spcPts val="1730"/>
              </a:lnSpc>
              <a:spcBef>
                <a:spcPts val="310"/>
              </a:spcBef>
              <a:buFont typeface="Symbol"/>
              <a:buChar char=""/>
              <a:tabLst>
                <a:tab pos="241300" algn="l"/>
              </a:tabLst>
            </a:pPr>
            <a:r>
              <a:rPr sz="1600" b="0" dirty="0">
                <a:latin typeface="Segoe UI Light"/>
                <a:cs typeface="Segoe UI Light"/>
              </a:rPr>
              <a:t>DoD</a:t>
            </a:r>
            <a:r>
              <a:rPr sz="1600" b="0" spc="-30" dirty="0">
                <a:latin typeface="Segoe UI Light"/>
                <a:cs typeface="Segoe UI Light"/>
              </a:rPr>
              <a:t> </a:t>
            </a:r>
            <a:r>
              <a:rPr sz="1600" b="0" dirty="0">
                <a:latin typeface="Segoe UI Light"/>
                <a:cs typeface="Segoe UI Light"/>
              </a:rPr>
              <a:t>observations and</a:t>
            </a:r>
            <a:r>
              <a:rPr sz="1600" b="0" spc="-15" dirty="0">
                <a:latin typeface="Segoe UI Light"/>
                <a:cs typeface="Segoe UI Light"/>
              </a:rPr>
              <a:t> </a:t>
            </a:r>
            <a:r>
              <a:rPr sz="1600" b="0" dirty="0">
                <a:latin typeface="Segoe UI Light"/>
                <a:cs typeface="Segoe UI Light"/>
              </a:rPr>
              <a:t>reporting</a:t>
            </a:r>
            <a:r>
              <a:rPr sz="1600" b="0" spc="15" dirty="0">
                <a:latin typeface="Segoe UI Light"/>
                <a:cs typeface="Segoe UI Light"/>
              </a:rPr>
              <a:t> </a:t>
            </a:r>
            <a:r>
              <a:rPr sz="1600" b="0" spc="-25" dirty="0">
                <a:latin typeface="Segoe UI Light"/>
                <a:cs typeface="Segoe UI Light"/>
              </a:rPr>
              <a:t>of </a:t>
            </a:r>
            <a:r>
              <a:rPr sz="1600" b="0" dirty="0">
                <a:latin typeface="Segoe UI Light"/>
                <a:cs typeface="Segoe UI Light"/>
              </a:rPr>
              <a:t>UAP</a:t>
            </a:r>
            <a:r>
              <a:rPr sz="1600" b="0" spc="-40" dirty="0">
                <a:latin typeface="Segoe UI Light"/>
                <a:cs typeface="Segoe UI Light"/>
              </a:rPr>
              <a:t> </a:t>
            </a:r>
            <a:r>
              <a:rPr sz="1600" b="0" dirty="0">
                <a:latin typeface="Segoe UI Light"/>
                <a:cs typeface="Segoe UI Light"/>
              </a:rPr>
              <a:t>most</a:t>
            </a:r>
            <a:r>
              <a:rPr sz="1600" b="0" spc="-40" dirty="0">
                <a:latin typeface="Segoe UI Light"/>
                <a:cs typeface="Segoe UI Light"/>
              </a:rPr>
              <a:t> </a:t>
            </a:r>
            <a:r>
              <a:rPr sz="1600" b="0" dirty="0">
                <a:latin typeface="Segoe UI Light"/>
                <a:cs typeface="Segoe UI Light"/>
              </a:rPr>
              <a:t>often</a:t>
            </a:r>
            <a:r>
              <a:rPr sz="1600" b="0" spc="-35" dirty="0">
                <a:latin typeface="Segoe UI Light"/>
                <a:cs typeface="Segoe UI Light"/>
              </a:rPr>
              <a:t> </a:t>
            </a:r>
            <a:r>
              <a:rPr sz="1600" b="0" dirty="0">
                <a:latin typeface="Segoe UI Light"/>
                <a:cs typeface="Segoe UI Light"/>
              </a:rPr>
              <a:t>in</a:t>
            </a:r>
            <a:r>
              <a:rPr sz="1600" b="0" spc="-45" dirty="0">
                <a:latin typeface="Segoe UI Light"/>
                <a:cs typeface="Segoe UI Light"/>
              </a:rPr>
              <a:t> </a:t>
            </a:r>
            <a:r>
              <a:rPr sz="1600" b="0" dirty="0">
                <a:latin typeface="Segoe UI Light"/>
                <a:cs typeface="Segoe UI Light"/>
              </a:rPr>
              <a:t>the</a:t>
            </a:r>
            <a:r>
              <a:rPr sz="1600" b="0" spc="-25" dirty="0">
                <a:latin typeface="Segoe UI Light"/>
                <a:cs typeface="Segoe UI Light"/>
              </a:rPr>
              <a:t> </a:t>
            </a:r>
            <a:r>
              <a:rPr sz="1600" b="0" dirty="0">
                <a:latin typeface="Segoe UI Light"/>
                <a:cs typeface="Segoe UI Light"/>
              </a:rPr>
              <a:t>vicinity</a:t>
            </a:r>
            <a:r>
              <a:rPr sz="1600" b="0" spc="-25" dirty="0">
                <a:latin typeface="Segoe UI Light"/>
                <a:cs typeface="Segoe UI Light"/>
              </a:rPr>
              <a:t> </a:t>
            </a:r>
            <a:r>
              <a:rPr sz="1600" b="0" dirty="0">
                <a:latin typeface="Segoe UI Light"/>
                <a:cs typeface="Segoe UI Light"/>
              </a:rPr>
              <a:t>of</a:t>
            </a:r>
            <a:r>
              <a:rPr sz="1600" b="0" spc="-45" dirty="0">
                <a:latin typeface="Segoe UI Light"/>
                <a:cs typeface="Segoe UI Light"/>
              </a:rPr>
              <a:t> </a:t>
            </a:r>
            <a:r>
              <a:rPr sz="1600" b="0" spc="-25" dirty="0">
                <a:latin typeface="Segoe UI Light"/>
                <a:cs typeface="Segoe UI Light"/>
              </a:rPr>
              <a:t>US </a:t>
            </a:r>
            <a:r>
              <a:rPr sz="1600" b="0" dirty="0">
                <a:latin typeface="Segoe UI Light"/>
                <a:cs typeface="Segoe UI Light"/>
              </a:rPr>
              <a:t>military</a:t>
            </a:r>
            <a:r>
              <a:rPr sz="1600" b="0" spc="-20" dirty="0">
                <a:latin typeface="Segoe UI Light"/>
                <a:cs typeface="Segoe UI Light"/>
              </a:rPr>
              <a:t> </a:t>
            </a:r>
            <a:r>
              <a:rPr sz="1600" b="0" dirty="0">
                <a:latin typeface="Segoe UI Light"/>
                <a:cs typeface="Segoe UI Light"/>
              </a:rPr>
              <a:t>facilities</a:t>
            </a:r>
            <a:r>
              <a:rPr sz="1600" b="0" spc="-20" dirty="0">
                <a:latin typeface="Segoe UI Light"/>
                <a:cs typeface="Segoe UI Light"/>
              </a:rPr>
              <a:t> </a:t>
            </a:r>
            <a:r>
              <a:rPr sz="1600" b="0" dirty="0">
                <a:latin typeface="Segoe UI Light"/>
                <a:cs typeface="Segoe UI Light"/>
              </a:rPr>
              <a:t>and</a:t>
            </a:r>
            <a:r>
              <a:rPr sz="1600" b="0" spc="-20" dirty="0">
                <a:latin typeface="Segoe UI Light"/>
                <a:cs typeface="Segoe UI Light"/>
              </a:rPr>
              <a:t> </a:t>
            </a:r>
            <a:r>
              <a:rPr sz="1600" b="0" dirty="0">
                <a:latin typeface="Segoe UI Light"/>
                <a:cs typeface="Segoe UI Light"/>
              </a:rPr>
              <a:t>operating</a:t>
            </a:r>
            <a:r>
              <a:rPr sz="1600" b="0" spc="5" dirty="0">
                <a:latin typeface="Segoe UI Light"/>
                <a:cs typeface="Segoe UI Light"/>
              </a:rPr>
              <a:t> </a:t>
            </a:r>
            <a:r>
              <a:rPr sz="1600" b="0" spc="-20" dirty="0">
                <a:latin typeface="Segoe UI Light"/>
                <a:cs typeface="Segoe UI Light"/>
              </a:rPr>
              <a:t>areas</a:t>
            </a:r>
            <a:endParaRPr sz="1600">
              <a:latin typeface="Segoe UI Light"/>
              <a:cs typeface="Segoe UI Light"/>
            </a:endParaRPr>
          </a:p>
          <a:p>
            <a:pPr marL="240029" marR="5080" indent="-227965">
              <a:lnSpc>
                <a:spcPts val="1730"/>
              </a:lnSpc>
              <a:spcBef>
                <a:spcPts val="990"/>
              </a:spcBef>
              <a:buFont typeface="Symbol"/>
              <a:buChar char=""/>
              <a:tabLst>
                <a:tab pos="241300" algn="l"/>
              </a:tabLst>
            </a:pPr>
            <a:r>
              <a:rPr sz="1600" b="0" dirty="0">
                <a:latin typeface="Segoe UI Light"/>
                <a:cs typeface="Segoe UI Light"/>
              </a:rPr>
              <a:t>Threats</a:t>
            </a:r>
            <a:r>
              <a:rPr sz="1600" b="0" spc="-40" dirty="0">
                <a:latin typeface="Segoe UI Light"/>
                <a:cs typeface="Segoe UI Light"/>
              </a:rPr>
              <a:t> </a:t>
            </a:r>
            <a:r>
              <a:rPr sz="1600" b="0" dirty="0">
                <a:latin typeface="Segoe UI Light"/>
                <a:cs typeface="Segoe UI Light"/>
              </a:rPr>
              <a:t>to</a:t>
            </a:r>
            <a:r>
              <a:rPr sz="1600" b="0" spc="-50" dirty="0">
                <a:latin typeface="Segoe UI Light"/>
                <a:cs typeface="Segoe UI Light"/>
              </a:rPr>
              <a:t> </a:t>
            </a:r>
            <a:r>
              <a:rPr sz="1600" b="0" dirty="0">
                <a:latin typeface="Segoe UI Light"/>
                <a:cs typeface="Segoe UI Light"/>
              </a:rPr>
              <a:t>the</a:t>
            </a:r>
            <a:r>
              <a:rPr sz="1600" b="0" spc="-35" dirty="0">
                <a:latin typeface="Segoe UI Light"/>
                <a:cs typeface="Segoe UI Light"/>
              </a:rPr>
              <a:t> </a:t>
            </a:r>
            <a:r>
              <a:rPr sz="1600" b="0" dirty="0">
                <a:latin typeface="Segoe UI Light"/>
                <a:cs typeface="Segoe UI Light"/>
              </a:rPr>
              <a:t>immediate</a:t>
            </a:r>
            <a:r>
              <a:rPr sz="1600" b="0" spc="-20" dirty="0">
                <a:latin typeface="Segoe UI Light"/>
                <a:cs typeface="Segoe UI Light"/>
              </a:rPr>
              <a:t> </a:t>
            </a:r>
            <a:r>
              <a:rPr sz="1600" b="0" dirty="0">
                <a:latin typeface="Segoe UI Light"/>
                <a:cs typeface="Segoe UI Light"/>
              </a:rPr>
              <a:t>safety</a:t>
            </a:r>
            <a:r>
              <a:rPr sz="1600" b="0" spc="-60" dirty="0">
                <a:latin typeface="Segoe UI Light"/>
                <a:cs typeface="Segoe UI Light"/>
              </a:rPr>
              <a:t> </a:t>
            </a:r>
            <a:r>
              <a:rPr sz="1600" b="0" dirty="0">
                <a:latin typeface="Segoe UI Light"/>
                <a:cs typeface="Segoe UI Light"/>
              </a:rPr>
              <a:t>of</a:t>
            </a:r>
            <a:r>
              <a:rPr sz="1600" b="0" spc="-60" dirty="0">
                <a:latin typeface="Segoe UI Light"/>
                <a:cs typeface="Segoe UI Light"/>
              </a:rPr>
              <a:t> </a:t>
            </a:r>
            <a:r>
              <a:rPr sz="1600" b="0" spc="-25" dirty="0">
                <a:latin typeface="Segoe UI Light"/>
                <a:cs typeface="Segoe UI Light"/>
              </a:rPr>
              <a:t>US 	</a:t>
            </a:r>
            <a:r>
              <a:rPr sz="1600" b="0" dirty="0">
                <a:latin typeface="Segoe UI Light"/>
                <a:cs typeface="Segoe UI Light"/>
              </a:rPr>
              <a:t>citizens</a:t>
            </a:r>
            <a:r>
              <a:rPr sz="1600" b="0" spc="-40" dirty="0">
                <a:latin typeface="Segoe UI Light"/>
                <a:cs typeface="Segoe UI Light"/>
              </a:rPr>
              <a:t> </a:t>
            </a:r>
            <a:r>
              <a:rPr sz="1600" b="0" dirty="0">
                <a:latin typeface="Segoe UI Light"/>
                <a:cs typeface="Segoe UI Light"/>
              </a:rPr>
              <a:t>and</a:t>
            </a:r>
            <a:r>
              <a:rPr sz="1600" b="0" spc="-50" dirty="0">
                <a:latin typeface="Segoe UI Light"/>
                <a:cs typeface="Segoe UI Light"/>
              </a:rPr>
              <a:t> </a:t>
            </a:r>
            <a:r>
              <a:rPr sz="1600" b="0" dirty="0">
                <a:latin typeface="Segoe UI Light"/>
                <a:cs typeface="Segoe UI Light"/>
              </a:rPr>
              <a:t>Government</a:t>
            </a:r>
            <a:r>
              <a:rPr sz="1600" b="0" spc="-25" dirty="0">
                <a:latin typeface="Segoe UI Light"/>
                <a:cs typeface="Segoe UI Light"/>
              </a:rPr>
              <a:t> </a:t>
            </a:r>
            <a:r>
              <a:rPr sz="1600" b="0" spc="-10" dirty="0">
                <a:latin typeface="Segoe UI Light"/>
                <a:cs typeface="Segoe UI Light"/>
              </a:rPr>
              <a:t>facilities, 	</a:t>
            </a:r>
            <a:r>
              <a:rPr sz="1600" b="0" dirty="0">
                <a:latin typeface="Segoe UI Light"/>
                <a:cs typeface="Segoe UI Light"/>
              </a:rPr>
              <a:t>across</a:t>
            </a:r>
            <a:r>
              <a:rPr sz="1600" b="0" spc="-45" dirty="0">
                <a:latin typeface="Segoe UI Light"/>
                <a:cs typeface="Segoe UI Light"/>
              </a:rPr>
              <a:t> </a:t>
            </a:r>
            <a:r>
              <a:rPr sz="1600" b="0" dirty="0">
                <a:latin typeface="Segoe UI Light"/>
                <a:cs typeface="Segoe UI Light"/>
              </a:rPr>
              <a:t>domains,</a:t>
            </a:r>
            <a:r>
              <a:rPr sz="1600" b="0" spc="-40" dirty="0">
                <a:latin typeface="Segoe UI Light"/>
                <a:cs typeface="Segoe UI Light"/>
              </a:rPr>
              <a:t> </a:t>
            </a:r>
            <a:r>
              <a:rPr sz="1600" b="0" dirty="0">
                <a:latin typeface="Segoe UI Light"/>
                <a:cs typeface="Segoe UI Light"/>
              </a:rPr>
              <a:t>is</a:t>
            </a:r>
            <a:r>
              <a:rPr sz="1600" b="0" spc="-45" dirty="0">
                <a:latin typeface="Segoe UI Light"/>
                <a:cs typeface="Segoe UI Light"/>
              </a:rPr>
              <a:t> </a:t>
            </a:r>
            <a:r>
              <a:rPr sz="1600" b="0" spc="-10" dirty="0">
                <a:latin typeface="Segoe UI Light"/>
                <a:cs typeface="Segoe UI Light"/>
              </a:rPr>
              <a:t>priority</a:t>
            </a:r>
            <a:endParaRPr sz="1600">
              <a:latin typeface="Segoe UI Light"/>
              <a:cs typeface="Segoe UI Light"/>
            </a:endParaRPr>
          </a:p>
          <a:p>
            <a:pPr marL="240029" marR="102870" indent="-227965">
              <a:lnSpc>
                <a:spcPts val="1730"/>
              </a:lnSpc>
              <a:spcBef>
                <a:spcPts val="995"/>
              </a:spcBef>
              <a:buFont typeface="Symbol"/>
              <a:buChar char=""/>
              <a:tabLst>
                <a:tab pos="241300" algn="l"/>
              </a:tabLst>
            </a:pPr>
            <a:r>
              <a:rPr sz="1600" b="0" dirty="0">
                <a:latin typeface="Segoe UI Light"/>
                <a:cs typeface="Segoe UI Light"/>
              </a:rPr>
              <a:t>Safety</a:t>
            </a:r>
            <a:r>
              <a:rPr sz="1600" b="0" spc="-40" dirty="0">
                <a:latin typeface="Segoe UI Light"/>
                <a:cs typeface="Segoe UI Light"/>
              </a:rPr>
              <a:t> </a:t>
            </a:r>
            <a:r>
              <a:rPr sz="1600" b="0" dirty="0">
                <a:latin typeface="Segoe UI Light"/>
                <a:cs typeface="Segoe UI Light"/>
              </a:rPr>
              <a:t>and</a:t>
            </a:r>
            <a:r>
              <a:rPr sz="1600" b="0" spc="-40" dirty="0">
                <a:latin typeface="Segoe UI Light"/>
                <a:cs typeface="Segoe UI Light"/>
              </a:rPr>
              <a:t> </a:t>
            </a:r>
            <a:r>
              <a:rPr sz="1600" b="0" dirty="0">
                <a:latin typeface="Segoe UI Light"/>
                <a:cs typeface="Segoe UI Light"/>
              </a:rPr>
              <a:t>security</a:t>
            </a:r>
            <a:r>
              <a:rPr sz="1600" b="0" spc="-25" dirty="0">
                <a:latin typeface="Segoe UI Light"/>
                <a:cs typeface="Segoe UI Light"/>
              </a:rPr>
              <a:t> </a:t>
            </a:r>
            <a:r>
              <a:rPr sz="1600" b="0" dirty="0">
                <a:latin typeface="Segoe UI Light"/>
                <a:cs typeface="Segoe UI Light"/>
              </a:rPr>
              <a:t>risks</a:t>
            </a:r>
            <a:r>
              <a:rPr sz="1600" b="0" spc="-35" dirty="0">
                <a:latin typeface="Segoe UI Light"/>
                <a:cs typeface="Segoe UI Light"/>
              </a:rPr>
              <a:t> </a:t>
            </a:r>
            <a:r>
              <a:rPr sz="1600" b="0" dirty="0">
                <a:latin typeface="Segoe UI Light"/>
                <a:cs typeface="Segoe UI Light"/>
              </a:rPr>
              <a:t>of</a:t>
            </a:r>
            <a:r>
              <a:rPr sz="1600" b="0" spc="-50" dirty="0">
                <a:latin typeface="Segoe UI Light"/>
                <a:cs typeface="Segoe UI Light"/>
              </a:rPr>
              <a:t> </a:t>
            </a:r>
            <a:r>
              <a:rPr sz="1600" b="0" spc="-25" dirty="0">
                <a:latin typeface="Segoe UI Light"/>
                <a:cs typeface="Segoe UI Light"/>
              </a:rPr>
              <a:t>UAP 	</a:t>
            </a:r>
            <a:r>
              <a:rPr sz="1600" b="0" dirty="0">
                <a:latin typeface="Segoe UI Light"/>
                <a:cs typeface="Segoe UI Light"/>
              </a:rPr>
              <a:t>heighten</a:t>
            </a:r>
            <a:r>
              <a:rPr sz="1600" b="0" spc="-30" dirty="0">
                <a:latin typeface="Segoe UI Light"/>
                <a:cs typeface="Segoe UI Light"/>
              </a:rPr>
              <a:t> </a:t>
            </a:r>
            <a:r>
              <a:rPr sz="1600" b="0" dirty="0">
                <a:latin typeface="Segoe UI Light"/>
                <a:cs typeface="Segoe UI Light"/>
              </a:rPr>
              <a:t>US</a:t>
            </a:r>
            <a:r>
              <a:rPr sz="1600" b="0" spc="-55" dirty="0">
                <a:latin typeface="Segoe UI Light"/>
                <a:cs typeface="Segoe UI Light"/>
              </a:rPr>
              <a:t> </a:t>
            </a:r>
            <a:r>
              <a:rPr sz="1600" b="0" dirty="0">
                <a:latin typeface="Segoe UI Light"/>
                <a:cs typeface="Segoe UI Light"/>
              </a:rPr>
              <a:t>Government</a:t>
            </a:r>
            <a:r>
              <a:rPr sz="1600" b="0" spc="-35" dirty="0">
                <a:latin typeface="Segoe UI Light"/>
                <a:cs typeface="Segoe UI Light"/>
              </a:rPr>
              <a:t> </a:t>
            </a:r>
            <a:r>
              <a:rPr sz="1600" b="0" spc="-10" dirty="0">
                <a:latin typeface="Segoe UI Light"/>
                <a:cs typeface="Segoe UI Light"/>
              </a:rPr>
              <a:t>awareness 	</a:t>
            </a:r>
            <a:r>
              <a:rPr sz="1600" b="0" dirty="0">
                <a:latin typeface="Segoe UI Light"/>
                <a:cs typeface="Segoe UI Light"/>
              </a:rPr>
              <a:t>and</a:t>
            </a:r>
            <a:r>
              <a:rPr sz="1600" b="0" spc="-50" dirty="0">
                <a:latin typeface="Segoe UI Light"/>
                <a:cs typeface="Segoe UI Light"/>
              </a:rPr>
              <a:t> </a:t>
            </a:r>
            <a:r>
              <a:rPr sz="1600" b="0" dirty="0">
                <a:latin typeface="Segoe UI Light"/>
                <a:cs typeface="Segoe UI Light"/>
              </a:rPr>
              <a:t>drives</a:t>
            </a:r>
            <a:r>
              <a:rPr sz="1600" b="0" spc="-40" dirty="0">
                <a:latin typeface="Segoe UI Light"/>
                <a:cs typeface="Segoe UI Light"/>
              </a:rPr>
              <a:t> </a:t>
            </a:r>
            <a:r>
              <a:rPr sz="1600" b="0" dirty="0">
                <a:latin typeface="Segoe UI Light"/>
                <a:cs typeface="Segoe UI Light"/>
              </a:rPr>
              <a:t>research</a:t>
            </a:r>
            <a:r>
              <a:rPr sz="1600" b="0" spc="-30" dirty="0">
                <a:latin typeface="Segoe UI Light"/>
                <a:cs typeface="Segoe UI Light"/>
              </a:rPr>
              <a:t> </a:t>
            </a:r>
            <a:r>
              <a:rPr sz="1600" b="0" dirty="0">
                <a:latin typeface="Segoe UI Light"/>
                <a:cs typeface="Segoe UI Light"/>
              </a:rPr>
              <a:t>and</a:t>
            </a:r>
            <a:r>
              <a:rPr sz="1600" b="0" spc="-50" dirty="0">
                <a:latin typeface="Segoe UI Light"/>
                <a:cs typeface="Segoe UI Light"/>
              </a:rPr>
              <a:t> </a:t>
            </a:r>
            <a:r>
              <a:rPr sz="1600" b="0" spc="-10" dirty="0">
                <a:latin typeface="Segoe UI Light"/>
                <a:cs typeface="Segoe UI Light"/>
              </a:rPr>
              <a:t>mitigation 	efforts</a:t>
            </a:r>
            <a:endParaRPr sz="1600">
              <a:latin typeface="Segoe UI Light"/>
              <a:cs typeface="Segoe UI Light"/>
            </a:endParaRPr>
          </a:p>
        </p:txBody>
      </p:sp>
      <p:sp>
        <p:nvSpPr>
          <p:cNvPr id="13" name="object 13"/>
          <p:cNvSpPr txBox="1"/>
          <p:nvPr/>
        </p:nvSpPr>
        <p:spPr>
          <a:xfrm>
            <a:off x="366707" y="5446679"/>
            <a:ext cx="3542029" cy="488315"/>
          </a:xfrm>
          <a:prstGeom prst="rect">
            <a:avLst/>
          </a:prstGeom>
        </p:spPr>
        <p:txBody>
          <a:bodyPr vert="horz" wrap="square" lIns="0" tIns="12065" rIns="0" bIns="0" rtlCol="0">
            <a:spAutoFit/>
          </a:bodyPr>
          <a:lstStyle/>
          <a:p>
            <a:pPr>
              <a:lnSpc>
                <a:spcPts val="1825"/>
              </a:lnSpc>
              <a:spcBef>
                <a:spcPts val="95"/>
              </a:spcBef>
            </a:pPr>
            <a:r>
              <a:rPr sz="1600" dirty="0">
                <a:solidFill>
                  <a:srgbClr val="585858"/>
                </a:solidFill>
                <a:latin typeface="Segoe UI Symbol"/>
                <a:cs typeface="Segoe UI Symbol"/>
              </a:rPr>
              <a:t></a:t>
            </a:r>
            <a:r>
              <a:rPr sz="1600" spc="-35" dirty="0">
                <a:solidFill>
                  <a:srgbClr val="585858"/>
                </a:solidFill>
                <a:latin typeface="Segoe UI Symbol"/>
                <a:cs typeface="Segoe UI Symbol"/>
              </a:rPr>
              <a:t> </a:t>
            </a:r>
            <a:r>
              <a:rPr sz="1600" b="0" dirty="0">
                <a:latin typeface="Segoe UI Light"/>
                <a:cs typeface="Segoe UI Light"/>
              </a:rPr>
              <a:t>Key</a:t>
            </a:r>
            <a:r>
              <a:rPr sz="1600" b="0" spc="-25" dirty="0">
                <a:latin typeface="Segoe UI Light"/>
                <a:cs typeface="Segoe UI Light"/>
              </a:rPr>
              <a:t> </a:t>
            </a:r>
            <a:r>
              <a:rPr sz="1600" b="0" dirty="0">
                <a:latin typeface="Segoe UI Light"/>
                <a:cs typeface="Segoe UI Light"/>
              </a:rPr>
              <a:t>partners</a:t>
            </a:r>
            <a:r>
              <a:rPr sz="1600" b="0" spc="-10" dirty="0">
                <a:latin typeface="Segoe UI Light"/>
                <a:cs typeface="Segoe UI Light"/>
              </a:rPr>
              <a:t> </a:t>
            </a:r>
            <a:r>
              <a:rPr sz="1600" b="0" dirty="0">
                <a:latin typeface="Segoe UI Light"/>
                <a:cs typeface="Segoe UI Light"/>
              </a:rPr>
              <a:t>and</a:t>
            </a:r>
            <a:r>
              <a:rPr sz="1600" b="0" spc="-30" dirty="0">
                <a:latin typeface="Segoe UI Light"/>
                <a:cs typeface="Segoe UI Light"/>
              </a:rPr>
              <a:t> </a:t>
            </a:r>
            <a:r>
              <a:rPr sz="1600" b="0" dirty="0">
                <a:latin typeface="Segoe UI Light"/>
                <a:cs typeface="Segoe UI Light"/>
              </a:rPr>
              <a:t>stakeholders</a:t>
            </a:r>
            <a:r>
              <a:rPr sz="1600" b="0" spc="10" dirty="0">
                <a:latin typeface="Segoe UI Light"/>
                <a:cs typeface="Segoe UI Light"/>
              </a:rPr>
              <a:t> </a:t>
            </a:r>
            <a:r>
              <a:rPr sz="1600" b="0" spc="-10" dirty="0">
                <a:latin typeface="Segoe UI Light"/>
                <a:cs typeface="Segoe UI Light"/>
              </a:rPr>
              <a:t>include</a:t>
            </a:r>
            <a:endParaRPr sz="1600">
              <a:latin typeface="Segoe UI Light"/>
              <a:cs typeface="Segoe UI Light"/>
            </a:endParaRPr>
          </a:p>
          <a:p>
            <a:pPr marL="283210">
              <a:lnSpc>
                <a:spcPts val="1825"/>
              </a:lnSpc>
            </a:pPr>
            <a:r>
              <a:rPr sz="1600" spc="-10" dirty="0">
                <a:latin typeface="Segoe UI"/>
                <a:cs typeface="Segoe UI"/>
              </a:rPr>
              <a:t>DoD,</a:t>
            </a:r>
            <a:r>
              <a:rPr sz="1600" spc="-50" dirty="0">
                <a:latin typeface="Segoe UI"/>
                <a:cs typeface="Segoe UI"/>
              </a:rPr>
              <a:t> </a:t>
            </a:r>
            <a:r>
              <a:rPr sz="1600" dirty="0">
                <a:latin typeface="Segoe UI"/>
                <a:cs typeface="Segoe UI"/>
              </a:rPr>
              <a:t>IC,</a:t>
            </a:r>
            <a:r>
              <a:rPr sz="1600" spc="-45" dirty="0">
                <a:latin typeface="Segoe UI"/>
                <a:cs typeface="Segoe UI"/>
              </a:rPr>
              <a:t> </a:t>
            </a:r>
            <a:r>
              <a:rPr sz="1600" dirty="0">
                <a:latin typeface="Segoe UI"/>
                <a:cs typeface="Segoe UI"/>
              </a:rPr>
              <a:t>DoJ,</a:t>
            </a:r>
            <a:r>
              <a:rPr sz="1600" spc="-45" dirty="0">
                <a:latin typeface="Segoe UI"/>
                <a:cs typeface="Segoe UI"/>
              </a:rPr>
              <a:t> </a:t>
            </a:r>
            <a:r>
              <a:rPr sz="1600" dirty="0">
                <a:latin typeface="Segoe UI"/>
                <a:cs typeface="Segoe UI"/>
              </a:rPr>
              <a:t>NASA,</a:t>
            </a:r>
            <a:r>
              <a:rPr sz="1600" spc="-35" dirty="0">
                <a:latin typeface="Segoe UI"/>
                <a:cs typeface="Segoe UI"/>
              </a:rPr>
              <a:t> </a:t>
            </a:r>
            <a:r>
              <a:rPr sz="1600" spc="-25" dirty="0">
                <a:latin typeface="Segoe UI"/>
                <a:cs typeface="Segoe UI"/>
              </a:rPr>
              <a:t>FAA</a:t>
            </a:r>
            <a:endParaRPr sz="1600">
              <a:latin typeface="Segoe UI"/>
              <a:cs typeface="Segoe UI"/>
            </a:endParaRPr>
          </a:p>
        </p:txBody>
      </p:sp>
      <p:sp>
        <p:nvSpPr>
          <p:cNvPr id="14" name="object 14"/>
          <p:cNvSpPr/>
          <p:nvPr/>
        </p:nvSpPr>
        <p:spPr>
          <a:xfrm>
            <a:off x="4181855" y="1825751"/>
            <a:ext cx="3771900" cy="381000"/>
          </a:xfrm>
          <a:custGeom>
            <a:avLst/>
            <a:gdLst/>
            <a:ahLst/>
            <a:cxnLst/>
            <a:rect l="l" t="t" r="r" b="b"/>
            <a:pathLst>
              <a:path w="3771900" h="381000">
                <a:moveTo>
                  <a:pt x="3771900" y="0"/>
                </a:moveTo>
                <a:lnTo>
                  <a:pt x="0" y="0"/>
                </a:lnTo>
                <a:lnTo>
                  <a:pt x="0" y="381000"/>
                </a:lnTo>
                <a:lnTo>
                  <a:pt x="3771900" y="381000"/>
                </a:lnTo>
                <a:lnTo>
                  <a:pt x="3771900" y="0"/>
                </a:lnTo>
                <a:close/>
              </a:path>
            </a:pathLst>
          </a:custGeom>
          <a:solidFill>
            <a:srgbClr val="F1F1F1"/>
          </a:solidFill>
        </p:spPr>
        <p:txBody>
          <a:bodyPr wrap="square" lIns="0" tIns="0" rIns="0" bIns="0" rtlCol="0"/>
          <a:lstStyle/>
          <a:p>
            <a:endParaRPr/>
          </a:p>
        </p:txBody>
      </p:sp>
      <p:sp>
        <p:nvSpPr>
          <p:cNvPr id="15" name="object 15"/>
          <p:cNvSpPr txBox="1"/>
          <p:nvPr/>
        </p:nvSpPr>
        <p:spPr>
          <a:xfrm>
            <a:off x="4181855" y="1825751"/>
            <a:ext cx="3771900" cy="381000"/>
          </a:xfrm>
          <a:prstGeom prst="rect">
            <a:avLst/>
          </a:prstGeom>
        </p:spPr>
        <p:txBody>
          <a:bodyPr vert="horz" wrap="square" lIns="0" tIns="85725" rIns="0" bIns="0" rtlCol="0">
            <a:spAutoFit/>
          </a:bodyPr>
          <a:lstStyle/>
          <a:p>
            <a:pPr marL="863600">
              <a:lnSpc>
                <a:spcPct val="100000"/>
              </a:lnSpc>
              <a:spcBef>
                <a:spcPts val="675"/>
              </a:spcBef>
            </a:pPr>
            <a:r>
              <a:rPr sz="1600" b="0" dirty="0">
                <a:latin typeface="Segoe UI Light"/>
                <a:cs typeface="Segoe UI Light"/>
              </a:rPr>
              <a:t>US</a:t>
            </a:r>
            <a:r>
              <a:rPr sz="1600" b="0" spc="-40" dirty="0">
                <a:latin typeface="Segoe UI Light"/>
                <a:cs typeface="Segoe UI Light"/>
              </a:rPr>
              <a:t> </a:t>
            </a:r>
            <a:r>
              <a:rPr sz="1600" b="0" dirty="0">
                <a:latin typeface="Segoe UI Light"/>
                <a:cs typeface="Segoe UI Light"/>
              </a:rPr>
              <a:t>Strategic</a:t>
            </a:r>
            <a:r>
              <a:rPr sz="1600" b="0" spc="-30" dirty="0">
                <a:latin typeface="Segoe UI Light"/>
                <a:cs typeface="Segoe UI Light"/>
              </a:rPr>
              <a:t> </a:t>
            </a:r>
            <a:r>
              <a:rPr sz="1600" b="0" spc="-10" dirty="0">
                <a:latin typeface="Segoe UI Light"/>
                <a:cs typeface="Segoe UI Light"/>
              </a:rPr>
              <a:t>Capabilities</a:t>
            </a:r>
            <a:endParaRPr sz="1600">
              <a:latin typeface="Segoe UI Light"/>
              <a:cs typeface="Segoe UI Light"/>
            </a:endParaRPr>
          </a:p>
        </p:txBody>
      </p:sp>
      <p:sp>
        <p:nvSpPr>
          <p:cNvPr id="16" name="object 16"/>
          <p:cNvSpPr/>
          <p:nvPr/>
        </p:nvSpPr>
        <p:spPr>
          <a:xfrm>
            <a:off x="5046067" y="2133478"/>
            <a:ext cx="2040889" cy="12700"/>
          </a:xfrm>
          <a:custGeom>
            <a:avLst/>
            <a:gdLst/>
            <a:ahLst/>
            <a:cxnLst/>
            <a:rect l="l" t="t" r="r" b="b"/>
            <a:pathLst>
              <a:path w="2040890" h="12700">
                <a:moveTo>
                  <a:pt x="2040636" y="0"/>
                </a:moveTo>
                <a:lnTo>
                  <a:pt x="1360424" y="0"/>
                </a:lnTo>
                <a:lnTo>
                  <a:pt x="0" y="0"/>
                </a:lnTo>
                <a:lnTo>
                  <a:pt x="0" y="12179"/>
                </a:lnTo>
                <a:lnTo>
                  <a:pt x="2040636" y="12179"/>
                </a:lnTo>
                <a:lnTo>
                  <a:pt x="2040636" y="0"/>
                </a:lnTo>
                <a:close/>
              </a:path>
            </a:pathLst>
          </a:custGeom>
          <a:solidFill>
            <a:srgbClr val="000000"/>
          </a:solidFill>
        </p:spPr>
        <p:txBody>
          <a:bodyPr wrap="square" lIns="0" tIns="0" rIns="0" bIns="0" rtlCol="0"/>
          <a:lstStyle/>
          <a:p>
            <a:endParaRPr/>
          </a:p>
        </p:txBody>
      </p:sp>
      <p:sp>
        <p:nvSpPr>
          <p:cNvPr id="17" name="object 17"/>
          <p:cNvSpPr txBox="1"/>
          <p:nvPr/>
        </p:nvSpPr>
        <p:spPr>
          <a:xfrm>
            <a:off x="4260129" y="2186304"/>
            <a:ext cx="3592195" cy="1049020"/>
          </a:xfrm>
          <a:prstGeom prst="rect">
            <a:avLst/>
          </a:prstGeom>
        </p:spPr>
        <p:txBody>
          <a:bodyPr vert="horz" wrap="square" lIns="0" tIns="12065" rIns="0" bIns="0" rtlCol="0">
            <a:spAutoFit/>
          </a:bodyPr>
          <a:lstStyle/>
          <a:p>
            <a:pPr marL="240665" indent="-227965">
              <a:lnSpc>
                <a:spcPts val="1730"/>
              </a:lnSpc>
              <a:spcBef>
                <a:spcPts val="95"/>
              </a:spcBef>
              <a:buFont typeface="Symbol"/>
              <a:buChar char=""/>
              <a:tabLst>
                <a:tab pos="240665" algn="l"/>
              </a:tabLst>
            </a:pPr>
            <a:r>
              <a:rPr sz="1600" b="0" dirty="0">
                <a:latin typeface="Segoe UI Light"/>
                <a:cs typeface="Segoe UI Light"/>
              </a:rPr>
              <a:t>Reporting</a:t>
            </a:r>
            <a:r>
              <a:rPr sz="1600" b="0" spc="-15" dirty="0">
                <a:latin typeface="Segoe UI Light"/>
                <a:cs typeface="Segoe UI Light"/>
              </a:rPr>
              <a:t> </a:t>
            </a:r>
            <a:r>
              <a:rPr sz="1600" b="0" dirty="0">
                <a:latin typeface="Segoe UI Light"/>
                <a:cs typeface="Segoe UI Light"/>
              </a:rPr>
              <a:t>on</a:t>
            </a:r>
            <a:r>
              <a:rPr sz="1600" b="0" spc="-30" dirty="0">
                <a:latin typeface="Segoe UI Light"/>
                <a:cs typeface="Segoe UI Light"/>
              </a:rPr>
              <a:t> </a:t>
            </a:r>
            <a:r>
              <a:rPr sz="1600" b="0" dirty="0">
                <a:latin typeface="Segoe UI Light"/>
                <a:cs typeface="Segoe UI Light"/>
              </a:rPr>
              <a:t>UAP</a:t>
            </a:r>
            <a:r>
              <a:rPr sz="1600" b="0" spc="-35" dirty="0">
                <a:latin typeface="Segoe UI Light"/>
                <a:cs typeface="Segoe UI Light"/>
              </a:rPr>
              <a:t> </a:t>
            </a:r>
            <a:r>
              <a:rPr sz="1600" b="0" spc="-10" dirty="0">
                <a:latin typeface="Segoe UI Light"/>
                <a:cs typeface="Segoe UI Light"/>
              </a:rPr>
              <a:t>proximity </a:t>
            </a:r>
            <a:r>
              <a:rPr sz="1600" b="0" spc="-25" dirty="0">
                <a:latin typeface="Segoe UI Light"/>
                <a:cs typeface="Segoe UI Light"/>
              </a:rPr>
              <a:t>to</a:t>
            </a:r>
            <a:endParaRPr sz="1600">
              <a:latin typeface="Segoe UI Light"/>
              <a:cs typeface="Segoe UI Light"/>
            </a:endParaRPr>
          </a:p>
          <a:p>
            <a:pPr marL="241300">
              <a:lnSpc>
                <a:spcPts val="1535"/>
              </a:lnSpc>
            </a:pPr>
            <a:r>
              <a:rPr sz="1600" b="0" dirty="0">
                <a:latin typeface="Segoe UI Light"/>
                <a:cs typeface="Segoe UI Light"/>
              </a:rPr>
              <a:t>strategic</a:t>
            </a:r>
            <a:r>
              <a:rPr sz="1600" b="0" spc="-50" dirty="0">
                <a:latin typeface="Segoe UI Light"/>
                <a:cs typeface="Segoe UI Light"/>
              </a:rPr>
              <a:t> </a:t>
            </a:r>
            <a:r>
              <a:rPr sz="1600" b="0" dirty="0">
                <a:latin typeface="Segoe UI Light"/>
                <a:cs typeface="Segoe UI Light"/>
              </a:rPr>
              <a:t>capabilities</a:t>
            </a:r>
            <a:r>
              <a:rPr sz="1600" b="0" spc="-25" dirty="0">
                <a:latin typeface="Segoe UI Light"/>
                <a:cs typeface="Segoe UI Light"/>
              </a:rPr>
              <a:t> </a:t>
            </a:r>
            <a:r>
              <a:rPr sz="1600" b="0" dirty="0">
                <a:latin typeface="Segoe UI Light"/>
                <a:cs typeface="Segoe UI Light"/>
              </a:rPr>
              <a:t>and</a:t>
            </a:r>
            <a:r>
              <a:rPr sz="1600" b="0" spc="-60" dirty="0">
                <a:latin typeface="Segoe UI Light"/>
                <a:cs typeface="Segoe UI Light"/>
              </a:rPr>
              <a:t> </a:t>
            </a:r>
            <a:r>
              <a:rPr sz="1600" b="0" spc="-10" dirty="0">
                <a:latin typeface="Segoe UI Light"/>
                <a:cs typeface="Segoe UI Light"/>
              </a:rPr>
              <a:t>critical</a:t>
            </a:r>
            <a:endParaRPr sz="1600">
              <a:latin typeface="Segoe UI Light"/>
              <a:cs typeface="Segoe UI Light"/>
            </a:endParaRPr>
          </a:p>
          <a:p>
            <a:pPr marL="241300">
              <a:lnSpc>
                <a:spcPts val="1535"/>
              </a:lnSpc>
            </a:pPr>
            <a:r>
              <a:rPr sz="1600" b="0" dirty="0">
                <a:latin typeface="Segoe UI Light"/>
                <a:cs typeface="Segoe UI Light"/>
              </a:rPr>
              <a:t>infrastructure</a:t>
            </a:r>
            <a:r>
              <a:rPr sz="1600" b="0" spc="-60" dirty="0">
                <a:latin typeface="Segoe UI Light"/>
                <a:cs typeface="Segoe UI Light"/>
              </a:rPr>
              <a:t> </a:t>
            </a:r>
            <a:r>
              <a:rPr sz="1600" b="0" dirty="0">
                <a:latin typeface="Segoe UI Light"/>
                <a:cs typeface="Segoe UI Light"/>
              </a:rPr>
              <a:t>primarily</a:t>
            </a:r>
            <a:r>
              <a:rPr sz="1600" b="0" spc="-75" dirty="0">
                <a:latin typeface="Segoe UI Light"/>
                <a:cs typeface="Segoe UI Light"/>
              </a:rPr>
              <a:t> </a:t>
            </a:r>
            <a:r>
              <a:rPr sz="1600" b="0" spc="-10" dirty="0">
                <a:latin typeface="Segoe UI Light"/>
                <a:cs typeface="Segoe UI Light"/>
              </a:rPr>
              <a:t>historical;</a:t>
            </a:r>
            <a:endParaRPr sz="1600">
              <a:latin typeface="Segoe UI Light"/>
              <a:cs typeface="Segoe UI Light"/>
            </a:endParaRPr>
          </a:p>
          <a:p>
            <a:pPr marL="241300" marR="5080">
              <a:lnSpc>
                <a:spcPct val="80000"/>
              </a:lnSpc>
              <a:spcBef>
                <a:spcPts val="190"/>
              </a:spcBef>
            </a:pPr>
            <a:r>
              <a:rPr sz="1600" b="0" dirty="0">
                <a:latin typeface="Segoe UI Light"/>
                <a:cs typeface="Segoe UI Light"/>
              </a:rPr>
              <a:t>analysis</a:t>
            </a:r>
            <a:r>
              <a:rPr sz="1600" b="0" spc="-50" dirty="0">
                <a:latin typeface="Segoe UI Light"/>
                <a:cs typeface="Segoe UI Light"/>
              </a:rPr>
              <a:t> </a:t>
            </a:r>
            <a:r>
              <a:rPr sz="1600" b="0" dirty="0">
                <a:latin typeface="Segoe UI Light"/>
                <a:cs typeface="Segoe UI Light"/>
              </a:rPr>
              <a:t>limited</a:t>
            </a:r>
            <a:r>
              <a:rPr sz="1600" b="0" spc="-20" dirty="0">
                <a:latin typeface="Segoe UI Light"/>
                <a:cs typeface="Segoe UI Light"/>
              </a:rPr>
              <a:t> </a:t>
            </a:r>
            <a:r>
              <a:rPr sz="1600" b="0" dirty="0">
                <a:latin typeface="Segoe UI Light"/>
                <a:cs typeface="Segoe UI Light"/>
              </a:rPr>
              <a:t>by</a:t>
            </a:r>
            <a:r>
              <a:rPr sz="1600" b="0" spc="-40" dirty="0">
                <a:latin typeface="Segoe UI Light"/>
                <a:cs typeface="Segoe UI Light"/>
              </a:rPr>
              <a:t> </a:t>
            </a:r>
            <a:r>
              <a:rPr sz="1600" b="0" dirty="0">
                <a:latin typeface="Segoe UI Light"/>
                <a:cs typeface="Segoe UI Light"/>
              </a:rPr>
              <a:t>information</a:t>
            </a:r>
            <a:r>
              <a:rPr sz="1600" b="0" spc="-50" dirty="0">
                <a:latin typeface="Segoe UI Light"/>
                <a:cs typeface="Segoe UI Light"/>
              </a:rPr>
              <a:t> </a:t>
            </a:r>
            <a:r>
              <a:rPr sz="1600" b="0" spc="-10" dirty="0">
                <a:latin typeface="Segoe UI Light"/>
                <a:cs typeface="Segoe UI Light"/>
              </a:rPr>
              <a:t>currency </a:t>
            </a:r>
            <a:r>
              <a:rPr sz="1600" b="0" dirty="0">
                <a:latin typeface="Segoe UI Light"/>
                <a:cs typeface="Segoe UI Light"/>
              </a:rPr>
              <a:t>and</a:t>
            </a:r>
            <a:r>
              <a:rPr sz="1600" b="0" spc="-45" dirty="0">
                <a:latin typeface="Segoe UI Light"/>
                <a:cs typeface="Segoe UI Light"/>
              </a:rPr>
              <a:t> </a:t>
            </a:r>
            <a:r>
              <a:rPr sz="1600" b="0" dirty="0">
                <a:latin typeface="Segoe UI Light"/>
                <a:cs typeface="Segoe UI Light"/>
              </a:rPr>
              <a:t>source</a:t>
            </a:r>
            <a:r>
              <a:rPr sz="1600" b="0" spc="-30" dirty="0">
                <a:latin typeface="Segoe UI Light"/>
                <a:cs typeface="Segoe UI Light"/>
              </a:rPr>
              <a:t> </a:t>
            </a:r>
            <a:r>
              <a:rPr sz="1600" b="0" spc="-10" dirty="0">
                <a:latin typeface="Segoe UI Light"/>
                <a:cs typeface="Segoe UI Light"/>
              </a:rPr>
              <a:t>reliability</a:t>
            </a:r>
            <a:endParaRPr sz="1600">
              <a:latin typeface="Segoe UI Light"/>
              <a:cs typeface="Segoe UI Light"/>
            </a:endParaRPr>
          </a:p>
        </p:txBody>
      </p:sp>
      <p:sp>
        <p:nvSpPr>
          <p:cNvPr id="18" name="object 18"/>
          <p:cNvSpPr txBox="1"/>
          <p:nvPr/>
        </p:nvSpPr>
        <p:spPr>
          <a:xfrm>
            <a:off x="4260093" y="3482925"/>
            <a:ext cx="3531235" cy="854075"/>
          </a:xfrm>
          <a:prstGeom prst="rect">
            <a:avLst/>
          </a:prstGeom>
        </p:spPr>
        <p:txBody>
          <a:bodyPr vert="horz" wrap="square" lIns="0" tIns="12065" rIns="0" bIns="0" rtlCol="0">
            <a:spAutoFit/>
          </a:bodyPr>
          <a:lstStyle/>
          <a:p>
            <a:pPr marL="240665" indent="-227965">
              <a:lnSpc>
                <a:spcPts val="1730"/>
              </a:lnSpc>
              <a:spcBef>
                <a:spcPts val="95"/>
              </a:spcBef>
              <a:buFont typeface="Symbol"/>
              <a:buChar char=""/>
              <a:tabLst>
                <a:tab pos="240665" algn="l"/>
              </a:tabLst>
            </a:pPr>
            <a:r>
              <a:rPr sz="1600" b="0" dirty="0">
                <a:latin typeface="Segoe UI Light"/>
                <a:cs typeface="Segoe UI Light"/>
              </a:rPr>
              <a:t>Consequence</a:t>
            </a:r>
            <a:r>
              <a:rPr sz="1600" b="0" spc="-20" dirty="0">
                <a:latin typeface="Segoe UI Light"/>
                <a:cs typeface="Segoe UI Light"/>
              </a:rPr>
              <a:t> </a:t>
            </a:r>
            <a:r>
              <a:rPr sz="1600" b="0" dirty="0">
                <a:latin typeface="Segoe UI Light"/>
                <a:cs typeface="Segoe UI Light"/>
              </a:rPr>
              <a:t>of</a:t>
            </a:r>
            <a:r>
              <a:rPr sz="1600" b="0" spc="-60" dirty="0">
                <a:latin typeface="Segoe UI Light"/>
                <a:cs typeface="Segoe UI Light"/>
              </a:rPr>
              <a:t> </a:t>
            </a:r>
            <a:r>
              <a:rPr sz="1600" b="0" dirty="0">
                <a:latin typeface="Segoe UI Light"/>
                <a:cs typeface="Segoe UI Light"/>
              </a:rPr>
              <a:t>UAP</a:t>
            </a:r>
            <a:r>
              <a:rPr sz="1600" b="0" spc="-40" dirty="0">
                <a:latin typeface="Segoe UI Light"/>
                <a:cs typeface="Segoe UI Light"/>
              </a:rPr>
              <a:t> </a:t>
            </a:r>
            <a:r>
              <a:rPr sz="1600" b="0" dirty="0">
                <a:latin typeface="Segoe UI Light"/>
                <a:cs typeface="Segoe UI Light"/>
              </a:rPr>
              <a:t>in</a:t>
            </a:r>
            <a:r>
              <a:rPr sz="1600" b="0" spc="-55" dirty="0">
                <a:latin typeface="Segoe UI Light"/>
                <a:cs typeface="Segoe UI Light"/>
              </a:rPr>
              <a:t> </a:t>
            </a:r>
            <a:r>
              <a:rPr sz="1600" b="0" dirty="0">
                <a:latin typeface="Segoe UI Light"/>
                <a:cs typeface="Segoe UI Light"/>
              </a:rPr>
              <a:t>the</a:t>
            </a:r>
            <a:r>
              <a:rPr sz="1600" b="0" spc="-40" dirty="0">
                <a:latin typeface="Segoe UI Light"/>
                <a:cs typeface="Segoe UI Light"/>
              </a:rPr>
              <a:t> </a:t>
            </a:r>
            <a:r>
              <a:rPr sz="1600" b="0" dirty="0">
                <a:latin typeface="Segoe UI Light"/>
                <a:cs typeface="Segoe UI Light"/>
              </a:rPr>
              <a:t>vicinity</a:t>
            </a:r>
            <a:r>
              <a:rPr sz="1600" b="0" spc="-35" dirty="0">
                <a:latin typeface="Segoe UI Light"/>
                <a:cs typeface="Segoe UI Light"/>
              </a:rPr>
              <a:t> </a:t>
            </a:r>
            <a:r>
              <a:rPr sz="1600" b="0" spc="-25" dirty="0">
                <a:latin typeface="Segoe UI Light"/>
                <a:cs typeface="Segoe UI Light"/>
              </a:rPr>
              <a:t>of</a:t>
            </a:r>
            <a:endParaRPr sz="1600">
              <a:latin typeface="Segoe UI Light"/>
              <a:cs typeface="Segoe UI Light"/>
            </a:endParaRPr>
          </a:p>
          <a:p>
            <a:pPr marL="241300">
              <a:lnSpc>
                <a:spcPts val="1535"/>
              </a:lnSpc>
            </a:pPr>
            <a:r>
              <a:rPr sz="1600" b="0" dirty="0">
                <a:latin typeface="Segoe UI Light"/>
                <a:cs typeface="Segoe UI Light"/>
              </a:rPr>
              <a:t>strategic</a:t>
            </a:r>
            <a:r>
              <a:rPr sz="1600" b="0" spc="-40" dirty="0">
                <a:latin typeface="Segoe UI Light"/>
                <a:cs typeface="Segoe UI Light"/>
              </a:rPr>
              <a:t> </a:t>
            </a:r>
            <a:r>
              <a:rPr sz="1600" b="0" dirty="0">
                <a:latin typeface="Segoe UI Light"/>
                <a:cs typeface="Segoe UI Light"/>
              </a:rPr>
              <a:t>capabilities</a:t>
            </a:r>
            <a:r>
              <a:rPr sz="1600" b="0" spc="-20" dirty="0">
                <a:latin typeface="Segoe UI Light"/>
                <a:cs typeface="Segoe UI Light"/>
              </a:rPr>
              <a:t> </a:t>
            </a:r>
            <a:r>
              <a:rPr sz="1600" b="0" dirty="0">
                <a:latin typeface="Segoe UI Light"/>
                <a:cs typeface="Segoe UI Light"/>
              </a:rPr>
              <a:t>is</a:t>
            </a:r>
            <a:r>
              <a:rPr sz="1600" b="0" spc="-55" dirty="0">
                <a:latin typeface="Segoe UI Light"/>
                <a:cs typeface="Segoe UI Light"/>
              </a:rPr>
              <a:t> </a:t>
            </a:r>
            <a:r>
              <a:rPr sz="1600" b="0" dirty="0">
                <a:latin typeface="Segoe UI Light"/>
                <a:cs typeface="Segoe UI Light"/>
              </a:rPr>
              <a:t>high,</a:t>
            </a:r>
            <a:r>
              <a:rPr sz="1600" b="0" spc="-45" dirty="0">
                <a:latin typeface="Segoe UI Light"/>
                <a:cs typeface="Segoe UI Light"/>
              </a:rPr>
              <a:t> </a:t>
            </a:r>
            <a:r>
              <a:rPr sz="1600" b="0" spc="-10" dirty="0">
                <a:latin typeface="Segoe UI Light"/>
                <a:cs typeface="Segoe UI Light"/>
              </a:rPr>
              <a:t>potentially</a:t>
            </a:r>
            <a:endParaRPr sz="1600">
              <a:latin typeface="Segoe UI Light"/>
              <a:cs typeface="Segoe UI Light"/>
            </a:endParaRPr>
          </a:p>
          <a:p>
            <a:pPr marL="241300" marR="185420">
              <a:lnSpc>
                <a:spcPct val="80000"/>
              </a:lnSpc>
              <a:spcBef>
                <a:spcPts val="190"/>
              </a:spcBef>
            </a:pPr>
            <a:r>
              <a:rPr sz="1600" b="0" dirty="0">
                <a:latin typeface="Segoe UI Light"/>
                <a:cs typeface="Segoe UI Light"/>
              </a:rPr>
              <a:t>threatening</a:t>
            </a:r>
            <a:r>
              <a:rPr sz="1600" b="0" spc="-80" dirty="0">
                <a:latin typeface="Segoe UI Light"/>
                <a:cs typeface="Segoe UI Light"/>
              </a:rPr>
              <a:t> </a:t>
            </a:r>
            <a:r>
              <a:rPr sz="1600" b="0" dirty="0">
                <a:latin typeface="Segoe UI Light"/>
                <a:cs typeface="Segoe UI Light"/>
              </a:rPr>
              <a:t>strategic</a:t>
            </a:r>
            <a:r>
              <a:rPr sz="1600" b="0" spc="-85" dirty="0">
                <a:latin typeface="Segoe UI Light"/>
                <a:cs typeface="Segoe UI Light"/>
              </a:rPr>
              <a:t> </a:t>
            </a:r>
            <a:r>
              <a:rPr sz="1600" b="0" dirty="0">
                <a:latin typeface="Segoe UI Light"/>
                <a:cs typeface="Segoe UI Light"/>
              </a:rPr>
              <a:t>deterrence</a:t>
            </a:r>
            <a:r>
              <a:rPr sz="1600" b="0" spc="-65" dirty="0">
                <a:latin typeface="Segoe UI Light"/>
                <a:cs typeface="Segoe UI Light"/>
              </a:rPr>
              <a:t> </a:t>
            </a:r>
            <a:r>
              <a:rPr sz="1600" b="0" spc="-25" dirty="0">
                <a:latin typeface="Segoe UI Light"/>
                <a:cs typeface="Segoe UI Light"/>
              </a:rPr>
              <a:t>and </a:t>
            </a:r>
            <a:r>
              <a:rPr sz="1600" b="0" dirty="0">
                <a:latin typeface="Segoe UI Light"/>
                <a:cs typeface="Segoe UI Light"/>
              </a:rPr>
              <a:t>safety</a:t>
            </a:r>
            <a:r>
              <a:rPr sz="1600" b="0" spc="-45" dirty="0">
                <a:latin typeface="Segoe UI Light"/>
                <a:cs typeface="Segoe UI Light"/>
              </a:rPr>
              <a:t> </a:t>
            </a:r>
            <a:r>
              <a:rPr sz="1600" b="0" dirty="0">
                <a:latin typeface="Segoe UI Light"/>
                <a:cs typeface="Segoe UI Light"/>
              </a:rPr>
              <a:t>of</a:t>
            </a:r>
            <a:r>
              <a:rPr sz="1600" b="0" spc="-35" dirty="0">
                <a:latin typeface="Segoe UI Light"/>
                <a:cs typeface="Segoe UI Light"/>
              </a:rPr>
              <a:t> </a:t>
            </a:r>
            <a:r>
              <a:rPr sz="1600" b="0" dirty="0">
                <a:latin typeface="Segoe UI Light"/>
                <a:cs typeface="Segoe UI Light"/>
              </a:rPr>
              <a:t>civil</a:t>
            </a:r>
            <a:r>
              <a:rPr sz="1600" b="0" spc="-40" dirty="0">
                <a:latin typeface="Segoe UI Light"/>
                <a:cs typeface="Segoe UI Light"/>
              </a:rPr>
              <a:t> </a:t>
            </a:r>
            <a:r>
              <a:rPr sz="1600" b="0" spc="-10" dirty="0">
                <a:latin typeface="Segoe UI Light"/>
                <a:cs typeface="Segoe UI Light"/>
              </a:rPr>
              <a:t>society</a:t>
            </a:r>
            <a:endParaRPr sz="1600">
              <a:latin typeface="Segoe UI Light"/>
              <a:cs typeface="Segoe UI Light"/>
            </a:endParaRPr>
          </a:p>
        </p:txBody>
      </p:sp>
      <p:sp>
        <p:nvSpPr>
          <p:cNvPr id="19" name="object 19"/>
          <p:cNvSpPr txBox="1"/>
          <p:nvPr/>
        </p:nvSpPr>
        <p:spPr>
          <a:xfrm>
            <a:off x="4260093" y="4584556"/>
            <a:ext cx="3522979" cy="659130"/>
          </a:xfrm>
          <a:prstGeom prst="rect">
            <a:avLst/>
          </a:prstGeom>
        </p:spPr>
        <p:txBody>
          <a:bodyPr vert="horz" wrap="square" lIns="0" tIns="12065" rIns="0" bIns="0" rtlCol="0">
            <a:spAutoFit/>
          </a:bodyPr>
          <a:lstStyle/>
          <a:p>
            <a:pPr marL="240665" indent="-227965">
              <a:lnSpc>
                <a:spcPts val="1730"/>
              </a:lnSpc>
              <a:spcBef>
                <a:spcPts val="95"/>
              </a:spcBef>
              <a:buFont typeface="Symbol"/>
              <a:buChar char=""/>
              <a:tabLst>
                <a:tab pos="240665" algn="l"/>
              </a:tabLst>
            </a:pPr>
            <a:r>
              <a:rPr sz="1600" b="0" dirty="0">
                <a:latin typeface="Segoe UI Light"/>
                <a:cs typeface="Segoe UI Light"/>
              </a:rPr>
              <a:t>DoD</a:t>
            </a:r>
            <a:r>
              <a:rPr sz="1600" b="0" spc="-60" dirty="0">
                <a:latin typeface="Segoe UI Light"/>
                <a:cs typeface="Segoe UI Light"/>
              </a:rPr>
              <a:t> </a:t>
            </a:r>
            <a:r>
              <a:rPr sz="1600" b="0" dirty="0">
                <a:latin typeface="Segoe UI Light"/>
                <a:cs typeface="Segoe UI Light"/>
              </a:rPr>
              <a:t>strengthening</a:t>
            </a:r>
            <a:r>
              <a:rPr sz="1600" b="0" spc="-15" dirty="0">
                <a:latin typeface="Segoe UI Light"/>
                <a:cs typeface="Segoe UI Light"/>
              </a:rPr>
              <a:t> </a:t>
            </a:r>
            <a:r>
              <a:rPr sz="1600" b="0" dirty="0">
                <a:latin typeface="Segoe UI Light"/>
                <a:cs typeface="Segoe UI Light"/>
              </a:rPr>
              <a:t>observations</a:t>
            </a:r>
            <a:r>
              <a:rPr sz="1600" b="0" spc="-15" dirty="0">
                <a:latin typeface="Segoe UI Light"/>
                <a:cs typeface="Segoe UI Light"/>
              </a:rPr>
              <a:t> </a:t>
            </a:r>
            <a:r>
              <a:rPr sz="1600" b="0" spc="-25" dirty="0">
                <a:latin typeface="Segoe UI Light"/>
                <a:cs typeface="Segoe UI Light"/>
              </a:rPr>
              <a:t>and</a:t>
            </a:r>
            <a:endParaRPr sz="1600">
              <a:latin typeface="Segoe UI Light"/>
              <a:cs typeface="Segoe UI Light"/>
            </a:endParaRPr>
          </a:p>
          <a:p>
            <a:pPr marL="241300" marR="5080">
              <a:lnSpc>
                <a:spcPct val="80000"/>
              </a:lnSpc>
              <a:spcBef>
                <a:spcPts val="190"/>
              </a:spcBef>
            </a:pPr>
            <a:r>
              <a:rPr sz="1600" b="0" dirty="0">
                <a:latin typeface="Segoe UI Light"/>
                <a:cs typeface="Segoe UI Light"/>
              </a:rPr>
              <a:t>reporting</a:t>
            </a:r>
            <a:r>
              <a:rPr sz="1600" b="0" spc="-20" dirty="0">
                <a:latin typeface="Segoe UI Light"/>
                <a:cs typeface="Segoe UI Light"/>
              </a:rPr>
              <a:t> </a:t>
            </a:r>
            <a:r>
              <a:rPr sz="1600" b="0" dirty="0">
                <a:latin typeface="Segoe UI Light"/>
                <a:cs typeface="Segoe UI Light"/>
              </a:rPr>
              <a:t>capabilities</a:t>
            </a:r>
            <a:r>
              <a:rPr sz="1600" b="0" spc="-10" dirty="0">
                <a:latin typeface="Segoe UI Light"/>
                <a:cs typeface="Segoe UI Light"/>
              </a:rPr>
              <a:t> </a:t>
            </a:r>
            <a:r>
              <a:rPr sz="1600" b="0" dirty="0">
                <a:latin typeface="Segoe UI Light"/>
                <a:cs typeface="Segoe UI Light"/>
              </a:rPr>
              <a:t>near</a:t>
            </a:r>
            <a:r>
              <a:rPr sz="1600" b="0" spc="-35" dirty="0">
                <a:latin typeface="Segoe UI Light"/>
                <a:cs typeface="Segoe UI Light"/>
              </a:rPr>
              <a:t> </a:t>
            </a:r>
            <a:r>
              <a:rPr sz="1600" b="0" dirty="0">
                <a:latin typeface="Segoe UI Light"/>
                <a:cs typeface="Segoe UI Light"/>
              </a:rPr>
              <a:t>US</a:t>
            </a:r>
            <a:r>
              <a:rPr sz="1600" b="0" spc="-45" dirty="0">
                <a:latin typeface="Segoe UI Light"/>
                <a:cs typeface="Segoe UI Light"/>
              </a:rPr>
              <a:t> </a:t>
            </a:r>
            <a:r>
              <a:rPr sz="1600" b="0" spc="-10" dirty="0">
                <a:latin typeface="Segoe UI Light"/>
                <a:cs typeface="Segoe UI Light"/>
              </a:rPr>
              <a:t>strategic </a:t>
            </a:r>
            <a:r>
              <a:rPr sz="1600" b="0" dirty="0">
                <a:latin typeface="Segoe UI Light"/>
                <a:cs typeface="Segoe UI Light"/>
              </a:rPr>
              <a:t>capabilities</a:t>
            </a:r>
            <a:r>
              <a:rPr sz="1600" b="0" spc="-20" dirty="0">
                <a:latin typeface="Segoe UI Light"/>
                <a:cs typeface="Segoe UI Light"/>
              </a:rPr>
              <a:t> </a:t>
            </a:r>
            <a:r>
              <a:rPr sz="1600" b="0" dirty="0">
                <a:latin typeface="Segoe UI Light"/>
                <a:cs typeface="Segoe UI Light"/>
              </a:rPr>
              <a:t>and</a:t>
            </a:r>
            <a:r>
              <a:rPr sz="1600" b="0" spc="-45" dirty="0">
                <a:latin typeface="Segoe UI Light"/>
                <a:cs typeface="Segoe UI Light"/>
              </a:rPr>
              <a:t> </a:t>
            </a:r>
            <a:r>
              <a:rPr sz="1600" b="0" dirty="0">
                <a:latin typeface="Segoe UI Light"/>
                <a:cs typeface="Segoe UI Light"/>
              </a:rPr>
              <a:t>critical</a:t>
            </a:r>
            <a:r>
              <a:rPr sz="1600" b="0" spc="-55" dirty="0">
                <a:latin typeface="Segoe UI Light"/>
                <a:cs typeface="Segoe UI Light"/>
              </a:rPr>
              <a:t> </a:t>
            </a:r>
            <a:r>
              <a:rPr sz="1600" b="0" spc="-10" dirty="0">
                <a:latin typeface="Segoe UI Light"/>
                <a:cs typeface="Segoe UI Light"/>
              </a:rPr>
              <a:t>infrastructure</a:t>
            </a:r>
            <a:endParaRPr sz="1600">
              <a:latin typeface="Segoe UI Light"/>
              <a:cs typeface="Segoe UI Light"/>
            </a:endParaRPr>
          </a:p>
        </p:txBody>
      </p:sp>
      <p:sp>
        <p:nvSpPr>
          <p:cNvPr id="20" name="object 20"/>
          <p:cNvSpPr txBox="1"/>
          <p:nvPr/>
        </p:nvSpPr>
        <p:spPr>
          <a:xfrm>
            <a:off x="4272793" y="5492616"/>
            <a:ext cx="3542029" cy="464184"/>
          </a:xfrm>
          <a:prstGeom prst="rect">
            <a:avLst/>
          </a:prstGeom>
        </p:spPr>
        <p:txBody>
          <a:bodyPr vert="horz" wrap="square" lIns="0" tIns="12065" rIns="0" bIns="0" rtlCol="0">
            <a:spAutoFit/>
          </a:bodyPr>
          <a:lstStyle/>
          <a:p>
            <a:pPr>
              <a:lnSpc>
                <a:spcPts val="1730"/>
              </a:lnSpc>
              <a:spcBef>
                <a:spcPts val="95"/>
              </a:spcBef>
            </a:pPr>
            <a:r>
              <a:rPr sz="1600" dirty="0">
                <a:solidFill>
                  <a:srgbClr val="585858"/>
                </a:solidFill>
                <a:latin typeface="Segoe UI Symbol"/>
                <a:cs typeface="Segoe UI Symbol"/>
              </a:rPr>
              <a:t></a:t>
            </a:r>
            <a:r>
              <a:rPr sz="1600" spc="-35" dirty="0">
                <a:solidFill>
                  <a:srgbClr val="585858"/>
                </a:solidFill>
                <a:latin typeface="Segoe UI Symbol"/>
                <a:cs typeface="Segoe UI Symbol"/>
              </a:rPr>
              <a:t> </a:t>
            </a:r>
            <a:r>
              <a:rPr sz="1600" b="0" dirty="0">
                <a:latin typeface="Segoe UI Light"/>
                <a:cs typeface="Segoe UI Light"/>
              </a:rPr>
              <a:t>Key</a:t>
            </a:r>
            <a:r>
              <a:rPr sz="1600" b="0" spc="-25" dirty="0">
                <a:latin typeface="Segoe UI Light"/>
                <a:cs typeface="Segoe UI Light"/>
              </a:rPr>
              <a:t> </a:t>
            </a:r>
            <a:r>
              <a:rPr sz="1600" b="0" dirty="0">
                <a:latin typeface="Segoe UI Light"/>
                <a:cs typeface="Segoe UI Light"/>
              </a:rPr>
              <a:t>partners</a:t>
            </a:r>
            <a:r>
              <a:rPr sz="1600" b="0" spc="-10" dirty="0">
                <a:latin typeface="Segoe UI Light"/>
                <a:cs typeface="Segoe UI Light"/>
              </a:rPr>
              <a:t> </a:t>
            </a:r>
            <a:r>
              <a:rPr sz="1600" b="0" dirty="0">
                <a:latin typeface="Segoe UI Light"/>
                <a:cs typeface="Segoe UI Light"/>
              </a:rPr>
              <a:t>and</a:t>
            </a:r>
            <a:r>
              <a:rPr sz="1600" b="0" spc="-30" dirty="0">
                <a:latin typeface="Segoe UI Light"/>
                <a:cs typeface="Segoe UI Light"/>
              </a:rPr>
              <a:t> </a:t>
            </a:r>
            <a:r>
              <a:rPr sz="1600" b="0" dirty="0">
                <a:latin typeface="Segoe UI Light"/>
                <a:cs typeface="Segoe UI Light"/>
              </a:rPr>
              <a:t>stakeholders</a:t>
            </a:r>
            <a:r>
              <a:rPr sz="1600" b="0" spc="10" dirty="0">
                <a:latin typeface="Segoe UI Light"/>
                <a:cs typeface="Segoe UI Light"/>
              </a:rPr>
              <a:t> </a:t>
            </a:r>
            <a:r>
              <a:rPr sz="1600" b="0" spc="-10" dirty="0">
                <a:latin typeface="Segoe UI Light"/>
                <a:cs typeface="Segoe UI Light"/>
              </a:rPr>
              <a:t>include</a:t>
            </a:r>
            <a:endParaRPr sz="1600">
              <a:latin typeface="Segoe UI Light"/>
              <a:cs typeface="Segoe UI Light"/>
            </a:endParaRPr>
          </a:p>
          <a:p>
            <a:pPr marL="283210">
              <a:lnSpc>
                <a:spcPts val="1730"/>
              </a:lnSpc>
            </a:pPr>
            <a:r>
              <a:rPr sz="1600" spc="-10" dirty="0">
                <a:latin typeface="Segoe UI"/>
                <a:cs typeface="Segoe UI"/>
              </a:rPr>
              <a:t>DoD,</a:t>
            </a:r>
            <a:r>
              <a:rPr sz="1600" spc="-30" dirty="0">
                <a:latin typeface="Segoe UI"/>
                <a:cs typeface="Segoe UI"/>
              </a:rPr>
              <a:t> </a:t>
            </a:r>
            <a:r>
              <a:rPr sz="1600" dirty="0">
                <a:latin typeface="Segoe UI"/>
                <a:cs typeface="Segoe UI"/>
              </a:rPr>
              <a:t>IC,</a:t>
            </a:r>
            <a:r>
              <a:rPr sz="1600" spc="-25" dirty="0">
                <a:latin typeface="Segoe UI"/>
                <a:cs typeface="Segoe UI"/>
              </a:rPr>
              <a:t> </a:t>
            </a:r>
            <a:r>
              <a:rPr sz="1600" dirty="0">
                <a:latin typeface="Segoe UI"/>
                <a:cs typeface="Segoe UI"/>
              </a:rPr>
              <a:t>DoE</a:t>
            </a:r>
            <a:r>
              <a:rPr sz="1600" spc="-35" dirty="0">
                <a:latin typeface="Segoe UI"/>
                <a:cs typeface="Segoe UI"/>
              </a:rPr>
              <a:t> </a:t>
            </a:r>
            <a:r>
              <a:rPr sz="1600" b="0" dirty="0">
                <a:latin typeface="Segoe UI Light"/>
                <a:cs typeface="Segoe UI Light"/>
              </a:rPr>
              <a:t>and</a:t>
            </a:r>
            <a:r>
              <a:rPr sz="1600" b="0" spc="-40" dirty="0">
                <a:latin typeface="Segoe UI Light"/>
                <a:cs typeface="Segoe UI Light"/>
              </a:rPr>
              <a:t> </a:t>
            </a:r>
            <a:r>
              <a:rPr sz="1600" dirty="0">
                <a:latin typeface="Segoe UI"/>
                <a:cs typeface="Segoe UI"/>
              </a:rPr>
              <a:t>NNSA</a:t>
            </a:r>
            <a:r>
              <a:rPr sz="1600" b="0" dirty="0">
                <a:latin typeface="Segoe UI Light"/>
                <a:cs typeface="Segoe UI Light"/>
              </a:rPr>
              <a:t>,</a:t>
            </a:r>
            <a:r>
              <a:rPr sz="1600" b="0" spc="-25" dirty="0">
                <a:latin typeface="Segoe UI Light"/>
                <a:cs typeface="Segoe UI Light"/>
              </a:rPr>
              <a:t> </a:t>
            </a:r>
            <a:r>
              <a:rPr sz="1600" dirty="0">
                <a:latin typeface="Segoe UI"/>
                <a:cs typeface="Segoe UI"/>
              </a:rPr>
              <a:t>DoJ</a:t>
            </a:r>
            <a:r>
              <a:rPr sz="1600" b="0" dirty="0">
                <a:latin typeface="Segoe UI Light"/>
                <a:cs typeface="Segoe UI Light"/>
              </a:rPr>
              <a:t>,</a:t>
            </a:r>
            <a:r>
              <a:rPr sz="1600" b="0" spc="-35" dirty="0">
                <a:latin typeface="Segoe UI Light"/>
                <a:cs typeface="Segoe UI Light"/>
              </a:rPr>
              <a:t> </a:t>
            </a:r>
            <a:r>
              <a:rPr sz="1600" spc="-25" dirty="0">
                <a:latin typeface="Segoe UI"/>
                <a:cs typeface="Segoe UI"/>
              </a:rPr>
              <a:t>DHS</a:t>
            </a:r>
            <a:endParaRPr sz="1600">
              <a:latin typeface="Segoe UI"/>
              <a:cs typeface="Segoe UI"/>
            </a:endParaRPr>
          </a:p>
        </p:txBody>
      </p:sp>
      <p:sp>
        <p:nvSpPr>
          <p:cNvPr id="21" name="object 21"/>
          <p:cNvSpPr/>
          <p:nvPr/>
        </p:nvSpPr>
        <p:spPr>
          <a:xfrm>
            <a:off x="8106156" y="1827276"/>
            <a:ext cx="3771900" cy="381000"/>
          </a:xfrm>
          <a:custGeom>
            <a:avLst/>
            <a:gdLst/>
            <a:ahLst/>
            <a:cxnLst/>
            <a:rect l="l" t="t" r="r" b="b"/>
            <a:pathLst>
              <a:path w="3771900" h="381000">
                <a:moveTo>
                  <a:pt x="3771900" y="0"/>
                </a:moveTo>
                <a:lnTo>
                  <a:pt x="0" y="0"/>
                </a:lnTo>
                <a:lnTo>
                  <a:pt x="0" y="381000"/>
                </a:lnTo>
                <a:lnTo>
                  <a:pt x="3771900" y="381000"/>
                </a:lnTo>
                <a:lnTo>
                  <a:pt x="3771900" y="0"/>
                </a:lnTo>
                <a:close/>
              </a:path>
            </a:pathLst>
          </a:custGeom>
          <a:solidFill>
            <a:srgbClr val="F1F1F1"/>
          </a:solidFill>
        </p:spPr>
        <p:txBody>
          <a:bodyPr wrap="square" lIns="0" tIns="0" rIns="0" bIns="0" rtlCol="0"/>
          <a:lstStyle/>
          <a:p>
            <a:endParaRPr/>
          </a:p>
        </p:txBody>
      </p:sp>
      <p:sp>
        <p:nvSpPr>
          <p:cNvPr id="22" name="object 22"/>
          <p:cNvSpPr txBox="1"/>
          <p:nvPr/>
        </p:nvSpPr>
        <p:spPr>
          <a:xfrm>
            <a:off x="8184700" y="2212323"/>
            <a:ext cx="3437254" cy="708025"/>
          </a:xfrm>
          <a:prstGeom prst="rect">
            <a:avLst/>
          </a:prstGeom>
        </p:spPr>
        <p:txBody>
          <a:bodyPr vert="horz" wrap="square" lIns="0" tIns="39370" rIns="0" bIns="0" rtlCol="0">
            <a:spAutoFit/>
          </a:bodyPr>
          <a:lstStyle/>
          <a:p>
            <a:pPr marL="241300" marR="5080" indent="-228600">
              <a:lnSpc>
                <a:spcPts val="1730"/>
              </a:lnSpc>
              <a:spcBef>
                <a:spcPts val="310"/>
              </a:spcBef>
              <a:buFont typeface="Symbol"/>
              <a:buChar char=""/>
              <a:tabLst>
                <a:tab pos="241300" algn="l"/>
              </a:tabLst>
            </a:pPr>
            <a:r>
              <a:rPr sz="1600" b="0" dirty="0">
                <a:latin typeface="Segoe UI Light"/>
                <a:cs typeface="Segoe UI Light"/>
              </a:rPr>
              <a:t>Reporting</a:t>
            </a:r>
            <a:r>
              <a:rPr sz="1600" b="0" spc="-10" dirty="0">
                <a:latin typeface="Segoe UI Light"/>
                <a:cs typeface="Segoe UI Light"/>
              </a:rPr>
              <a:t> </a:t>
            </a:r>
            <a:r>
              <a:rPr sz="1600" b="0" dirty="0">
                <a:latin typeface="Segoe UI Light"/>
                <a:cs typeface="Segoe UI Light"/>
              </a:rPr>
              <a:t>on</a:t>
            </a:r>
            <a:r>
              <a:rPr sz="1600" b="0" spc="-25" dirty="0">
                <a:latin typeface="Segoe UI Light"/>
                <a:cs typeface="Segoe UI Light"/>
              </a:rPr>
              <a:t> </a:t>
            </a:r>
            <a:r>
              <a:rPr sz="1600" b="0" dirty="0">
                <a:latin typeface="Segoe UI Light"/>
                <a:cs typeface="Segoe UI Light"/>
              </a:rPr>
              <a:t>UAP</a:t>
            </a:r>
            <a:r>
              <a:rPr sz="1600" b="0" spc="-25" dirty="0">
                <a:latin typeface="Segoe UI Light"/>
                <a:cs typeface="Segoe UI Light"/>
              </a:rPr>
              <a:t> </a:t>
            </a:r>
            <a:r>
              <a:rPr sz="1600" b="0" dirty="0">
                <a:latin typeface="Segoe UI Light"/>
                <a:cs typeface="Segoe UI Light"/>
              </a:rPr>
              <a:t>activity</a:t>
            </a:r>
            <a:r>
              <a:rPr sz="1600" b="0" spc="-20" dirty="0">
                <a:latin typeface="Segoe UI Light"/>
                <a:cs typeface="Segoe UI Light"/>
              </a:rPr>
              <a:t> </a:t>
            </a:r>
            <a:r>
              <a:rPr sz="1600" b="0" dirty="0">
                <a:latin typeface="Segoe UI Light"/>
                <a:cs typeface="Segoe UI Light"/>
              </a:rPr>
              <a:t>in</a:t>
            </a:r>
            <a:r>
              <a:rPr sz="1600" b="0" spc="-35" dirty="0">
                <a:latin typeface="Segoe UI Light"/>
                <a:cs typeface="Segoe UI Light"/>
              </a:rPr>
              <a:t> </a:t>
            </a:r>
            <a:r>
              <a:rPr sz="1600" b="0" spc="-10" dirty="0">
                <a:latin typeface="Segoe UI Light"/>
                <a:cs typeface="Segoe UI Light"/>
              </a:rPr>
              <a:t>foreign </a:t>
            </a:r>
            <a:r>
              <a:rPr sz="1600" b="0" dirty="0">
                <a:latin typeface="Segoe UI Light"/>
                <a:cs typeface="Segoe UI Light"/>
              </a:rPr>
              <a:t>territory</a:t>
            </a:r>
            <a:r>
              <a:rPr sz="1600" b="0" spc="-30" dirty="0">
                <a:latin typeface="Segoe UI Light"/>
                <a:cs typeface="Segoe UI Light"/>
              </a:rPr>
              <a:t> </a:t>
            </a:r>
            <a:r>
              <a:rPr sz="1600" b="0" dirty="0">
                <a:latin typeface="Segoe UI Light"/>
                <a:cs typeface="Segoe UI Light"/>
              </a:rPr>
              <a:t>or</a:t>
            </a:r>
            <a:r>
              <a:rPr sz="1600" b="0" spc="-40" dirty="0">
                <a:latin typeface="Segoe UI Light"/>
                <a:cs typeface="Segoe UI Light"/>
              </a:rPr>
              <a:t> </a:t>
            </a:r>
            <a:r>
              <a:rPr sz="1600" b="0" dirty="0">
                <a:latin typeface="Segoe UI Light"/>
                <a:cs typeface="Segoe UI Light"/>
              </a:rPr>
              <a:t>operating</a:t>
            </a:r>
            <a:r>
              <a:rPr sz="1600" b="0" spc="10" dirty="0">
                <a:latin typeface="Segoe UI Light"/>
                <a:cs typeface="Segoe UI Light"/>
              </a:rPr>
              <a:t> </a:t>
            </a:r>
            <a:r>
              <a:rPr sz="1600" b="0" dirty="0">
                <a:latin typeface="Segoe UI Light"/>
                <a:cs typeface="Segoe UI Light"/>
              </a:rPr>
              <a:t>areas</a:t>
            </a:r>
            <a:r>
              <a:rPr sz="1600" b="0" spc="-40" dirty="0">
                <a:latin typeface="Segoe UI Light"/>
                <a:cs typeface="Segoe UI Light"/>
              </a:rPr>
              <a:t> </a:t>
            </a:r>
            <a:r>
              <a:rPr sz="1600" b="0" dirty="0">
                <a:latin typeface="Segoe UI Light"/>
                <a:cs typeface="Segoe UI Light"/>
              </a:rPr>
              <a:t>limited</a:t>
            </a:r>
            <a:r>
              <a:rPr sz="1600" b="0" spc="-20" dirty="0">
                <a:latin typeface="Segoe UI Light"/>
                <a:cs typeface="Segoe UI Light"/>
              </a:rPr>
              <a:t> </a:t>
            </a:r>
            <a:r>
              <a:rPr sz="1600" b="0" spc="-25" dirty="0">
                <a:latin typeface="Segoe UI Light"/>
                <a:cs typeface="Segoe UI Light"/>
              </a:rPr>
              <a:t>by </a:t>
            </a:r>
            <a:r>
              <a:rPr sz="1600" b="0" dirty="0">
                <a:latin typeface="Segoe UI Light"/>
                <a:cs typeface="Segoe UI Light"/>
              </a:rPr>
              <a:t>source</a:t>
            </a:r>
            <a:r>
              <a:rPr sz="1600" b="0" spc="-60" dirty="0">
                <a:latin typeface="Segoe UI Light"/>
                <a:cs typeface="Segoe UI Light"/>
              </a:rPr>
              <a:t> </a:t>
            </a:r>
            <a:r>
              <a:rPr sz="1600" b="0" spc="-10" dirty="0">
                <a:latin typeface="Segoe UI Light"/>
                <a:cs typeface="Segoe UI Light"/>
              </a:rPr>
              <a:t>reliability</a:t>
            </a:r>
            <a:endParaRPr sz="1600">
              <a:latin typeface="Segoe UI Light"/>
              <a:cs typeface="Segoe UI Light"/>
            </a:endParaRPr>
          </a:p>
        </p:txBody>
      </p:sp>
      <p:sp>
        <p:nvSpPr>
          <p:cNvPr id="26" name="object 26"/>
          <p:cNvSpPr txBox="1">
            <a:spLocks noGrp="1"/>
          </p:cNvSpPr>
          <p:nvPr>
            <p:ph type="dt" sz="half" idx="6"/>
          </p:nvPr>
        </p:nvSpPr>
        <p:spPr>
          <a:xfrm>
            <a:off x="9537040" y="6411327"/>
            <a:ext cx="2427604" cy="336550"/>
          </a:xfrm>
          <a:prstGeom prst="rect">
            <a:avLst/>
          </a:prstGeom>
        </p:spPr>
        <p:txBody>
          <a:bodyPr vert="horz" wrap="square" lIns="0" tIns="0" rIns="0" bIns="0" rtlCol="0">
            <a:spAutoFit/>
          </a:bodyPr>
          <a:lstStyle>
            <a:defPPr>
              <a:defRPr kern="0"/>
            </a:defPPr>
            <a:lvl1pPr>
              <a:defRPr sz="1050" b="0" i="0">
                <a:solidFill>
                  <a:schemeClr val="tx1"/>
                </a:solidFill>
                <a:latin typeface="Garamond"/>
                <a:cs typeface="Garamond"/>
              </a:defRPr>
            </a:lvl1pPr>
          </a:lstStyle>
          <a:p>
            <a:pPr marL="12700" marR="5080" indent="784225">
              <a:lnSpc>
                <a:spcPts val="1260"/>
              </a:lnSpc>
            </a:pPr>
            <a:r>
              <a:rPr lang="en-US"/>
              <a:t>U.S.</a:t>
            </a:r>
            <a:r>
              <a:rPr lang="en-US" spc="-15"/>
              <a:t> </a:t>
            </a:r>
            <a:r>
              <a:rPr lang="en-US"/>
              <a:t>Department</a:t>
            </a:r>
            <a:r>
              <a:rPr lang="en-US" spc="-50"/>
              <a:t> </a:t>
            </a:r>
            <a:r>
              <a:rPr lang="en-US"/>
              <a:t>of</a:t>
            </a:r>
            <a:r>
              <a:rPr lang="en-US" spc="-10"/>
              <a:t> </a:t>
            </a:r>
            <a:r>
              <a:rPr lang="en-US"/>
              <a:t>Defense</a:t>
            </a:r>
            <a:r>
              <a:rPr lang="en-US" spc="-30"/>
              <a:t> </a:t>
            </a:r>
            <a:r>
              <a:rPr lang="en-US" spc="-50"/>
              <a:t>&amp; </a:t>
            </a:r>
            <a:r>
              <a:rPr lang="en-US"/>
              <a:t>Office</a:t>
            </a:r>
            <a:r>
              <a:rPr lang="en-US" spc="-15"/>
              <a:t> </a:t>
            </a:r>
            <a:r>
              <a:rPr lang="en-US"/>
              <a:t>of</a:t>
            </a:r>
            <a:r>
              <a:rPr lang="en-US" spc="-20"/>
              <a:t> </a:t>
            </a:r>
            <a:r>
              <a:rPr lang="en-US"/>
              <a:t>the</a:t>
            </a:r>
            <a:r>
              <a:rPr lang="en-US" spc="-20"/>
              <a:t> </a:t>
            </a:r>
            <a:r>
              <a:rPr lang="en-US"/>
              <a:t>Director</a:t>
            </a:r>
            <a:r>
              <a:rPr lang="en-US" spc="-30"/>
              <a:t> </a:t>
            </a:r>
            <a:r>
              <a:rPr lang="en-US"/>
              <a:t>of</a:t>
            </a:r>
            <a:r>
              <a:rPr lang="en-US" spc="-5"/>
              <a:t> </a:t>
            </a:r>
            <a:r>
              <a:rPr lang="en-US"/>
              <a:t>National</a:t>
            </a:r>
            <a:r>
              <a:rPr lang="en-US" spc="-50"/>
              <a:t> </a:t>
            </a:r>
            <a:r>
              <a:rPr lang="en-US" spc="-10"/>
              <a:t>Intelligence</a:t>
            </a:r>
            <a:endParaRPr spc="-10" dirty="0"/>
          </a:p>
        </p:txBody>
      </p:sp>
      <p:sp>
        <p:nvSpPr>
          <p:cNvPr id="27" name="object 27"/>
          <p:cNvSpPr txBox="1">
            <a:spLocks noGrp="1"/>
          </p:cNvSpPr>
          <p:nvPr>
            <p:ph type="sldNum" sz="quarter" idx="7"/>
          </p:nvPr>
        </p:nvSpPr>
        <p:spPr>
          <a:xfrm>
            <a:off x="78739" y="6429009"/>
            <a:ext cx="1718945" cy="392429"/>
          </a:xfrm>
          <a:prstGeom prst="rect">
            <a:avLst/>
          </a:prstGeom>
        </p:spPr>
        <p:txBody>
          <a:bodyPr vert="horz" wrap="square" lIns="0" tIns="0" rIns="0" bIns="0" rtlCol="0">
            <a:spAutoFit/>
          </a:bodyPr>
          <a:lstStyle>
            <a:defPPr>
              <a:defRPr kern="0"/>
            </a:defPPr>
            <a:lvl1pPr>
              <a:defRPr sz="1400" b="0" i="0">
                <a:solidFill>
                  <a:srgbClr val="A6A6A6"/>
                </a:solidFill>
                <a:latin typeface="Agency FB"/>
                <a:cs typeface="Agency FB"/>
              </a:defRPr>
            </a:lvl1pPr>
          </a:lstStyle>
          <a:p>
            <a:pPr marL="267970">
              <a:spcBef>
                <a:spcPts val="80"/>
              </a:spcBef>
            </a:pPr>
            <a:fld id="{81D60167-4931-47E6-BA6A-407CBD079E47}" type="slidenum">
              <a:rPr lang="en-US" spc="-50" smtClean="0"/>
              <a:pPr marL="267970">
                <a:spcBef>
                  <a:spcPts val="80"/>
                </a:spcBef>
              </a:pPr>
              <a:t>32</a:t>
            </a:fld>
            <a:endParaRPr lang="en-US" spc="-50"/>
          </a:p>
          <a:p>
            <a:pPr marL="12700">
              <a:spcBef>
                <a:spcPts val="225"/>
              </a:spcBef>
            </a:pPr>
            <a:r>
              <a:rPr lang="en-US" sz="800">
                <a:solidFill>
                  <a:srgbClr val="D0CECE"/>
                </a:solidFill>
                <a:latin typeface="Calibri"/>
                <a:cs typeface="Calibri"/>
              </a:rPr>
              <a:t>DoD</a:t>
            </a:r>
            <a:r>
              <a:rPr lang="en-US" sz="800" spc="-40">
                <a:solidFill>
                  <a:srgbClr val="D0CECE"/>
                </a:solidFill>
                <a:latin typeface="Calibri"/>
                <a:cs typeface="Calibri"/>
              </a:rPr>
              <a:t> </a:t>
            </a:r>
            <a:r>
              <a:rPr lang="en-US" sz="800">
                <a:solidFill>
                  <a:srgbClr val="D0CECE"/>
                </a:solidFill>
                <a:latin typeface="Calibri"/>
                <a:cs typeface="Calibri"/>
              </a:rPr>
              <a:t>PPR</a:t>
            </a:r>
            <a:r>
              <a:rPr lang="en-US" sz="800" spc="-35">
                <a:solidFill>
                  <a:srgbClr val="D0CECE"/>
                </a:solidFill>
                <a:latin typeface="Calibri"/>
                <a:cs typeface="Calibri"/>
              </a:rPr>
              <a:t> </a:t>
            </a:r>
            <a:r>
              <a:rPr lang="en-US" sz="800">
                <a:solidFill>
                  <a:srgbClr val="D0CECE"/>
                </a:solidFill>
                <a:latin typeface="Calibri"/>
                <a:cs typeface="Calibri"/>
              </a:rPr>
              <a:t>Approved</a:t>
            </a:r>
            <a:r>
              <a:rPr lang="en-US" sz="800" spc="-15">
                <a:solidFill>
                  <a:srgbClr val="D0CECE"/>
                </a:solidFill>
                <a:latin typeface="Calibri"/>
                <a:cs typeface="Calibri"/>
              </a:rPr>
              <a:t> </a:t>
            </a:r>
            <a:r>
              <a:rPr lang="en-US" sz="800">
                <a:solidFill>
                  <a:srgbClr val="D0CECE"/>
                </a:solidFill>
                <a:latin typeface="Calibri"/>
                <a:cs typeface="Calibri"/>
              </a:rPr>
              <a:t>Slide,</a:t>
            </a:r>
            <a:r>
              <a:rPr lang="en-US" sz="800" spc="-10">
                <a:solidFill>
                  <a:srgbClr val="D0CECE"/>
                </a:solidFill>
                <a:latin typeface="Calibri"/>
                <a:cs typeface="Calibri"/>
              </a:rPr>
              <a:t> </a:t>
            </a:r>
            <a:r>
              <a:rPr lang="en-US" sz="800">
                <a:solidFill>
                  <a:srgbClr val="D0CECE"/>
                </a:solidFill>
                <a:latin typeface="Calibri"/>
                <a:cs typeface="Calibri"/>
              </a:rPr>
              <a:t>Case</a:t>
            </a:r>
            <a:r>
              <a:rPr lang="en-US" sz="800" spc="-35">
                <a:solidFill>
                  <a:srgbClr val="D0CECE"/>
                </a:solidFill>
                <a:latin typeface="Calibri"/>
                <a:cs typeface="Calibri"/>
              </a:rPr>
              <a:t> </a:t>
            </a:r>
            <a:r>
              <a:rPr lang="en-US" sz="800">
                <a:solidFill>
                  <a:srgbClr val="D0CECE"/>
                </a:solidFill>
                <a:latin typeface="Calibri"/>
                <a:cs typeface="Calibri"/>
              </a:rPr>
              <a:t>23-S-</a:t>
            </a:r>
            <a:r>
              <a:rPr lang="en-US" sz="800" spc="-20">
                <a:solidFill>
                  <a:srgbClr val="D0CECE"/>
                </a:solidFill>
                <a:latin typeface="Calibri"/>
                <a:cs typeface="Calibri"/>
              </a:rPr>
              <a:t>0802</a:t>
            </a:r>
            <a:endParaRPr sz="800">
              <a:latin typeface="Calibri"/>
              <a:cs typeface="Calibri"/>
            </a:endParaRPr>
          </a:p>
        </p:txBody>
      </p:sp>
      <p:sp>
        <p:nvSpPr>
          <p:cNvPr id="28" name="object 28"/>
          <p:cNvSpPr txBox="1">
            <a:spLocks noGrp="1"/>
          </p:cNvSpPr>
          <p:nvPr>
            <p:ph type="ftr" sz="quarter" idx="5"/>
          </p:nvPr>
        </p:nvSpPr>
        <p:spPr>
          <a:xfrm>
            <a:off x="5628004" y="6548549"/>
            <a:ext cx="937895" cy="200659"/>
          </a:xfrm>
          <a:prstGeom prst="rect">
            <a:avLst/>
          </a:prstGeom>
        </p:spPr>
        <p:txBody>
          <a:bodyPr vert="horz" wrap="square" lIns="0" tIns="0" rIns="0" bIns="0" rtlCol="0">
            <a:spAutoFit/>
          </a:bodyPr>
          <a:lstStyle>
            <a:defPPr>
              <a:defRPr kern="0"/>
            </a:defPPr>
            <a:lvl1pPr>
              <a:defRPr sz="1200" b="0" i="0">
                <a:solidFill>
                  <a:schemeClr val="tx1"/>
                </a:solidFill>
                <a:latin typeface="Arial Narrow"/>
                <a:cs typeface="Arial Narrow"/>
              </a:defRPr>
            </a:lvl1pPr>
          </a:lstStyle>
          <a:p>
            <a:pPr marL="12700">
              <a:lnSpc>
                <a:spcPct val="100000"/>
              </a:lnSpc>
              <a:spcBef>
                <a:spcPts val="20"/>
              </a:spcBef>
            </a:pPr>
            <a:r>
              <a:rPr lang="en-US" spc="-10"/>
              <a:t>UNCLASSIFIED</a:t>
            </a:r>
            <a:endParaRPr spc="-10" dirty="0"/>
          </a:p>
        </p:txBody>
      </p:sp>
      <p:sp>
        <p:nvSpPr>
          <p:cNvPr id="23" name="object 23"/>
          <p:cNvSpPr txBox="1"/>
          <p:nvPr/>
        </p:nvSpPr>
        <p:spPr>
          <a:xfrm>
            <a:off x="8184663" y="3216662"/>
            <a:ext cx="3477895" cy="927735"/>
          </a:xfrm>
          <a:prstGeom prst="rect">
            <a:avLst/>
          </a:prstGeom>
        </p:spPr>
        <p:txBody>
          <a:bodyPr vert="horz" wrap="square" lIns="0" tIns="39370" rIns="0" bIns="0" rtlCol="0">
            <a:spAutoFit/>
          </a:bodyPr>
          <a:lstStyle/>
          <a:p>
            <a:pPr marL="240029" marR="5080" indent="-227965">
              <a:lnSpc>
                <a:spcPts val="1730"/>
              </a:lnSpc>
              <a:spcBef>
                <a:spcPts val="310"/>
              </a:spcBef>
              <a:buFont typeface="Symbol"/>
              <a:buChar char=""/>
              <a:tabLst>
                <a:tab pos="241300" algn="l"/>
              </a:tabLst>
            </a:pPr>
            <a:r>
              <a:rPr sz="1600" b="0" dirty="0">
                <a:latin typeface="Segoe UI Light"/>
                <a:cs typeface="Segoe UI Light"/>
              </a:rPr>
              <a:t>Consequence</a:t>
            </a:r>
            <a:r>
              <a:rPr sz="1600" b="0" spc="5" dirty="0">
                <a:latin typeface="Segoe UI Light"/>
                <a:cs typeface="Segoe UI Light"/>
              </a:rPr>
              <a:t> </a:t>
            </a:r>
            <a:r>
              <a:rPr sz="1600" b="0" dirty="0">
                <a:latin typeface="Segoe UI Light"/>
                <a:cs typeface="Segoe UI Light"/>
              </a:rPr>
              <a:t>of</a:t>
            </a:r>
            <a:r>
              <a:rPr sz="1600" b="0" spc="-40" dirty="0">
                <a:latin typeface="Segoe UI Light"/>
                <a:cs typeface="Segoe UI Light"/>
              </a:rPr>
              <a:t> </a:t>
            </a:r>
            <a:r>
              <a:rPr sz="1600" b="0" dirty="0">
                <a:latin typeface="Segoe UI Light"/>
                <a:cs typeface="Segoe UI Light"/>
              </a:rPr>
              <a:t>such</a:t>
            </a:r>
            <a:r>
              <a:rPr sz="1600" b="0" spc="-15" dirty="0">
                <a:latin typeface="Segoe UI Light"/>
                <a:cs typeface="Segoe UI Light"/>
              </a:rPr>
              <a:t> </a:t>
            </a:r>
            <a:r>
              <a:rPr sz="1600" b="0" spc="-20" dirty="0">
                <a:latin typeface="Segoe UI Light"/>
                <a:cs typeface="Segoe UI Light"/>
              </a:rPr>
              <a:t>moderate-</a:t>
            </a:r>
            <a:r>
              <a:rPr sz="1600" b="0" spc="-25" dirty="0">
                <a:latin typeface="Segoe UI Light"/>
                <a:cs typeface="Segoe UI Light"/>
              </a:rPr>
              <a:t>to- 	</a:t>
            </a:r>
            <a:r>
              <a:rPr sz="1600" b="0" dirty="0">
                <a:latin typeface="Segoe UI Light"/>
                <a:cs typeface="Segoe UI Light"/>
              </a:rPr>
              <a:t>high,</a:t>
            </a:r>
            <a:r>
              <a:rPr sz="1600" b="0" spc="-45" dirty="0">
                <a:latin typeface="Segoe UI Light"/>
                <a:cs typeface="Segoe UI Light"/>
              </a:rPr>
              <a:t> </a:t>
            </a:r>
            <a:r>
              <a:rPr sz="1600" b="0" dirty="0">
                <a:latin typeface="Segoe UI Light"/>
                <a:cs typeface="Segoe UI Light"/>
              </a:rPr>
              <a:t>potentially</a:t>
            </a:r>
            <a:r>
              <a:rPr sz="1600" b="0" spc="-10" dirty="0">
                <a:latin typeface="Segoe UI Light"/>
                <a:cs typeface="Segoe UI Light"/>
              </a:rPr>
              <a:t> </a:t>
            </a:r>
            <a:r>
              <a:rPr sz="1600" b="0" dirty="0">
                <a:latin typeface="Segoe UI Light"/>
                <a:cs typeface="Segoe UI Light"/>
              </a:rPr>
              <a:t>leading</a:t>
            </a:r>
            <a:r>
              <a:rPr sz="1600" b="0" spc="-30" dirty="0">
                <a:latin typeface="Segoe UI Light"/>
                <a:cs typeface="Segoe UI Light"/>
              </a:rPr>
              <a:t> </a:t>
            </a:r>
            <a:r>
              <a:rPr sz="1600" b="0" dirty="0">
                <a:latin typeface="Segoe UI Light"/>
                <a:cs typeface="Segoe UI Light"/>
              </a:rPr>
              <a:t>to</a:t>
            </a:r>
            <a:r>
              <a:rPr sz="1600" b="0" spc="-50" dirty="0">
                <a:latin typeface="Segoe UI Light"/>
                <a:cs typeface="Segoe UI Light"/>
              </a:rPr>
              <a:t> </a:t>
            </a:r>
            <a:r>
              <a:rPr sz="1600" b="0" spc="-10" dirty="0">
                <a:latin typeface="Segoe UI Light"/>
                <a:cs typeface="Segoe UI Light"/>
              </a:rPr>
              <a:t>adversarial 	</a:t>
            </a:r>
            <a:r>
              <a:rPr sz="1600" b="0" dirty="0">
                <a:latin typeface="Segoe UI Light"/>
                <a:cs typeface="Segoe UI Light"/>
              </a:rPr>
              <a:t>misattribution</a:t>
            </a:r>
            <a:r>
              <a:rPr sz="1600" b="0" spc="-20" dirty="0">
                <a:latin typeface="Segoe UI Light"/>
                <a:cs typeface="Segoe UI Light"/>
              </a:rPr>
              <a:t> </a:t>
            </a:r>
            <a:r>
              <a:rPr sz="1600" b="0" dirty="0">
                <a:latin typeface="Segoe UI Light"/>
                <a:cs typeface="Segoe UI Light"/>
              </a:rPr>
              <a:t>of</a:t>
            </a:r>
            <a:r>
              <a:rPr sz="1600" b="0" spc="-70" dirty="0">
                <a:latin typeface="Segoe UI Light"/>
                <a:cs typeface="Segoe UI Light"/>
              </a:rPr>
              <a:t> </a:t>
            </a:r>
            <a:r>
              <a:rPr sz="1600" b="0" dirty="0">
                <a:latin typeface="Segoe UI Light"/>
                <a:cs typeface="Segoe UI Light"/>
              </a:rPr>
              <a:t>UAP</a:t>
            </a:r>
            <a:r>
              <a:rPr sz="1600" b="0" spc="-40" dirty="0">
                <a:latin typeface="Segoe UI Light"/>
                <a:cs typeface="Segoe UI Light"/>
              </a:rPr>
              <a:t> </a:t>
            </a:r>
            <a:r>
              <a:rPr sz="1600" b="0" dirty="0">
                <a:latin typeface="Segoe UI Light"/>
                <a:cs typeface="Segoe UI Light"/>
              </a:rPr>
              <a:t>to</a:t>
            </a:r>
            <a:r>
              <a:rPr sz="1600" b="0" spc="-55" dirty="0">
                <a:latin typeface="Segoe UI Light"/>
                <a:cs typeface="Segoe UI Light"/>
              </a:rPr>
              <a:t> </a:t>
            </a:r>
            <a:r>
              <a:rPr sz="1600" b="0" dirty="0">
                <a:latin typeface="Segoe UI Light"/>
                <a:cs typeface="Segoe UI Light"/>
              </a:rPr>
              <a:t>the</a:t>
            </a:r>
            <a:r>
              <a:rPr sz="1600" b="0" spc="-50" dirty="0">
                <a:latin typeface="Segoe UI Light"/>
                <a:cs typeface="Segoe UI Light"/>
              </a:rPr>
              <a:t> </a:t>
            </a:r>
            <a:r>
              <a:rPr sz="1600" b="0" spc="-10" dirty="0">
                <a:latin typeface="Segoe UI Light"/>
                <a:cs typeface="Segoe UI Light"/>
              </a:rPr>
              <a:t>United 	States</a:t>
            </a:r>
            <a:endParaRPr sz="1600">
              <a:latin typeface="Segoe UI Light"/>
              <a:cs typeface="Segoe UI Light"/>
            </a:endParaRPr>
          </a:p>
        </p:txBody>
      </p:sp>
      <p:sp>
        <p:nvSpPr>
          <p:cNvPr id="24" name="object 24"/>
          <p:cNvSpPr txBox="1"/>
          <p:nvPr/>
        </p:nvSpPr>
        <p:spPr>
          <a:xfrm>
            <a:off x="8184663" y="4440516"/>
            <a:ext cx="3422650" cy="708025"/>
          </a:xfrm>
          <a:prstGeom prst="rect">
            <a:avLst/>
          </a:prstGeom>
        </p:spPr>
        <p:txBody>
          <a:bodyPr vert="horz" wrap="square" lIns="0" tIns="39370" rIns="0" bIns="0" rtlCol="0">
            <a:spAutoFit/>
          </a:bodyPr>
          <a:lstStyle/>
          <a:p>
            <a:pPr marL="240029" marR="5080" indent="-227965">
              <a:lnSpc>
                <a:spcPts val="1730"/>
              </a:lnSpc>
              <a:spcBef>
                <a:spcPts val="310"/>
              </a:spcBef>
              <a:buFont typeface="Symbol"/>
              <a:buChar char=""/>
              <a:tabLst>
                <a:tab pos="241300" algn="l"/>
              </a:tabLst>
            </a:pPr>
            <a:r>
              <a:rPr sz="1600" b="0" dirty="0">
                <a:latin typeface="Segoe UI Light"/>
                <a:cs typeface="Segoe UI Light"/>
              </a:rPr>
              <a:t>Allies</a:t>
            </a:r>
            <a:r>
              <a:rPr sz="1600" b="0" spc="-45" dirty="0">
                <a:latin typeface="Segoe UI Light"/>
                <a:cs typeface="Segoe UI Light"/>
              </a:rPr>
              <a:t> </a:t>
            </a:r>
            <a:r>
              <a:rPr sz="1600" b="0" dirty="0">
                <a:latin typeface="Segoe UI Light"/>
                <a:cs typeface="Segoe UI Light"/>
              </a:rPr>
              <a:t>and</a:t>
            </a:r>
            <a:r>
              <a:rPr sz="1600" b="0" spc="-50" dirty="0">
                <a:latin typeface="Segoe UI Light"/>
                <a:cs typeface="Segoe UI Light"/>
              </a:rPr>
              <a:t> </a:t>
            </a:r>
            <a:r>
              <a:rPr sz="1600" b="0" dirty="0">
                <a:latin typeface="Segoe UI Light"/>
                <a:cs typeface="Segoe UI Light"/>
              </a:rPr>
              <a:t>strategic</a:t>
            </a:r>
            <a:r>
              <a:rPr sz="1600" b="0" spc="-40" dirty="0">
                <a:latin typeface="Segoe UI Light"/>
                <a:cs typeface="Segoe UI Light"/>
              </a:rPr>
              <a:t> </a:t>
            </a:r>
            <a:r>
              <a:rPr sz="1600" b="0" dirty="0">
                <a:latin typeface="Segoe UI Light"/>
                <a:cs typeface="Segoe UI Light"/>
              </a:rPr>
              <a:t>competitors</a:t>
            </a:r>
            <a:r>
              <a:rPr sz="1600" b="0" spc="-20" dirty="0">
                <a:latin typeface="Segoe UI Light"/>
                <a:cs typeface="Segoe UI Light"/>
              </a:rPr>
              <a:t> apply 	</a:t>
            </a:r>
            <a:r>
              <a:rPr sz="1600" b="0" spc="-10" dirty="0">
                <a:latin typeface="Segoe UI Light"/>
                <a:cs typeface="Segoe UI Light"/>
              </a:rPr>
              <a:t>resources </a:t>
            </a:r>
            <a:r>
              <a:rPr sz="1600" b="0" dirty="0">
                <a:latin typeface="Segoe UI Light"/>
                <a:cs typeface="Segoe UI Light"/>
              </a:rPr>
              <a:t>to</a:t>
            </a:r>
            <a:r>
              <a:rPr sz="1600" b="0" spc="-25" dirty="0">
                <a:latin typeface="Segoe UI Light"/>
                <a:cs typeface="Segoe UI Light"/>
              </a:rPr>
              <a:t> </a:t>
            </a:r>
            <a:r>
              <a:rPr sz="1600" b="0" dirty="0">
                <a:latin typeface="Segoe UI Light"/>
                <a:cs typeface="Segoe UI Light"/>
              </a:rPr>
              <a:t>observe,</a:t>
            </a:r>
            <a:r>
              <a:rPr sz="1600" b="0" spc="-5" dirty="0">
                <a:latin typeface="Segoe UI Light"/>
                <a:cs typeface="Segoe UI Light"/>
              </a:rPr>
              <a:t> </a:t>
            </a:r>
            <a:r>
              <a:rPr sz="1600" b="0" spc="-10" dirty="0">
                <a:latin typeface="Segoe UI Light"/>
                <a:cs typeface="Segoe UI Light"/>
              </a:rPr>
              <a:t>identify,</a:t>
            </a:r>
            <a:r>
              <a:rPr sz="1600" b="0" spc="-5" dirty="0">
                <a:latin typeface="Segoe UI Light"/>
                <a:cs typeface="Segoe UI Light"/>
              </a:rPr>
              <a:t> </a:t>
            </a:r>
            <a:r>
              <a:rPr sz="1600" b="0" spc="-25" dirty="0">
                <a:latin typeface="Segoe UI Light"/>
                <a:cs typeface="Segoe UI Light"/>
              </a:rPr>
              <a:t>and 	</a:t>
            </a:r>
            <a:r>
              <a:rPr sz="1600" b="0" dirty="0">
                <a:latin typeface="Segoe UI Light"/>
                <a:cs typeface="Segoe UI Light"/>
              </a:rPr>
              <a:t>attribute</a:t>
            </a:r>
            <a:r>
              <a:rPr sz="1600" b="0" spc="-45" dirty="0">
                <a:latin typeface="Segoe UI Light"/>
                <a:cs typeface="Segoe UI Light"/>
              </a:rPr>
              <a:t> </a:t>
            </a:r>
            <a:r>
              <a:rPr sz="1600" b="0" dirty="0">
                <a:latin typeface="Segoe UI Light"/>
                <a:cs typeface="Segoe UI Light"/>
              </a:rPr>
              <a:t>UAP</a:t>
            </a:r>
            <a:r>
              <a:rPr sz="1600" b="0" spc="-65" dirty="0">
                <a:latin typeface="Segoe UI Light"/>
                <a:cs typeface="Segoe UI Light"/>
              </a:rPr>
              <a:t> </a:t>
            </a:r>
            <a:r>
              <a:rPr sz="1200" b="0" u="sng" dirty="0">
                <a:solidFill>
                  <a:srgbClr val="0562C1"/>
                </a:solidFill>
                <a:uFill>
                  <a:solidFill>
                    <a:srgbClr val="0562C1"/>
                  </a:solidFill>
                </a:uFill>
                <a:latin typeface="Segoe UI Light"/>
                <a:cs typeface="Segoe UI Light"/>
                <a:hlinkClick r:id="rId3"/>
              </a:rPr>
              <a:t>(open</a:t>
            </a:r>
            <a:r>
              <a:rPr sz="1200" b="0" u="sng" spc="-55" dirty="0">
                <a:solidFill>
                  <a:srgbClr val="0562C1"/>
                </a:solidFill>
                <a:uFill>
                  <a:solidFill>
                    <a:srgbClr val="0562C1"/>
                  </a:solidFill>
                </a:uFill>
                <a:latin typeface="Segoe UI Light"/>
                <a:cs typeface="Segoe UI Light"/>
                <a:hlinkClick r:id="rId3"/>
              </a:rPr>
              <a:t> </a:t>
            </a:r>
            <a:r>
              <a:rPr sz="1200" b="0" u="sng" spc="-10" dirty="0">
                <a:solidFill>
                  <a:srgbClr val="0562C1"/>
                </a:solidFill>
                <a:uFill>
                  <a:solidFill>
                    <a:srgbClr val="0562C1"/>
                  </a:solidFill>
                </a:uFill>
                <a:latin typeface="Segoe UI Light"/>
                <a:cs typeface="Segoe UI Light"/>
                <a:hlinkClick r:id="rId3"/>
              </a:rPr>
              <a:t>source)</a:t>
            </a:r>
            <a:endParaRPr sz="1200">
              <a:latin typeface="Segoe UI Light"/>
              <a:cs typeface="Segoe UI Light"/>
            </a:endParaRPr>
          </a:p>
        </p:txBody>
      </p:sp>
      <p:sp>
        <p:nvSpPr>
          <p:cNvPr id="25" name="object 25"/>
          <p:cNvSpPr txBox="1"/>
          <p:nvPr/>
        </p:nvSpPr>
        <p:spPr>
          <a:xfrm>
            <a:off x="8197400" y="5446250"/>
            <a:ext cx="3633470" cy="488315"/>
          </a:xfrm>
          <a:prstGeom prst="rect">
            <a:avLst/>
          </a:prstGeom>
        </p:spPr>
        <p:txBody>
          <a:bodyPr vert="horz" wrap="square" lIns="0" tIns="12065" rIns="0" bIns="0" rtlCol="0">
            <a:spAutoFit/>
          </a:bodyPr>
          <a:lstStyle/>
          <a:p>
            <a:pPr>
              <a:lnSpc>
                <a:spcPts val="1825"/>
              </a:lnSpc>
              <a:spcBef>
                <a:spcPts val="95"/>
              </a:spcBef>
            </a:pPr>
            <a:r>
              <a:rPr sz="1600" dirty="0">
                <a:solidFill>
                  <a:srgbClr val="585858"/>
                </a:solidFill>
                <a:latin typeface="Segoe UI Symbol"/>
                <a:cs typeface="Segoe UI Symbol"/>
              </a:rPr>
              <a:t></a:t>
            </a:r>
            <a:r>
              <a:rPr sz="1600" spc="-35" dirty="0">
                <a:solidFill>
                  <a:srgbClr val="585858"/>
                </a:solidFill>
                <a:latin typeface="Segoe UI Symbol"/>
                <a:cs typeface="Segoe UI Symbol"/>
              </a:rPr>
              <a:t> </a:t>
            </a:r>
            <a:r>
              <a:rPr sz="1600" b="0" dirty="0">
                <a:latin typeface="Segoe UI Light"/>
                <a:cs typeface="Segoe UI Light"/>
              </a:rPr>
              <a:t>Key</a:t>
            </a:r>
            <a:r>
              <a:rPr sz="1600" b="0" spc="-25" dirty="0">
                <a:latin typeface="Segoe UI Light"/>
                <a:cs typeface="Segoe UI Light"/>
              </a:rPr>
              <a:t> </a:t>
            </a:r>
            <a:r>
              <a:rPr sz="1600" b="0" dirty="0">
                <a:latin typeface="Segoe UI Light"/>
                <a:cs typeface="Segoe UI Light"/>
              </a:rPr>
              <a:t>partners</a:t>
            </a:r>
            <a:r>
              <a:rPr sz="1600" b="0" spc="-10" dirty="0">
                <a:latin typeface="Segoe UI Light"/>
                <a:cs typeface="Segoe UI Light"/>
              </a:rPr>
              <a:t> </a:t>
            </a:r>
            <a:r>
              <a:rPr sz="1600" b="0" dirty="0">
                <a:latin typeface="Segoe UI Light"/>
                <a:cs typeface="Segoe UI Light"/>
              </a:rPr>
              <a:t>and</a:t>
            </a:r>
            <a:r>
              <a:rPr sz="1600" b="0" spc="-30" dirty="0">
                <a:latin typeface="Segoe UI Light"/>
                <a:cs typeface="Segoe UI Light"/>
              </a:rPr>
              <a:t> </a:t>
            </a:r>
            <a:r>
              <a:rPr sz="1600" b="0" dirty="0">
                <a:latin typeface="Segoe UI Light"/>
                <a:cs typeface="Segoe UI Light"/>
              </a:rPr>
              <a:t>stakeholders</a:t>
            </a:r>
            <a:r>
              <a:rPr sz="1600" b="0" spc="10" dirty="0">
                <a:latin typeface="Segoe UI Light"/>
                <a:cs typeface="Segoe UI Light"/>
              </a:rPr>
              <a:t> </a:t>
            </a:r>
            <a:r>
              <a:rPr sz="1600" b="0" spc="-10" dirty="0">
                <a:latin typeface="Segoe UI Light"/>
                <a:cs typeface="Segoe UI Light"/>
              </a:rPr>
              <a:t>include</a:t>
            </a:r>
            <a:endParaRPr sz="1600">
              <a:latin typeface="Segoe UI Light"/>
              <a:cs typeface="Segoe UI Light"/>
            </a:endParaRPr>
          </a:p>
          <a:p>
            <a:pPr marL="283210">
              <a:lnSpc>
                <a:spcPts val="1825"/>
              </a:lnSpc>
            </a:pPr>
            <a:r>
              <a:rPr sz="1600" dirty="0">
                <a:latin typeface="Segoe UI"/>
                <a:cs typeface="Segoe UI"/>
              </a:rPr>
              <a:t>DoD</a:t>
            </a:r>
            <a:r>
              <a:rPr sz="1600" b="0" dirty="0">
                <a:latin typeface="Segoe UI Light"/>
                <a:cs typeface="Segoe UI Light"/>
              </a:rPr>
              <a:t>,</a:t>
            </a:r>
            <a:r>
              <a:rPr sz="1600" b="0" spc="-40" dirty="0">
                <a:latin typeface="Segoe UI Light"/>
                <a:cs typeface="Segoe UI Light"/>
              </a:rPr>
              <a:t> </a:t>
            </a:r>
            <a:r>
              <a:rPr sz="1600" dirty="0">
                <a:latin typeface="Segoe UI"/>
                <a:cs typeface="Segoe UI"/>
              </a:rPr>
              <a:t>IC</a:t>
            </a:r>
            <a:r>
              <a:rPr sz="1600" b="0" dirty="0">
                <a:latin typeface="Segoe UI Light"/>
                <a:cs typeface="Segoe UI Light"/>
              </a:rPr>
              <a:t>,</a:t>
            </a:r>
            <a:r>
              <a:rPr sz="1600" b="0" spc="-50" dirty="0">
                <a:latin typeface="Segoe UI Light"/>
                <a:cs typeface="Segoe UI Light"/>
              </a:rPr>
              <a:t> </a:t>
            </a:r>
            <a:r>
              <a:rPr sz="1600" spc="-35" dirty="0">
                <a:latin typeface="Segoe UI"/>
                <a:cs typeface="Segoe UI"/>
              </a:rPr>
              <a:t>STATE</a:t>
            </a:r>
            <a:r>
              <a:rPr sz="1600" b="0" spc="-35" dirty="0">
                <a:latin typeface="Segoe UI Light"/>
                <a:cs typeface="Segoe UI Light"/>
              </a:rPr>
              <a:t>,</a:t>
            </a:r>
            <a:r>
              <a:rPr sz="1600" b="0" spc="-45" dirty="0">
                <a:latin typeface="Segoe UI Light"/>
                <a:cs typeface="Segoe UI Light"/>
              </a:rPr>
              <a:t> </a:t>
            </a:r>
            <a:r>
              <a:rPr sz="1600" dirty="0">
                <a:latin typeface="Segoe UI"/>
                <a:cs typeface="Segoe UI"/>
              </a:rPr>
              <a:t>international</a:t>
            </a:r>
            <a:r>
              <a:rPr sz="1600" spc="-65" dirty="0">
                <a:latin typeface="Segoe UI"/>
                <a:cs typeface="Segoe UI"/>
              </a:rPr>
              <a:t> </a:t>
            </a:r>
            <a:r>
              <a:rPr sz="1600" spc="-10" dirty="0">
                <a:latin typeface="Segoe UI"/>
                <a:cs typeface="Segoe UI"/>
              </a:rPr>
              <a:t>partners</a:t>
            </a:r>
            <a:endParaRPr sz="1600">
              <a:latin typeface="Segoe UI"/>
              <a:cs typeface="Segoe U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dirty="0">
              <a:latin typeface="Arial Narrow"/>
              <a:cs typeface="Arial Narrow"/>
            </a:endParaRPr>
          </a:p>
        </p:txBody>
      </p:sp>
      <p:sp>
        <p:nvSpPr>
          <p:cNvPr id="3" name="object 3"/>
          <p:cNvSpPr txBox="1">
            <a:spLocks noGrp="1"/>
          </p:cNvSpPr>
          <p:nvPr>
            <p:ph type="title"/>
          </p:nvPr>
        </p:nvSpPr>
        <p:spPr>
          <a:xfrm>
            <a:off x="354042" y="694776"/>
            <a:ext cx="10040620" cy="319959"/>
          </a:xfrm>
          <a:prstGeom prst="rect">
            <a:avLst/>
          </a:prstGeom>
        </p:spPr>
        <p:txBody>
          <a:bodyPr vert="horz" wrap="square" lIns="0" tIns="12065" rIns="0" bIns="0" rtlCol="0">
            <a:spAutoFit/>
          </a:bodyPr>
          <a:lstStyle/>
          <a:p>
            <a:pPr marL="12700">
              <a:lnSpc>
                <a:spcPct val="100000"/>
              </a:lnSpc>
              <a:spcBef>
                <a:spcPts val="95"/>
              </a:spcBef>
            </a:pPr>
            <a:r>
              <a:rPr sz="2000" dirty="0"/>
              <a:t>AARO</a:t>
            </a:r>
            <a:r>
              <a:rPr sz="2000" spc="-75" dirty="0"/>
              <a:t> </a:t>
            </a:r>
            <a:r>
              <a:rPr sz="2000" dirty="0"/>
              <a:t>leads</a:t>
            </a:r>
            <a:r>
              <a:rPr sz="2000" spc="-70" dirty="0"/>
              <a:t> </a:t>
            </a:r>
            <a:r>
              <a:rPr sz="2000" dirty="0"/>
              <a:t>integration</a:t>
            </a:r>
            <a:r>
              <a:rPr sz="2000" spc="-65" dirty="0"/>
              <a:t> </a:t>
            </a:r>
            <a:r>
              <a:rPr sz="2000" dirty="0"/>
              <a:t>of</a:t>
            </a:r>
            <a:r>
              <a:rPr sz="2000" spc="-85" dirty="0"/>
              <a:t> </a:t>
            </a:r>
            <a:r>
              <a:rPr sz="2000" dirty="0"/>
              <a:t>the</a:t>
            </a:r>
            <a:r>
              <a:rPr sz="2000" spc="-80" dirty="0"/>
              <a:t> </a:t>
            </a:r>
            <a:r>
              <a:rPr sz="2000" spc="-10" dirty="0"/>
              <a:t>Department’s</a:t>
            </a:r>
            <a:r>
              <a:rPr sz="2000" spc="-40" dirty="0"/>
              <a:t> </a:t>
            </a:r>
            <a:r>
              <a:rPr sz="2000" dirty="0"/>
              <a:t>UAP</a:t>
            </a:r>
            <a:r>
              <a:rPr sz="2000" spc="-85" dirty="0"/>
              <a:t> </a:t>
            </a:r>
            <a:r>
              <a:rPr sz="2000" b="0" dirty="0">
                <a:latin typeface="Segoe UI"/>
                <a:cs typeface="Segoe UI"/>
              </a:rPr>
              <a:t>operations</a:t>
            </a:r>
            <a:r>
              <a:rPr sz="2000" dirty="0"/>
              <a:t>,</a:t>
            </a:r>
            <a:r>
              <a:rPr sz="2000" spc="-70" dirty="0"/>
              <a:t> </a:t>
            </a:r>
            <a:r>
              <a:rPr sz="2000" b="0" dirty="0">
                <a:latin typeface="Segoe UI"/>
                <a:cs typeface="Segoe UI"/>
              </a:rPr>
              <a:t>research</a:t>
            </a:r>
            <a:r>
              <a:rPr sz="2000" dirty="0"/>
              <a:t>,</a:t>
            </a:r>
            <a:r>
              <a:rPr sz="2000" spc="-110" dirty="0"/>
              <a:t> </a:t>
            </a:r>
            <a:r>
              <a:rPr sz="2000" b="0" dirty="0">
                <a:latin typeface="Segoe UI"/>
                <a:cs typeface="Segoe UI"/>
              </a:rPr>
              <a:t>analyses</a:t>
            </a:r>
            <a:r>
              <a:rPr sz="2000" dirty="0"/>
              <a:t>,</a:t>
            </a:r>
            <a:r>
              <a:rPr sz="2000" spc="-60" dirty="0"/>
              <a:t> </a:t>
            </a:r>
            <a:r>
              <a:rPr sz="2000" spc="-25" dirty="0"/>
              <a:t>and</a:t>
            </a:r>
          </a:p>
        </p:txBody>
      </p:sp>
      <p:sp>
        <p:nvSpPr>
          <p:cNvPr id="4" name="object 4"/>
          <p:cNvSpPr txBox="1"/>
          <p:nvPr/>
        </p:nvSpPr>
        <p:spPr>
          <a:xfrm>
            <a:off x="354042" y="976178"/>
            <a:ext cx="10263505" cy="662305"/>
          </a:xfrm>
          <a:prstGeom prst="rect">
            <a:avLst/>
          </a:prstGeom>
        </p:spPr>
        <p:txBody>
          <a:bodyPr vert="horz" wrap="square" lIns="0" tIns="49530" rIns="0" bIns="0" rtlCol="0">
            <a:spAutoFit/>
          </a:bodyPr>
          <a:lstStyle/>
          <a:p>
            <a:pPr marL="12700" marR="5080">
              <a:lnSpc>
                <a:spcPts val="2380"/>
              </a:lnSpc>
              <a:spcBef>
                <a:spcPts val="390"/>
              </a:spcBef>
            </a:pPr>
            <a:r>
              <a:rPr sz="2200" spc="-20" dirty="0">
                <a:latin typeface="Segoe UI"/>
                <a:cs typeface="Segoe UI"/>
              </a:rPr>
              <a:t>strategic-</a:t>
            </a:r>
            <a:r>
              <a:rPr sz="2200" dirty="0">
                <a:latin typeface="Segoe UI"/>
                <a:cs typeface="Segoe UI"/>
              </a:rPr>
              <a:t>communications</a:t>
            </a:r>
            <a:r>
              <a:rPr sz="2200" spc="-5" dirty="0">
                <a:latin typeface="Segoe UI"/>
                <a:cs typeface="Segoe UI"/>
              </a:rPr>
              <a:t> </a:t>
            </a:r>
            <a:r>
              <a:rPr sz="2200" b="0" dirty="0">
                <a:latin typeface="Segoe UI Light"/>
                <a:cs typeface="Segoe UI Light"/>
              </a:rPr>
              <a:t>to</a:t>
            </a:r>
            <a:r>
              <a:rPr sz="2200" b="0" spc="-65" dirty="0">
                <a:latin typeface="Segoe UI Light"/>
                <a:cs typeface="Segoe UI Light"/>
              </a:rPr>
              <a:t> </a:t>
            </a:r>
            <a:r>
              <a:rPr sz="2200" b="0" dirty="0">
                <a:latin typeface="Segoe UI Light"/>
                <a:cs typeface="Segoe UI Light"/>
              </a:rPr>
              <a:t>deliver</a:t>
            </a:r>
            <a:r>
              <a:rPr sz="2200" b="0" spc="-45" dirty="0">
                <a:latin typeface="Segoe UI Light"/>
                <a:cs typeface="Segoe UI Light"/>
              </a:rPr>
              <a:t> </a:t>
            </a:r>
            <a:r>
              <a:rPr sz="2200" b="0" dirty="0">
                <a:latin typeface="Segoe UI Light"/>
                <a:cs typeface="Segoe UI Light"/>
              </a:rPr>
              <a:t>exquisite</a:t>
            </a:r>
            <a:r>
              <a:rPr sz="2200" b="0" spc="-50" dirty="0">
                <a:latin typeface="Segoe UI Light"/>
                <a:cs typeface="Segoe UI Light"/>
              </a:rPr>
              <a:t> </a:t>
            </a:r>
            <a:r>
              <a:rPr sz="2200" b="0" dirty="0">
                <a:latin typeface="Segoe UI Light"/>
                <a:cs typeface="Segoe UI Light"/>
              </a:rPr>
              <a:t>data,</a:t>
            </a:r>
            <a:r>
              <a:rPr sz="2200" b="0" spc="-40" dirty="0">
                <a:latin typeface="Segoe UI Light"/>
                <a:cs typeface="Segoe UI Light"/>
              </a:rPr>
              <a:t> </a:t>
            </a:r>
            <a:r>
              <a:rPr sz="2200" b="0" dirty="0">
                <a:latin typeface="Segoe UI Light"/>
                <a:cs typeface="Segoe UI Light"/>
              </a:rPr>
              <a:t>advanced</a:t>
            </a:r>
            <a:r>
              <a:rPr sz="2200" b="0" spc="-15" dirty="0">
                <a:latin typeface="Segoe UI Light"/>
                <a:cs typeface="Segoe UI Light"/>
              </a:rPr>
              <a:t> </a:t>
            </a:r>
            <a:r>
              <a:rPr sz="2200" b="0" dirty="0">
                <a:latin typeface="Segoe UI Light"/>
                <a:cs typeface="Segoe UI Light"/>
              </a:rPr>
              <a:t>sensors,</a:t>
            </a:r>
            <a:r>
              <a:rPr sz="2200" b="0" spc="-65" dirty="0">
                <a:latin typeface="Segoe UI Light"/>
                <a:cs typeface="Segoe UI Light"/>
              </a:rPr>
              <a:t> </a:t>
            </a:r>
            <a:r>
              <a:rPr sz="2200" b="0" dirty="0">
                <a:latin typeface="Segoe UI Light"/>
                <a:cs typeface="Segoe UI Light"/>
              </a:rPr>
              <a:t>sound</a:t>
            </a:r>
            <a:r>
              <a:rPr sz="2200" b="0" spc="-60" dirty="0">
                <a:latin typeface="Segoe UI Light"/>
                <a:cs typeface="Segoe UI Light"/>
              </a:rPr>
              <a:t> </a:t>
            </a:r>
            <a:r>
              <a:rPr sz="2200" b="0" spc="-10" dirty="0">
                <a:latin typeface="Segoe UI Light"/>
                <a:cs typeface="Segoe UI Light"/>
              </a:rPr>
              <a:t>analytics, </a:t>
            </a:r>
            <a:r>
              <a:rPr sz="2200" b="0" dirty="0">
                <a:latin typeface="Segoe UI Light"/>
                <a:cs typeface="Segoe UI Light"/>
              </a:rPr>
              <a:t>and</a:t>
            </a:r>
            <a:r>
              <a:rPr sz="2200" b="0" spc="-70" dirty="0">
                <a:latin typeface="Segoe UI Light"/>
                <a:cs typeface="Segoe UI Light"/>
              </a:rPr>
              <a:t> </a:t>
            </a:r>
            <a:r>
              <a:rPr sz="2200" b="0" dirty="0">
                <a:latin typeface="Segoe UI Light"/>
                <a:cs typeface="Segoe UI Light"/>
              </a:rPr>
              <a:t>shared</a:t>
            </a:r>
            <a:r>
              <a:rPr sz="2200" b="0" spc="-55" dirty="0">
                <a:latin typeface="Segoe UI Light"/>
                <a:cs typeface="Segoe UI Light"/>
              </a:rPr>
              <a:t> </a:t>
            </a:r>
            <a:r>
              <a:rPr sz="2200" b="0" dirty="0">
                <a:latin typeface="Segoe UI Light"/>
                <a:cs typeface="Segoe UI Light"/>
              </a:rPr>
              <a:t>mission</a:t>
            </a:r>
            <a:r>
              <a:rPr sz="2200" b="0" spc="-90" dirty="0">
                <a:latin typeface="Segoe UI Light"/>
                <a:cs typeface="Segoe UI Light"/>
              </a:rPr>
              <a:t> </a:t>
            </a:r>
            <a:r>
              <a:rPr sz="2200" b="0" dirty="0">
                <a:latin typeface="Segoe UI Light"/>
                <a:cs typeface="Segoe UI Light"/>
              </a:rPr>
              <a:t>awareness</a:t>
            </a:r>
            <a:r>
              <a:rPr sz="2200" b="0" spc="-55" dirty="0">
                <a:latin typeface="Segoe UI Light"/>
                <a:cs typeface="Segoe UI Light"/>
              </a:rPr>
              <a:t> </a:t>
            </a:r>
            <a:r>
              <a:rPr sz="2200" b="0" dirty="0">
                <a:latin typeface="Segoe UI Light"/>
                <a:cs typeface="Segoe UI Light"/>
              </a:rPr>
              <a:t>and</a:t>
            </a:r>
            <a:r>
              <a:rPr sz="2200" b="0" spc="-65" dirty="0">
                <a:latin typeface="Segoe UI Light"/>
                <a:cs typeface="Segoe UI Light"/>
              </a:rPr>
              <a:t> </a:t>
            </a:r>
            <a:r>
              <a:rPr sz="2200" b="0" spc="-10" dirty="0">
                <a:latin typeface="Segoe UI Light"/>
                <a:cs typeface="Segoe UI Light"/>
              </a:rPr>
              <a:t>ownership</a:t>
            </a:r>
            <a:endParaRPr sz="2200">
              <a:latin typeface="Segoe UI Light"/>
              <a:cs typeface="Segoe UI Light"/>
            </a:endParaRPr>
          </a:p>
        </p:txBody>
      </p:sp>
      <p:grpSp>
        <p:nvGrpSpPr>
          <p:cNvPr id="5" name="object 5"/>
          <p:cNvGrpSpPr/>
          <p:nvPr/>
        </p:nvGrpSpPr>
        <p:grpSpPr>
          <a:xfrm>
            <a:off x="6485270" y="1791251"/>
            <a:ext cx="2209165" cy="2926715"/>
            <a:chOff x="6485270" y="1791251"/>
            <a:chExt cx="2209165" cy="2926715"/>
          </a:xfrm>
        </p:grpSpPr>
        <p:pic>
          <p:nvPicPr>
            <p:cNvPr id="6" name="object 6"/>
            <p:cNvPicPr/>
            <p:nvPr/>
          </p:nvPicPr>
          <p:blipFill>
            <a:blip r:embed="rId2" cstate="print"/>
            <a:stretch>
              <a:fillRect/>
            </a:stretch>
          </p:blipFill>
          <p:spPr>
            <a:xfrm>
              <a:off x="8391360" y="1791251"/>
              <a:ext cx="220915" cy="109135"/>
            </a:xfrm>
            <a:prstGeom prst="rect">
              <a:avLst/>
            </a:prstGeom>
          </p:spPr>
        </p:pic>
        <p:sp>
          <p:nvSpPr>
            <p:cNvPr id="7" name="object 7"/>
            <p:cNvSpPr/>
            <p:nvPr/>
          </p:nvSpPr>
          <p:spPr>
            <a:xfrm>
              <a:off x="6485267" y="1870442"/>
              <a:ext cx="2209165" cy="2847340"/>
            </a:xfrm>
            <a:custGeom>
              <a:avLst/>
              <a:gdLst/>
              <a:ahLst/>
              <a:cxnLst/>
              <a:rect l="l" t="t" r="r" b="b"/>
              <a:pathLst>
                <a:path w="2209165" h="2847340">
                  <a:moveTo>
                    <a:pt x="2208898" y="335635"/>
                  </a:moveTo>
                  <a:lnTo>
                    <a:pt x="2199411" y="289496"/>
                  </a:lnTo>
                  <a:lnTo>
                    <a:pt x="2172309" y="250405"/>
                  </a:lnTo>
                  <a:lnTo>
                    <a:pt x="2130082" y="209677"/>
                  </a:lnTo>
                  <a:lnTo>
                    <a:pt x="2130082" y="33426"/>
                  </a:lnTo>
                  <a:lnTo>
                    <a:pt x="2127872" y="22910"/>
                  </a:lnTo>
                  <a:lnTo>
                    <a:pt x="2123414" y="16560"/>
                  </a:lnTo>
                  <a:lnTo>
                    <a:pt x="2123414" y="33426"/>
                  </a:lnTo>
                  <a:lnTo>
                    <a:pt x="2123414" y="1847596"/>
                  </a:lnTo>
                  <a:lnTo>
                    <a:pt x="2123414" y="2813621"/>
                  </a:lnTo>
                  <a:lnTo>
                    <a:pt x="2121738" y="2821609"/>
                  </a:lnTo>
                  <a:lnTo>
                    <a:pt x="2117179" y="2828150"/>
                  </a:lnTo>
                  <a:lnTo>
                    <a:pt x="2110409" y="2832570"/>
                  </a:lnTo>
                  <a:lnTo>
                    <a:pt x="2102104" y="2834195"/>
                  </a:lnTo>
                  <a:lnTo>
                    <a:pt x="1928418" y="2834195"/>
                  </a:lnTo>
                  <a:lnTo>
                    <a:pt x="1890420" y="2826969"/>
                  </a:lnTo>
                  <a:lnTo>
                    <a:pt x="1858200" y="2806166"/>
                  </a:lnTo>
                  <a:lnTo>
                    <a:pt x="1811350" y="2760916"/>
                  </a:lnTo>
                  <a:lnTo>
                    <a:pt x="1795183" y="2748102"/>
                  </a:lnTo>
                  <a:lnTo>
                    <a:pt x="1776996" y="2738717"/>
                  </a:lnTo>
                  <a:lnTo>
                    <a:pt x="1757248" y="2732938"/>
                  </a:lnTo>
                  <a:lnTo>
                    <a:pt x="1736382" y="2730970"/>
                  </a:lnTo>
                  <a:lnTo>
                    <a:pt x="395236" y="2730970"/>
                  </a:lnTo>
                  <a:lnTo>
                    <a:pt x="354672" y="2738717"/>
                  </a:lnTo>
                  <a:lnTo>
                    <a:pt x="320268" y="2760916"/>
                  </a:lnTo>
                  <a:lnTo>
                    <a:pt x="266738" y="2812592"/>
                  </a:lnTo>
                  <a:lnTo>
                    <a:pt x="251599" y="2824569"/>
                  </a:lnTo>
                  <a:lnTo>
                    <a:pt x="234569" y="2833357"/>
                  </a:lnTo>
                  <a:lnTo>
                    <a:pt x="216065" y="2838767"/>
                  </a:lnTo>
                  <a:lnTo>
                    <a:pt x="196519" y="2840621"/>
                  </a:lnTo>
                  <a:lnTo>
                    <a:pt x="109880" y="2840621"/>
                  </a:lnTo>
                  <a:lnTo>
                    <a:pt x="101625" y="2838996"/>
                  </a:lnTo>
                  <a:lnTo>
                    <a:pt x="94843" y="2834576"/>
                  </a:lnTo>
                  <a:lnTo>
                    <a:pt x="90258" y="2828036"/>
                  </a:lnTo>
                  <a:lnTo>
                    <a:pt x="88569" y="2820047"/>
                  </a:lnTo>
                  <a:lnTo>
                    <a:pt x="88696" y="1847596"/>
                  </a:lnTo>
                  <a:lnTo>
                    <a:pt x="88696" y="27000"/>
                  </a:lnTo>
                  <a:lnTo>
                    <a:pt x="90258" y="19011"/>
                  </a:lnTo>
                  <a:lnTo>
                    <a:pt x="94843" y="12471"/>
                  </a:lnTo>
                  <a:lnTo>
                    <a:pt x="101625" y="8051"/>
                  </a:lnTo>
                  <a:lnTo>
                    <a:pt x="109880" y="6426"/>
                  </a:lnTo>
                  <a:lnTo>
                    <a:pt x="196519" y="6426"/>
                  </a:lnTo>
                  <a:lnTo>
                    <a:pt x="234569" y="13690"/>
                  </a:lnTo>
                  <a:lnTo>
                    <a:pt x="266738" y="34455"/>
                  </a:lnTo>
                  <a:lnTo>
                    <a:pt x="320268" y="86131"/>
                  </a:lnTo>
                  <a:lnTo>
                    <a:pt x="336461" y="98945"/>
                  </a:lnTo>
                  <a:lnTo>
                    <a:pt x="354672" y="108331"/>
                  </a:lnTo>
                  <a:lnTo>
                    <a:pt x="374421" y="114109"/>
                  </a:lnTo>
                  <a:lnTo>
                    <a:pt x="395236" y="116078"/>
                  </a:lnTo>
                  <a:lnTo>
                    <a:pt x="1736382" y="116078"/>
                  </a:lnTo>
                  <a:lnTo>
                    <a:pt x="1776996" y="108331"/>
                  </a:lnTo>
                  <a:lnTo>
                    <a:pt x="1811350" y="86131"/>
                  </a:lnTo>
                  <a:lnTo>
                    <a:pt x="1858200" y="40881"/>
                  </a:lnTo>
                  <a:lnTo>
                    <a:pt x="1873364" y="28854"/>
                  </a:lnTo>
                  <a:lnTo>
                    <a:pt x="1890420" y="20066"/>
                  </a:lnTo>
                  <a:lnTo>
                    <a:pt x="1908937" y="14681"/>
                  </a:lnTo>
                  <a:lnTo>
                    <a:pt x="1928418" y="12852"/>
                  </a:lnTo>
                  <a:lnTo>
                    <a:pt x="2102104" y="12852"/>
                  </a:lnTo>
                  <a:lnTo>
                    <a:pt x="2110409" y="14478"/>
                  </a:lnTo>
                  <a:lnTo>
                    <a:pt x="2117179" y="18897"/>
                  </a:lnTo>
                  <a:lnTo>
                    <a:pt x="2121738" y="25438"/>
                  </a:lnTo>
                  <a:lnTo>
                    <a:pt x="2123414" y="33426"/>
                  </a:lnTo>
                  <a:lnTo>
                    <a:pt x="2123414" y="16560"/>
                  </a:lnTo>
                  <a:lnTo>
                    <a:pt x="2121865" y="14338"/>
                  </a:lnTo>
                  <a:lnTo>
                    <a:pt x="2112975" y="8547"/>
                  </a:lnTo>
                  <a:lnTo>
                    <a:pt x="2102104" y="6426"/>
                  </a:lnTo>
                  <a:lnTo>
                    <a:pt x="1928418" y="6426"/>
                  </a:lnTo>
                  <a:lnTo>
                    <a:pt x="1887816" y="14173"/>
                  </a:lnTo>
                  <a:lnTo>
                    <a:pt x="1853463" y="36372"/>
                  </a:lnTo>
                  <a:lnTo>
                    <a:pt x="1806600" y="81622"/>
                  </a:lnTo>
                  <a:lnTo>
                    <a:pt x="1791449" y="93649"/>
                  </a:lnTo>
                  <a:lnTo>
                    <a:pt x="1774380" y="102438"/>
                  </a:lnTo>
                  <a:lnTo>
                    <a:pt x="1755876" y="107823"/>
                  </a:lnTo>
                  <a:lnTo>
                    <a:pt x="1736382" y="109651"/>
                  </a:lnTo>
                  <a:lnTo>
                    <a:pt x="395363" y="109651"/>
                  </a:lnTo>
                  <a:lnTo>
                    <a:pt x="357314" y="102387"/>
                  </a:lnTo>
                  <a:lnTo>
                    <a:pt x="325145" y="81622"/>
                  </a:lnTo>
                  <a:lnTo>
                    <a:pt x="271614" y="29946"/>
                  </a:lnTo>
                  <a:lnTo>
                    <a:pt x="255422" y="17132"/>
                  </a:lnTo>
                  <a:lnTo>
                    <a:pt x="237210" y="7747"/>
                  </a:lnTo>
                  <a:lnTo>
                    <a:pt x="217462" y="1968"/>
                  </a:lnTo>
                  <a:lnTo>
                    <a:pt x="196646" y="0"/>
                  </a:lnTo>
                  <a:lnTo>
                    <a:pt x="110007" y="0"/>
                  </a:lnTo>
                  <a:lnTo>
                    <a:pt x="99136" y="2120"/>
                  </a:lnTo>
                  <a:lnTo>
                    <a:pt x="90233" y="7899"/>
                  </a:lnTo>
                  <a:lnTo>
                    <a:pt x="84226" y="16484"/>
                  </a:lnTo>
                  <a:lnTo>
                    <a:pt x="82016" y="27000"/>
                  </a:lnTo>
                  <a:lnTo>
                    <a:pt x="82016" y="161480"/>
                  </a:lnTo>
                  <a:lnTo>
                    <a:pt x="20662" y="220586"/>
                  </a:lnTo>
                  <a:lnTo>
                    <a:pt x="11861" y="231013"/>
                  </a:lnTo>
                  <a:lnTo>
                    <a:pt x="5372" y="242773"/>
                  </a:lnTo>
                  <a:lnTo>
                    <a:pt x="1371" y="255524"/>
                  </a:lnTo>
                  <a:lnTo>
                    <a:pt x="0" y="268922"/>
                  </a:lnTo>
                  <a:lnTo>
                    <a:pt x="0" y="1114374"/>
                  </a:lnTo>
                  <a:lnTo>
                    <a:pt x="11861" y="1152271"/>
                  </a:lnTo>
                  <a:lnTo>
                    <a:pt x="82016" y="1221828"/>
                  </a:lnTo>
                  <a:lnTo>
                    <a:pt x="82016" y="1273543"/>
                  </a:lnTo>
                  <a:lnTo>
                    <a:pt x="32092" y="1321714"/>
                  </a:lnTo>
                  <a:lnTo>
                    <a:pt x="13601" y="1364653"/>
                  </a:lnTo>
                  <a:lnTo>
                    <a:pt x="13601" y="1847596"/>
                  </a:lnTo>
                  <a:lnTo>
                    <a:pt x="82016" y="1847596"/>
                  </a:lnTo>
                  <a:lnTo>
                    <a:pt x="82016" y="2820047"/>
                  </a:lnTo>
                  <a:lnTo>
                    <a:pt x="84226" y="2830563"/>
                  </a:lnTo>
                  <a:lnTo>
                    <a:pt x="90233" y="2839135"/>
                  </a:lnTo>
                  <a:lnTo>
                    <a:pt x="99136" y="2844927"/>
                  </a:lnTo>
                  <a:lnTo>
                    <a:pt x="110007" y="2847048"/>
                  </a:lnTo>
                  <a:lnTo>
                    <a:pt x="196646" y="2847048"/>
                  </a:lnTo>
                  <a:lnTo>
                    <a:pt x="237210" y="2839301"/>
                  </a:lnTo>
                  <a:lnTo>
                    <a:pt x="271614" y="2817088"/>
                  </a:lnTo>
                  <a:lnTo>
                    <a:pt x="325145" y="2765412"/>
                  </a:lnTo>
                  <a:lnTo>
                    <a:pt x="340283" y="2753449"/>
                  </a:lnTo>
                  <a:lnTo>
                    <a:pt x="357314" y="2744660"/>
                  </a:lnTo>
                  <a:lnTo>
                    <a:pt x="375818" y="2739237"/>
                  </a:lnTo>
                  <a:lnTo>
                    <a:pt x="395363" y="2737396"/>
                  </a:lnTo>
                  <a:lnTo>
                    <a:pt x="1736382" y="2737396"/>
                  </a:lnTo>
                  <a:lnTo>
                    <a:pt x="1774380" y="2744609"/>
                  </a:lnTo>
                  <a:lnTo>
                    <a:pt x="1806600" y="2765412"/>
                  </a:lnTo>
                  <a:lnTo>
                    <a:pt x="1853463" y="2810662"/>
                  </a:lnTo>
                  <a:lnTo>
                    <a:pt x="1869630" y="2823476"/>
                  </a:lnTo>
                  <a:lnTo>
                    <a:pt x="1887816" y="2832874"/>
                  </a:lnTo>
                  <a:lnTo>
                    <a:pt x="1907552" y="2838653"/>
                  </a:lnTo>
                  <a:lnTo>
                    <a:pt x="1928418" y="2840621"/>
                  </a:lnTo>
                  <a:lnTo>
                    <a:pt x="2102104" y="2840621"/>
                  </a:lnTo>
                  <a:lnTo>
                    <a:pt x="2112975" y="2838500"/>
                  </a:lnTo>
                  <a:lnTo>
                    <a:pt x="2121865" y="2832709"/>
                  </a:lnTo>
                  <a:lnTo>
                    <a:pt x="2127872" y="2824137"/>
                  </a:lnTo>
                  <a:lnTo>
                    <a:pt x="2130082" y="2813621"/>
                  </a:lnTo>
                  <a:lnTo>
                    <a:pt x="2130082" y="1847596"/>
                  </a:lnTo>
                  <a:lnTo>
                    <a:pt x="2130082" y="1847469"/>
                  </a:lnTo>
                  <a:lnTo>
                    <a:pt x="2208898" y="1847469"/>
                  </a:lnTo>
                  <a:lnTo>
                    <a:pt x="2208898" y="335635"/>
                  </a:lnTo>
                  <a:close/>
                </a:path>
              </a:pathLst>
            </a:custGeom>
            <a:solidFill>
              <a:srgbClr val="57585B"/>
            </a:solidFill>
          </p:spPr>
          <p:txBody>
            <a:bodyPr wrap="square" lIns="0" tIns="0" rIns="0" bIns="0" rtlCol="0"/>
            <a:lstStyle/>
            <a:p>
              <a:endParaRPr/>
            </a:p>
          </p:txBody>
        </p:sp>
        <p:sp>
          <p:nvSpPr>
            <p:cNvPr id="8" name="object 8"/>
            <p:cNvSpPr/>
            <p:nvPr/>
          </p:nvSpPr>
          <p:spPr>
            <a:xfrm>
              <a:off x="6570497" y="1873656"/>
              <a:ext cx="2042160" cy="2840990"/>
            </a:xfrm>
            <a:custGeom>
              <a:avLst/>
              <a:gdLst/>
              <a:ahLst/>
              <a:cxnLst/>
              <a:rect l="l" t="t" r="r" b="b"/>
              <a:pathLst>
                <a:path w="2042159" h="2840990">
                  <a:moveTo>
                    <a:pt x="2041906" y="30213"/>
                  </a:moveTo>
                  <a:lnTo>
                    <a:pt x="2039962" y="20955"/>
                  </a:lnTo>
                  <a:lnTo>
                    <a:pt x="2034679" y="13398"/>
                  </a:lnTo>
                  <a:lnTo>
                    <a:pt x="2026843" y="8293"/>
                  </a:lnTo>
                  <a:lnTo>
                    <a:pt x="2017255" y="6426"/>
                  </a:lnTo>
                  <a:lnTo>
                    <a:pt x="1843443" y="6426"/>
                  </a:lnTo>
                  <a:lnTo>
                    <a:pt x="111290" y="0"/>
                  </a:lnTo>
                  <a:lnTo>
                    <a:pt x="24650" y="0"/>
                  </a:lnTo>
                  <a:lnTo>
                    <a:pt x="15062" y="1866"/>
                  </a:lnTo>
                  <a:lnTo>
                    <a:pt x="7226" y="6972"/>
                  </a:lnTo>
                  <a:lnTo>
                    <a:pt x="1943" y="14528"/>
                  </a:lnTo>
                  <a:lnTo>
                    <a:pt x="0" y="23787"/>
                  </a:lnTo>
                  <a:lnTo>
                    <a:pt x="0" y="1844382"/>
                  </a:lnTo>
                  <a:lnTo>
                    <a:pt x="0" y="2816834"/>
                  </a:lnTo>
                  <a:lnTo>
                    <a:pt x="1943" y="2826080"/>
                  </a:lnTo>
                  <a:lnTo>
                    <a:pt x="7226" y="2833649"/>
                  </a:lnTo>
                  <a:lnTo>
                    <a:pt x="15062" y="2838742"/>
                  </a:lnTo>
                  <a:lnTo>
                    <a:pt x="24650" y="2840621"/>
                  </a:lnTo>
                  <a:lnTo>
                    <a:pt x="111290" y="2840621"/>
                  </a:lnTo>
                  <a:lnTo>
                    <a:pt x="1843443" y="2834195"/>
                  </a:lnTo>
                  <a:lnTo>
                    <a:pt x="2017128" y="2834195"/>
                  </a:lnTo>
                  <a:lnTo>
                    <a:pt x="2026716" y="2832316"/>
                  </a:lnTo>
                  <a:lnTo>
                    <a:pt x="2034552" y="2827223"/>
                  </a:lnTo>
                  <a:lnTo>
                    <a:pt x="2039835" y="2819654"/>
                  </a:lnTo>
                  <a:lnTo>
                    <a:pt x="2041779" y="2810408"/>
                  </a:lnTo>
                  <a:lnTo>
                    <a:pt x="2041779" y="1844382"/>
                  </a:lnTo>
                  <a:lnTo>
                    <a:pt x="2041906" y="1844382"/>
                  </a:lnTo>
                  <a:lnTo>
                    <a:pt x="2041906" y="30213"/>
                  </a:lnTo>
                  <a:close/>
                </a:path>
              </a:pathLst>
            </a:custGeom>
            <a:solidFill>
              <a:srgbClr val="57585B">
                <a:alpha val="14900"/>
              </a:srgbClr>
            </a:solidFill>
          </p:spPr>
          <p:txBody>
            <a:bodyPr wrap="square" lIns="0" tIns="0" rIns="0" bIns="0" rtlCol="0"/>
            <a:lstStyle/>
            <a:p>
              <a:endParaRPr/>
            </a:p>
          </p:txBody>
        </p:sp>
        <p:sp>
          <p:nvSpPr>
            <p:cNvPr id="9" name="object 9"/>
            <p:cNvSpPr/>
            <p:nvPr/>
          </p:nvSpPr>
          <p:spPr>
            <a:xfrm>
              <a:off x="6485394" y="3718039"/>
              <a:ext cx="2209165" cy="841375"/>
            </a:xfrm>
            <a:custGeom>
              <a:avLst/>
              <a:gdLst/>
              <a:ahLst/>
              <a:cxnLst/>
              <a:rect l="l" t="t" r="r" b="b"/>
              <a:pathLst>
                <a:path w="2209165" h="841375">
                  <a:moveTo>
                    <a:pt x="84848" y="0"/>
                  </a:moveTo>
                  <a:lnTo>
                    <a:pt x="13474" y="0"/>
                  </a:lnTo>
                  <a:lnTo>
                    <a:pt x="13474" y="233959"/>
                  </a:lnTo>
                  <a:lnTo>
                    <a:pt x="31965" y="276885"/>
                  </a:lnTo>
                  <a:lnTo>
                    <a:pt x="84848" y="327926"/>
                  </a:lnTo>
                  <a:lnTo>
                    <a:pt x="84848" y="0"/>
                  </a:lnTo>
                  <a:close/>
                </a:path>
                <a:path w="2209165" h="841375">
                  <a:moveTo>
                    <a:pt x="85356" y="373557"/>
                  </a:moveTo>
                  <a:lnTo>
                    <a:pt x="20662" y="435902"/>
                  </a:lnTo>
                  <a:lnTo>
                    <a:pt x="1371" y="470839"/>
                  </a:lnTo>
                  <a:lnTo>
                    <a:pt x="0" y="484238"/>
                  </a:lnTo>
                  <a:lnTo>
                    <a:pt x="0" y="730529"/>
                  </a:lnTo>
                  <a:lnTo>
                    <a:pt x="11861" y="768438"/>
                  </a:lnTo>
                  <a:lnTo>
                    <a:pt x="85102" y="841082"/>
                  </a:lnTo>
                  <a:lnTo>
                    <a:pt x="85102" y="840955"/>
                  </a:lnTo>
                  <a:lnTo>
                    <a:pt x="85356" y="373557"/>
                  </a:lnTo>
                  <a:close/>
                </a:path>
                <a:path w="2209165" h="841375">
                  <a:moveTo>
                    <a:pt x="2208771" y="127"/>
                  </a:moveTo>
                  <a:lnTo>
                    <a:pt x="2128926" y="127"/>
                  </a:lnTo>
                  <a:lnTo>
                    <a:pt x="2126881" y="792746"/>
                  </a:lnTo>
                  <a:lnTo>
                    <a:pt x="2172182" y="749046"/>
                  </a:lnTo>
                  <a:lnTo>
                    <a:pt x="2199284" y="709942"/>
                  </a:lnTo>
                  <a:lnTo>
                    <a:pt x="2208771" y="663816"/>
                  </a:lnTo>
                  <a:lnTo>
                    <a:pt x="2208771" y="127"/>
                  </a:lnTo>
                  <a:close/>
                </a:path>
              </a:pathLst>
            </a:custGeom>
            <a:solidFill>
              <a:srgbClr val="57585B"/>
            </a:solidFill>
          </p:spPr>
          <p:txBody>
            <a:bodyPr wrap="square" lIns="0" tIns="0" rIns="0" bIns="0" rtlCol="0"/>
            <a:lstStyle/>
            <a:p>
              <a:endParaRPr/>
            </a:p>
          </p:txBody>
        </p:sp>
      </p:grpSp>
      <p:grpSp>
        <p:nvGrpSpPr>
          <p:cNvPr id="10" name="object 10"/>
          <p:cNvGrpSpPr/>
          <p:nvPr/>
        </p:nvGrpSpPr>
        <p:grpSpPr>
          <a:xfrm>
            <a:off x="619611" y="1914684"/>
            <a:ext cx="2187575" cy="2868295"/>
            <a:chOff x="619611" y="1914684"/>
            <a:chExt cx="2187575" cy="2868295"/>
          </a:xfrm>
        </p:grpSpPr>
        <p:sp>
          <p:nvSpPr>
            <p:cNvPr id="11" name="object 11"/>
            <p:cNvSpPr/>
            <p:nvPr/>
          </p:nvSpPr>
          <p:spPr>
            <a:xfrm>
              <a:off x="619607" y="1914689"/>
              <a:ext cx="2133600" cy="2868295"/>
            </a:xfrm>
            <a:custGeom>
              <a:avLst/>
              <a:gdLst/>
              <a:ahLst/>
              <a:cxnLst/>
              <a:rect l="l" t="t" r="r" b="b"/>
              <a:pathLst>
                <a:path w="2133600" h="2868295">
                  <a:moveTo>
                    <a:pt x="2084679" y="299567"/>
                  </a:moveTo>
                  <a:lnTo>
                    <a:pt x="2082990" y="282943"/>
                  </a:lnTo>
                  <a:lnTo>
                    <a:pt x="2081466" y="278091"/>
                  </a:lnTo>
                  <a:lnTo>
                    <a:pt x="2081466" y="299694"/>
                  </a:lnTo>
                  <a:lnTo>
                    <a:pt x="2081466" y="1894027"/>
                  </a:lnTo>
                  <a:lnTo>
                    <a:pt x="2081466" y="1894281"/>
                  </a:lnTo>
                  <a:lnTo>
                    <a:pt x="2081466" y="2661805"/>
                  </a:lnTo>
                  <a:lnTo>
                    <a:pt x="2079840" y="2677782"/>
                  </a:lnTo>
                  <a:lnTo>
                    <a:pt x="2056752" y="2719311"/>
                  </a:lnTo>
                  <a:lnTo>
                    <a:pt x="1984527" y="2789123"/>
                  </a:lnTo>
                  <a:lnTo>
                    <a:pt x="1941550" y="2811310"/>
                  </a:lnTo>
                  <a:lnTo>
                    <a:pt x="1924977" y="2812872"/>
                  </a:lnTo>
                  <a:lnTo>
                    <a:pt x="454634" y="2812872"/>
                  </a:lnTo>
                  <a:lnTo>
                    <a:pt x="407924" y="2799334"/>
                  </a:lnTo>
                  <a:lnTo>
                    <a:pt x="328739" y="2725077"/>
                  </a:lnTo>
                  <a:lnTo>
                    <a:pt x="315391" y="2714447"/>
                  </a:lnTo>
                  <a:lnTo>
                    <a:pt x="300367" y="2706687"/>
                  </a:lnTo>
                  <a:lnTo>
                    <a:pt x="284060" y="2701925"/>
                  </a:lnTo>
                  <a:lnTo>
                    <a:pt x="266890" y="2700312"/>
                  </a:lnTo>
                  <a:lnTo>
                    <a:pt x="179679" y="2700312"/>
                  </a:lnTo>
                  <a:lnTo>
                    <a:pt x="163626" y="2698839"/>
                  </a:lnTo>
                  <a:lnTo>
                    <a:pt x="121539" y="2677845"/>
                  </a:lnTo>
                  <a:lnTo>
                    <a:pt x="78117" y="2637929"/>
                  </a:lnTo>
                  <a:lnTo>
                    <a:pt x="53733" y="2595524"/>
                  </a:lnTo>
                  <a:lnTo>
                    <a:pt x="51866" y="1894027"/>
                  </a:lnTo>
                  <a:lnTo>
                    <a:pt x="51866" y="382346"/>
                  </a:lnTo>
                  <a:lnTo>
                    <a:pt x="67017" y="336029"/>
                  </a:lnTo>
                  <a:lnTo>
                    <a:pt x="121539" y="283654"/>
                  </a:lnTo>
                  <a:lnTo>
                    <a:pt x="163626" y="262661"/>
                  </a:lnTo>
                  <a:lnTo>
                    <a:pt x="179679" y="261188"/>
                  </a:lnTo>
                  <a:lnTo>
                    <a:pt x="266890" y="261188"/>
                  </a:lnTo>
                  <a:lnTo>
                    <a:pt x="284060" y="259575"/>
                  </a:lnTo>
                  <a:lnTo>
                    <a:pt x="300367" y="254812"/>
                  </a:lnTo>
                  <a:lnTo>
                    <a:pt x="315391" y="247053"/>
                  </a:lnTo>
                  <a:lnTo>
                    <a:pt x="328739" y="236423"/>
                  </a:lnTo>
                  <a:lnTo>
                    <a:pt x="395084" y="172377"/>
                  </a:lnTo>
                  <a:lnTo>
                    <a:pt x="407924" y="162166"/>
                  </a:lnTo>
                  <a:lnTo>
                    <a:pt x="422363" y="154724"/>
                  </a:lnTo>
                  <a:lnTo>
                    <a:pt x="438061" y="150177"/>
                  </a:lnTo>
                  <a:lnTo>
                    <a:pt x="454634" y="148628"/>
                  </a:lnTo>
                  <a:lnTo>
                    <a:pt x="1924977" y="148628"/>
                  </a:lnTo>
                  <a:lnTo>
                    <a:pt x="1971687" y="162217"/>
                  </a:lnTo>
                  <a:lnTo>
                    <a:pt x="2056752" y="242189"/>
                  </a:lnTo>
                  <a:lnTo>
                    <a:pt x="2079840" y="283718"/>
                  </a:lnTo>
                  <a:lnTo>
                    <a:pt x="2081466" y="299694"/>
                  </a:lnTo>
                  <a:lnTo>
                    <a:pt x="2081466" y="278091"/>
                  </a:lnTo>
                  <a:lnTo>
                    <a:pt x="2059063" y="239877"/>
                  </a:lnTo>
                  <a:lnTo>
                    <a:pt x="1986826" y="170065"/>
                  </a:lnTo>
                  <a:lnTo>
                    <a:pt x="1942198" y="146926"/>
                  </a:lnTo>
                  <a:lnTo>
                    <a:pt x="1924977" y="145288"/>
                  </a:lnTo>
                  <a:lnTo>
                    <a:pt x="454507" y="145288"/>
                  </a:lnTo>
                  <a:lnTo>
                    <a:pt x="406006" y="159423"/>
                  </a:lnTo>
                  <a:lnTo>
                    <a:pt x="326313" y="234111"/>
                  </a:lnTo>
                  <a:lnTo>
                    <a:pt x="313474" y="244309"/>
                  </a:lnTo>
                  <a:lnTo>
                    <a:pt x="299034" y="251752"/>
                  </a:lnTo>
                  <a:lnTo>
                    <a:pt x="283337" y="256311"/>
                  </a:lnTo>
                  <a:lnTo>
                    <a:pt x="266763" y="257848"/>
                  </a:lnTo>
                  <a:lnTo>
                    <a:pt x="179552" y="257848"/>
                  </a:lnTo>
                  <a:lnTo>
                    <a:pt x="162915" y="259372"/>
                  </a:lnTo>
                  <a:lnTo>
                    <a:pt x="119227" y="281216"/>
                  </a:lnTo>
                  <a:lnTo>
                    <a:pt x="75819" y="321132"/>
                  </a:lnTo>
                  <a:lnTo>
                    <a:pt x="50469" y="365226"/>
                  </a:lnTo>
                  <a:lnTo>
                    <a:pt x="48666" y="382219"/>
                  </a:lnTo>
                  <a:lnTo>
                    <a:pt x="48666" y="1894027"/>
                  </a:lnTo>
                  <a:lnTo>
                    <a:pt x="48666" y="2579154"/>
                  </a:lnTo>
                  <a:lnTo>
                    <a:pt x="64274" y="2627211"/>
                  </a:lnTo>
                  <a:lnTo>
                    <a:pt x="119227" y="2680157"/>
                  </a:lnTo>
                  <a:lnTo>
                    <a:pt x="162915" y="2702001"/>
                  </a:lnTo>
                  <a:lnTo>
                    <a:pt x="179552" y="2703525"/>
                  </a:lnTo>
                  <a:lnTo>
                    <a:pt x="266763" y="2703525"/>
                  </a:lnTo>
                  <a:lnTo>
                    <a:pt x="283337" y="2705062"/>
                  </a:lnTo>
                  <a:lnTo>
                    <a:pt x="299034" y="2709621"/>
                  </a:lnTo>
                  <a:lnTo>
                    <a:pt x="313474" y="2717063"/>
                  </a:lnTo>
                  <a:lnTo>
                    <a:pt x="326313" y="2727261"/>
                  </a:lnTo>
                  <a:lnTo>
                    <a:pt x="392645" y="2791307"/>
                  </a:lnTo>
                  <a:lnTo>
                    <a:pt x="406006" y="2801950"/>
                  </a:lnTo>
                  <a:lnTo>
                    <a:pt x="421030" y="2809710"/>
                  </a:lnTo>
                  <a:lnTo>
                    <a:pt x="437337" y="2814472"/>
                  </a:lnTo>
                  <a:lnTo>
                    <a:pt x="454507" y="2816085"/>
                  </a:lnTo>
                  <a:lnTo>
                    <a:pt x="1924977" y="2816085"/>
                  </a:lnTo>
                  <a:lnTo>
                    <a:pt x="1973491" y="2801899"/>
                  </a:lnTo>
                  <a:lnTo>
                    <a:pt x="2059063" y="2721495"/>
                  </a:lnTo>
                  <a:lnTo>
                    <a:pt x="2082990" y="2678430"/>
                  </a:lnTo>
                  <a:lnTo>
                    <a:pt x="2084679" y="2661805"/>
                  </a:lnTo>
                  <a:lnTo>
                    <a:pt x="2084679" y="1894281"/>
                  </a:lnTo>
                  <a:lnTo>
                    <a:pt x="2084679" y="1894027"/>
                  </a:lnTo>
                  <a:lnTo>
                    <a:pt x="2084679" y="299567"/>
                  </a:lnTo>
                  <a:close/>
                </a:path>
                <a:path w="2133600" h="2868295">
                  <a:moveTo>
                    <a:pt x="2133206" y="259524"/>
                  </a:moveTo>
                  <a:lnTo>
                    <a:pt x="2131390" y="241566"/>
                  </a:lnTo>
                  <a:lnTo>
                    <a:pt x="2126805" y="226961"/>
                  </a:lnTo>
                  <a:lnTo>
                    <a:pt x="2126805" y="259651"/>
                  </a:lnTo>
                  <a:lnTo>
                    <a:pt x="2126805" y="1894027"/>
                  </a:lnTo>
                  <a:lnTo>
                    <a:pt x="2126805" y="1894281"/>
                  </a:lnTo>
                  <a:lnTo>
                    <a:pt x="2126805" y="2701848"/>
                  </a:lnTo>
                  <a:lnTo>
                    <a:pt x="2125103" y="2718663"/>
                  </a:lnTo>
                  <a:lnTo>
                    <a:pt x="2100935" y="2762173"/>
                  </a:lnTo>
                  <a:lnTo>
                    <a:pt x="2023846" y="2836621"/>
                  </a:lnTo>
                  <a:lnTo>
                    <a:pt x="1978698" y="2860014"/>
                  </a:lnTo>
                  <a:lnTo>
                    <a:pt x="1961349" y="2861640"/>
                  </a:lnTo>
                  <a:lnTo>
                    <a:pt x="434530" y="2861640"/>
                  </a:lnTo>
                  <a:lnTo>
                    <a:pt x="385495" y="2847302"/>
                  </a:lnTo>
                  <a:lnTo>
                    <a:pt x="301205" y="2768333"/>
                  </a:lnTo>
                  <a:lnTo>
                    <a:pt x="286753" y="2756839"/>
                  </a:lnTo>
                  <a:lnTo>
                    <a:pt x="270510" y="2748419"/>
                  </a:lnTo>
                  <a:lnTo>
                    <a:pt x="252869" y="2743263"/>
                  </a:lnTo>
                  <a:lnTo>
                    <a:pt x="234226" y="2741511"/>
                  </a:lnTo>
                  <a:lnTo>
                    <a:pt x="141249" y="2741511"/>
                  </a:lnTo>
                  <a:lnTo>
                    <a:pt x="124434" y="2739974"/>
                  </a:lnTo>
                  <a:lnTo>
                    <a:pt x="80289" y="2718028"/>
                  </a:lnTo>
                  <a:lnTo>
                    <a:pt x="33934" y="2675407"/>
                  </a:lnTo>
                  <a:lnTo>
                    <a:pt x="8356" y="2630868"/>
                  </a:lnTo>
                  <a:lnTo>
                    <a:pt x="6527" y="2613672"/>
                  </a:lnTo>
                  <a:lnTo>
                    <a:pt x="6527" y="1894154"/>
                  </a:lnTo>
                  <a:lnTo>
                    <a:pt x="6527" y="1893900"/>
                  </a:lnTo>
                  <a:lnTo>
                    <a:pt x="6527" y="347827"/>
                  </a:lnTo>
                  <a:lnTo>
                    <a:pt x="8356" y="330631"/>
                  </a:lnTo>
                  <a:lnTo>
                    <a:pt x="33934" y="286092"/>
                  </a:lnTo>
                  <a:lnTo>
                    <a:pt x="80289" y="243471"/>
                  </a:lnTo>
                  <a:lnTo>
                    <a:pt x="124434" y="221526"/>
                  </a:lnTo>
                  <a:lnTo>
                    <a:pt x="141249" y="219989"/>
                  </a:lnTo>
                  <a:lnTo>
                    <a:pt x="234226" y="219989"/>
                  </a:lnTo>
                  <a:lnTo>
                    <a:pt x="252869" y="218236"/>
                  </a:lnTo>
                  <a:lnTo>
                    <a:pt x="270510" y="213067"/>
                  </a:lnTo>
                  <a:lnTo>
                    <a:pt x="286753" y="204660"/>
                  </a:lnTo>
                  <a:lnTo>
                    <a:pt x="301205" y="193167"/>
                  </a:lnTo>
                  <a:lnTo>
                    <a:pt x="372033" y="124879"/>
                  </a:lnTo>
                  <a:lnTo>
                    <a:pt x="385495" y="114198"/>
                  </a:lnTo>
                  <a:lnTo>
                    <a:pt x="400634" y="106349"/>
                  </a:lnTo>
                  <a:lnTo>
                    <a:pt x="417106" y="101511"/>
                  </a:lnTo>
                  <a:lnTo>
                    <a:pt x="434530" y="99860"/>
                  </a:lnTo>
                  <a:lnTo>
                    <a:pt x="1961349" y="99860"/>
                  </a:lnTo>
                  <a:lnTo>
                    <a:pt x="2010308" y="114147"/>
                  </a:lnTo>
                  <a:lnTo>
                    <a:pt x="2100935" y="199326"/>
                  </a:lnTo>
                  <a:lnTo>
                    <a:pt x="2125103" y="242836"/>
                  </a:lnTo>
                  <a:lnTo>
                    <a:pt x="2126805" y="259651"/>
                  </a:lnTo>
                  <a:lnTo>
                    <a:pt x="2126805" y="226961"/>
                  </a:lnTo>
                  <a:lnTo>
                    <a:pt x="2105418" y="194830"/>
                  </a:lnTo>
                  <a:lnTo>
                    <a:pt x="2028329" y="120396"/>
                  </a:lnTo>
                  <a:lnTo>
                    <a:pt x="1979930" y="95326"/>
                  </a:lnTo>
                  <a:lnTo>
                    <a:pt x="1961349" y="93560"/>
                  </a:lnTo>
                  <a:lnTo>
                    <a:pt x="1952282" y="93560"/>
                  </a:lnTo>
                  <a:lnTo>
                    <a:pt x="1873618" y="17589"/>
                  </a:lnTo>
                  <a:lnTo>
                    <a:pt x="1864169" y="10071"/>
                  </a:lnTo>
                  <a:lnTo>
                    <a:pt x="1853501" y="4559"/>
                  </a:lnTo>
                  <a:lnTo>
                    <a:pt x="1841944" y="1155"/>
                  </a:lnTo>
                  <a:lnTo>
                    <a:pt x="1829816" y="0"/>
                  </a:lnTo>
                  <a:lnTo>
                    <a:pt x="621893" y="0"/>
                  </a:lnTo>
                  <a:lnTo>
                    <a:pt x="578091" y="17589"/>
                  </a:lnTo>
                  <a:lnTo>
                    <a:pt x="499389" y="93560"/>
                  </a:lnTo>
                  <a:lnTo>
                    <a:pt x="434403" y="93560"/>
                  </a:lnTo>
                  <a:lnTo>
                    <a:pt x="381889" y="108889"/>
                  </a:lnTo>
                  <a:lnTo>
                    <a:pt x="296595" y="188671"/>
                  </a:lnTo>
                  <a:lnTo>
                    <a:pt x="283146" y="199351"/>
                  </a:lnTo>
                  <a:lnTo>
                    <a:pt x="267995" y="207200"/>
                  </a:lnTo>
                  <a:lnTo>
                    <a:pt x="251523" y="212039"/>
                  </a:lnTo>
                  <a:lnTo>
                    <a:pt x="234099" y="213702"/>
                  </a:lnTo>
                  <a:lnTo>
                    <a:pt x="141122" y="213702"/>
                  </a:lnTo>
                  <a:lnTo>
                    <a:pt x="123088" y="215353"/>
                  </a:lnTo>
                  <a:lnTo>
                    <a:pt x="75679" y="238988"/>
                  </a:lnTo>
                  <a:lnTo>
                    <a:pt x="29324" y="281597"/>
                  </a:lnTo>
                  <a:lnTo>
                    <a:pt x="1955" y="329387"/>
                  </a:lnTo>
                  <a:lnTo>
                    <a:pt x="0" y="347827"/>
                  </a:lnTo>
                  <a:lnTo>
                    <a:pt x="0" y="1893900"/>
                  </a:lnTo>
                  <a:lnTo>
                    <a:pt x="0" y="1894154"/>
                  </a:lnTo>
                  <a:lnTo>
                    <a:pt x="0" y="2613545"/>
                  </a:lnTo>
                  <a:lnTo>
                    <a:pt x="1955" y="2631986"/>
                  </a:lnTo>
                  <a:lnTo>
                    <a:pt x="29324" y="2679776"/>
                  </a:lnTo>
                  <a:lnTo>
                    <a:pt x="75679" y="2722384"/>
                  </a:lnTo>
                  <a:lnTo>
                    <a:pt x="123088" y="2746019"/>
                  </a:lnTo>
                  <a:lnTo>
                    <a:pt x="141122" y="2747670"/>
                  </a:lnTo>
                  <a:lnTo>
                    <a:pt x="234099" y="2747670"/>
                  </a:lnTo>
                  <a:lnTo>
                    <a:pt x="251523" y="2749321"/>
                  </a:lnTo>
                  <a:lnTo>
                    <a:pt x="267995" y="2754172"/>
                  </a:lnTo>
                  <a:lnTo>
                    <a:pt x="283146" y="2762021"/>
                  </a:lnTo>
                  <a:lnTo>
                    <a:pt x="296595" y="2772702"/>
                  </a:lnTo>
                  <a:lnTo>
                    <a:pt x="367423" y="2840977"/>
                  </a:lnTo>
                  <a:lnTo>
                    <a:pt x="381889" y="2852483"/>
                  </a:lnTo>
                  <a:lnTo>
                    <a:pt x="398132" y="2860891"/>
                  </a:lnTo>
                  <a:lnTo>
                    <a:pt x="415759" y="2866047"/>
                  </a:lnTo>
                  <a:lnTo>
                    <a:pt x="434403" y="2867799"/>
                  </a:lnTo>
                  <a:lnTo>
                    <a:pt x="1961349" y="2867799"/>
                  </a:lnTo>
                  <a:lnTo>
                    <a:pt x="2013839" y="2852483"/>
                  </a:lnTo>
                  <a:lnTo>
                    <a:pt x="2105418" y="2766542"/>
                  </a:lnTo>
                  <a:lnTo>
                    <a:pt x="2131390" y="2719806"/>
                  </a:lnTo>
                  <a:lnTo>
                    <a:pt x="2133206" y="2701848"/>
                  </a:lnTo>
                  <a:lnTo>
                    <a:pt x="2133206" y="1894281"/>
                  </a:lnTo>
                  <a:lnTo>
                    <a:pt x="2133206" y="1894027"/>
                  </a:lnTo>
                  <a:lnTo>
                    <a:pt x="2133206" y="259524"/>
                  </a:lnTo>
                  <a:close/>
                </a:path>
              </a:pathLst>
            </a:custGeom>
            <a:solidFill>
              <a:srgbClr val="57585B"/>
            </a:solidFill>
          </p:spPr>
          <p:txBody>
            <a:bodyPr wrap="square" lIns="0" tIns="0" rIns="0" bIns="0" rtlCol="0"/>
            <a:lstStyle/>
            <a:p>
              <a:endParaRPr/>
            </a:p>
          </p:txBody>
        </p:sp>
        <p:sp>
          <p:nvSpPr>
            <p:cNvPr id="12" name="object 12"/>
            <p:cNvSpPr/>
            <p:nvPr/>
          </p:nvSpPr>
          <p:spPr>
            <a:xfrm>
              <a:off x="666610" y="2054465"/>
              <a:ext cx="2033270" cy="2667635"/>
            </a:xfrm>
            <a:custGeom>
              <a:avLst/>
              <a:gdLst/>
              <a:ahLst/>
              <a:cxnLst/>
              <a:rect l="l" t="t" r="r" b="b"/>
              <a:pathLst>
                <a:path w="2033270" h="2667635">
                  <a:moveTo>
                    <a:pt x="2032673" y="1747202"/>
                  </a:moveTo>
                  <a:lnTo>
                    <a:pt x="127" y="1747202"/>
                  </a:lnTo>
                  <a:lnTo>
                    <a:pt x="127" y="2432316"/>
                  </a:lnTo>
                  <a:lnTo>
                    <a:pt x="15417" y="2479484"/>
                  </a:lnTo>
                  <a:lnTo>
                    <a:pt x="70180" y="2532176"/>
                  </a:lnTo>
                  <a:lnTo>
                    <a:pt x="113055" y="2553500"/>
                  </a:lnTo>
                  <a:lnTo>
                    <a:pt x="129349" y="2555011"/>
                  </a:lnTo>
                  <a:lnTo>
                    <a:pt x="216560" y="2555011"/>
                  </a:lnTo>
                  <a:lnTo>
                    <a:pt x="233387" y="2556624"/>
                  </a:lnTo>
                  <a:lnTo>
                    <a:pt x="249402" y="2561323"/>
                  </a:lnTo>
                  <a:lnTo>
                    <a:pt x="264172" y="2568930"/>
                  </a:lnTo>
                  <a:lnTo>
                    <a:pt x="277266" y="2579281"/>
                  </a:lnTo>
                  <a:lnTo>
                    <a:pt x="343598" y="2643327"/>
                  </a:lnTo>
                  <a:lnTo>
                    <a:pt x="356692" y="2653665"/>
                  </a:lnTo>
                  <a:lnTo>
                    <a:pt x="371449" y="2661272"/>
                  </a:lnTo>
                  <a:lnTo>
                    <a:pt x="387464" y="2665971"/>
                  </a:lnTo>
                  <a:lnTo>
                    <a:pt x="404304" y="2667584"/>
                  </a:lnTo>
                  <a:lnTo>
                    <a:pt x="1874647" y="2667584"/>
                  </a:lnTo>
                  <a:lnTo>
                    <a:pt x="1922259" y="2653665"/>
                  </a:lnTo>
                  <a:lnTo>
                    <a:pt x="2007577" y="2573502"/>
                  </a:lnTo>
                  <a:lnTo>
                    <a:pt x="2031022" y="2531199"/>
                  </a:lnTo>
                  <a:lnTo>
                    <a:pt x="2032673" y="2514968"/>
                  </a:lnTo>
                  <a:lnTo>
                    <a:pt x="2032673" y="1747202"/>
                  </a:lnTo>
                  <a:close/>
                </a:path>
                <a:path w="2033270" h="2667635">
                  <a:moveTo>
                    <a:pt x="2032673" y="152730"/>
                  </a:moveTo>
                  <a:lnTo>
                    <a:pt x="2018245" y="106819"/>
                  </a:lnTo>
                  <a:lnTo>
                    <a:pt x="1935340" y="24257"/>
                  </a:lnTo>
                  <a:lnTo>
                    <a:pt x="1891474" y="1600"/>
                  </a:lnTo>
                  <a:lnTo>
                    <a:pt x="1874647" y="0"/>
                  </a:lnTo>
                  <a:lnTo>
                    <a:pt x="404177" y="0"/>
                  </a:lnTo>
                  <a:lnTo>
                    <a:pt x="356552" y="13906"/>
                  </a:lnTo>
                  <a:lnTo>
                    <a:pt x="277126" y="88303"/>
                  </a:lnTo>
                  <a:lnTo>
                    <a:pt x="264045" y="98640"/>
                  </a:lnTo>
                  <a:lnTo>
                    <a:pt x="249275" y="106248"/>
                  </a:lnTo>
                  <a:lnTo>
                    <a:pt x="233260" y="110947"/>
                  </a:lnTo>
                  <a:lnTo>
                    <a:pt x="216433" y="112560"/>
                  </a:lnTo>
                  <a:lnTo>
                    <a:pt x="129209" y="112560"/>
                  </a:lnTo>
                  <a:lnTo>
                    <a:pt x="112915" y="114071"/>
                  </a:lnTo>
                  <a:lnTo>
                    <a:pt x="70053" y="135407"/>
                  </a:lnTo>
                  <a:lnTo>
                    <a:pt x="26631" y="175323"/>
                  </a:lnTo>
                  <a:lnTo>
                    <a:pt x="1765" y="218567"/>
                  </a:lnTo>
                  <a:lnTo>
                    <a:pt x="0" y="235254"/>
                  </a:lnTo>
                  <a:lnTo>
                    <a:pt x="0" y="1747062"/>
                  </a:lnTo>
                  <a:lnTo>
                    <a:pt x="2032673" y="1747062"/>
                  </a:lnTo>
                  <a:lnTo>
                    <a:pt x="2032673" y="152730"/>
                  </a:lnTo>
                  <a:close/>
                </a:path>
              </a:pathLst>
            </a:custGeom>
            <a:solidFill>
              <a:srgbClr val="57585B">
                <a:alpha val="14900"/>
              </a:srgbClr>
            </a:solidFill>
          </p:spPr>
          <p:txBody>
            <a:bodyPr wrap="square" lIns="0" tIns="0" rIns="0" bIns="0" rtlCol="0"/>
            <a:lstStyle/>
            <a:p>
              <a:endParaRPr/>
            </a:p>
          </p:txBody>
        </p:sp>
        <p:sp>
          <p:nvSpPr>
            <p:cNvPr id="13" name="object 13"/>
            <p:cNvSpPr/>
            <p:nvPr/>
          </p:nvSpPr>
          <p:spPr>
            <a:xfrm>
              <a:off x="2756433" y="2324760"/>
              <a:ext cx="50800" cy="2209800"/>
            </a:xfrm>
            <a:custGeom>
              <a:avLst/>
              <a:gdLst/>
              <a:ahLst/>
              <a:cxnLst/>
              <a:rect l="l" t="t" r="r" b="b"/>
              <a:pathLst>
                <a:path w="50800" h="2209800">
                  <a:moveTo>
                    <a:pt x="50533" y="2088743"/>
                  </a:moveTo>
                  <a:lnTo>
                    <a:pt x="101" y="2088743"/>
                  </a:lnTo>
                  <a:lnTo>
                    <a:pt x="101" y="2209228"/>
                  </a:lnTo>
                  <a:lnTo>
                    <a:pt x="50533" y="2209228"/>
                  </a:lnTo>
                  <a:lnTo>
                    <a:pt x="50533" y="2088743"/>
                  </a:lnTo>
                  <a:close/>
                </a:path>
                <a:path w="50800" h="2209800">
                  <a:moveTo>
                    <a:pt x="50533" y="88366"/>
                  </a:moveTo>
                  <a:lnTo>
                    <a:pt x="40436" y="49212"/>
                  </a:lnTo>
                  <a:lnTo>
                    <a:pt x="0" y="0"/>
                  </a:lnTo>
                  <a:lnTo>
                    <a:pt x="1054" y="1517751"/>
                  </a:lnTo>
                  <a:lnTo>
                    <a:pt x="101" y="1517751"/>
                  </a:lnTo>
                  <a:lnTo>
                    <a:pt x="101" y="1750415"/>
                  </a:lnTo>
                  <a:lnTo>
                    <a:pt x="50533" y="1750415"/>
                  </a:lnTo>
                  <a:lnTo>
                    <a:pt x="50533" y="1517751"/>
                  </a:lnTo>
                  <a:lnTo>
                    <a:pt x="50533" y="88366"/>
                  </a:lnTo>
                  <a:close/>
                </a:path>
              </a:pathLst>
            </a:custGeom>
            <a:solidFill>
              <a:srgbClr val="57585B"/>
            </a:solidFill>
          </p:spPr>
          <p:txBody>
            <a:bodyPr wrap="square" lIns="0" tIns="0" rIns="0" bIns="0" rtlCol="0"/>
            <a:lstStyle/>
            <a:p>
              <a:endParaRPr/>
            </a:p>
          </p:txBody>
        </p:sp>
      </p:grpSp>
      <p:grpSp>
        <p:nvGrpSpPr>
          <p:cNvPr id="14" name="object 14"/>
          <p:cNvGrpSpPr/>
          <p:nvPr/>
        </p:nvGrpSpPr>
        <p:grpSpPr>
          <a:xfrm>
            <a:off x="3562237" y="1857130"/>
            <a:ext cx="2170430" cy="2919730"/>
            <a:chOff x="3562237" y="1857130"/>
            <a:chExt cx="2170430" cy="2919730"/>
          </a:xfrm>
        </p:grpSpPr>
        <p:sp>
          <p:nvSpPr>
            <p:cNvPr id="15" name="object 15"/>
            <p:cNvSpPr/>
            <p:nvPr/>
          </p:nvSpPr>
          <p:spPr>
            <a:xfrm>
              <a:off x="3562235" y="1857133"/>
              <a:ext cx="2170430" cy="2919730"/>
            </a:xfrm>
            <a:custGeom>
              <a:avLst/>
              <a:gdLst/>
              <a:ahLst/>
              <a:cxnLst/>
              <a:rect l="l" t="t" r="r" b="b"/>
              <a:pathLst>
                <a:path w="2170429" h="2919729">
                  <a:moveTo>
                    <a:pt x="2170226" y="980211"/>
                  </a:moveTo>
                  <a:lnTo>
                    <a:pt x="2115121" y="910196"/>
                  </a:lnTo>
                  <a:lnTo>
                    <a:pt x="2115121" y="149250"/>
                  </a:lnTo>
                  <a:lnTo>
                    <a:pt x="2112175" y="135153"/>
                  </a:lnTo>
                  <a:lnTo>
                    <a:pt x="2112175" y="1922043"/>
                  </a:lnTo>
                  <a:lnTo>
                    <a:pt x="2112175" y="1922170"/>
                  </a:lnTo>
                  <a:lnTo>
                    <a:pt x="2108454" y="1922170"/>
                  </a:lnTo>
                  <a:lnTo>
                    <a:pt x="2108454" y="2853220"/>
                  </a:lnTo>
                  <a:lnTo>
                    <a:pt x="2103831" y="2875318"/>
                  </a:lnTo>
                  <a:lnTo>
                    <a:pt x="2091194" y="2893390"/>
                  </a:lnTo>
                  <a:lnTo>
                    <a:pt x="2072449" y="2905595"/>
                  </a:lnTo>
                  <a:lnTo>
                    <a:pt x="2049513" y="2910078"/>
                  </a:lnTo>
                  <a:lnTo>
                    <a:pt x="1985187" y="2910078"/>
                  </a:lnTo>
                  <a:lnTo>
                    <a:pt x="219379" y="2913151"/>
                  </a:lnTo>
                  <a:lnTo>
                    <a:pt x="181444" y="2899943"/>
                  </a:lnTo>
                  <a:lnTo>
                    <a:pt x="90589" y="2826537"/>
                  </a:lnTo>
                  <a:lnTo>
                    <a:pt x="69570" y="2784017"/>
                  </a:lnTo>
                  <a:lnTo>
                    <a:pt x="69570" y="2782900"/>
                  </a:lnTo>
                  <a:lnTo>
                    <a:pt x="69570" y="1922043"/>
                  </a:lnTo>
                  <a:lnTo>
                    <a:pt x="69570" y="218452"/>
                  </a:lnTo>
                  <a:lnTo>
                    <a:pt x="70866" y="207200"/>
                  </a:lnTo>
                  <a:lnTo>
                    <a:pt x="181444" y="102539"/>
                  </a:lnTo>
                  <a:lnTo>
                    <a:pt x="219379" y="89319"/>
                  </a:lnTo>
                  <a:lnTo>
                    <a:pt x="324358" y="89496"/>
                  </a:lnTo>
                  <a:lnTo>
                    <a:pt x="322275" y="91884"/>
                  </a:lnTo>
                  <a:lnTo>
                    <a:pt x="321500" y="93433"/>
                  </a:lnTo>
                  <a:lnTo>
                    <a:pt x="321894" y="94195"/>
                  </a:lnTo>
                  <a:lnTo>
                    <a:pt x="336245" y="132308"/>
                  </a:lnTo>
                  <a:lnTo>
                    <a:pt x="336499" y="133083"/>
                  </a:lnTo>
                  <a:lnTo>
                    <a:pt x="337134" y="133591"/>
                  </a:lnTo>
                  <a:lnTo>
                    <a:pt x="338035" y="133731"/>
                  </a:lnTo>
                  <a:lnTo>
                    <a:pt x="342138" y="134620"/>
                  </a:lnTo>
                  <a:lnTo>
                    <a:pt x="343039" y="134747"/>
                  </a:lnTo>
                  <a:lnTo>
                    <a:pt x="343801" y="134620"/>
                  </a:lnTo>
                  <a:lnTo>
                    <a:pt x="344449" y="133985"/>
                  </a:lnTo>
                  <a:lnTo>
                    <a:pt x="349313" y="139763"/>
                  </a:lnTo>
                  <a:lnTo>
                    <a:pt x="355079" y="144894"/>
                  </a:lnTo>
                  <a:lnTo>
                    <a:pt x="361480" y="149123"/>
                  </a:lnTo>
                  <a:lnTo>
                    <a:pt x="360972" y="149644"/>
                  </a:lnTo>
                  <a:lnTo>
                    <a:pt x="360718" y="150406"/>
                  </a:lnTo>
                  <a:lnTo>
                    <a:pt x="360794" y="150660"/>
                  </a:lnTo>
                  <a:lnTo>
                    <a:pt x="360857" y="150926"/>
                  </a:lnTo>
                  <a:lnTo>
                    <a:pt x="360972" y="151307"/>
                  </a:lnTo>
                  <a:lnTo>
                    <a:pt x="361048" y="151561"/>
                  </a:lnTo>
                  <a:lnTo>
                    <a:pt x="361149" y="151993"/>
                  </a:lnTo>
                  <a:lnTo>
                    <a:pt x="361276" y="152463"/>
                  </a:lnTo>
                  <a:lnTo>
                    <a:pt x="362038" y="155282"/>
                  </a:lnTo>
                  <a:lnTo>
                    <a:pt x="362254" y="155930"/>
                  </a:lnTo>
                  <a:lnTo>
                    <a:pt x="362889" y="156565"/>
                  </a:lnTo>
                  <a:lnTo>
                    <a:pt x="363664" y="156819"/>
                  </a:lnTo>
                  <a:lnTo>
                    <a:pt x="404291" y="167347"/>
                  </a:lnTo>
                  <a:lnTo>
                    <a:pt x="405053" y="167601"/>
                  </a:lnTo>
                  <a:lnTo>
                    <a:pt x="410565" y="162598"/>
                  </a:lnTo>
                  <a:lnTo>
                    <a:pt x="410438" y="161836"/>
                  </a:lnTo>
                  <a:lnTo>
                    <a:pt x="413639" y="161569"/>
                  </a:lnTo>
                  <a:lnTo>
                    <a:pt x="416712" y="161188"/>
                  </a:lnTo>
                  <a:lnTo>
                    <a:pt x="419785" y="160680"/>
                  </a:lnTo>
                  <a:lnTo>
                    <a:pt x="422097" y="162991"/>
                  </a:lnTo>
                  <a:lnTo>
                    <a:pt x="423633" y="163753"/>
                  </a:lnTo>
                  <a:lnTo>
                    <a:pt x="424408" y="163626"/>
                  </a:lnTo>
                  <a:lnTo>
                    <a:pt x="435940" y="160680"/>
                  </a:lnTo>
                  <a:lnTo>
                    <a:pt x="436702" y="160413"/>
                  </a:lnTo>
                  <a:lnTo>
                    <a:pt x="437349" y="159905"/>
                  </a:lnTo>
                  <a:lnTo>
                    <a:pt x="438111" y="157594"/>
                  </a:lnTo>
                  <a:lnTo>
                    <a:pt x="438886" y="155282"/>
                  </a:lnTo>
                  <a:lnTo>
                    <a:pt x="438886" y="154774"/>
                  </a:lnTo>
                  <a:lnTo>
                    <a:pt x="441579" y="153492"/>
                  </a:lnTo>
                  <a:lnTo>
                    <a:pt x="444144" y="152209"/>
                  </a:lnTo>
                  <a:lnTo>
                    <a:pt x="446570" y="150660"/>
                  </a:lnTo>
                  <a:lnTo>
                    <a:pt x="446824" y="150926"/>
                  </a:lnTo>
                  <a:lnTo>
                    <a:pt x="447217" y="151180"/>
                  </a:lnTo>
                  <a:lnTo>
                    <a:pt x="447598" y="151180"/>
                  </a:lnTo>
                  <a:lnTo>
                    <a:pt x="451573" y="152209"/>
                  </a:lnTo>
                  <a:lnTo>
                    <a:pt x="452335" y="152463"/>
                  </a:lnTo>
                  <a:lnTo>
                    <a:pt x="453237" y="152209"/>
                  </a:lnTo>
                  <a:lnTo>
                    <a:pt x="454812" y="150660"/>
                  </a:lnTo>
                  <a:lnTo>
                    <a:pt x="471817" y="134366"/>
                  </a:lnTo>
                  <a:lnTo>
                    <a:pt x="472516" y="133083"/>
                  </a:lnTo>
                  <a:lnTo>
                    <a:pt x="472452" y="132181"/>
                  </a:lnTo>
                  <a:lnTo>
                    <a:pt x="471563" y="128206"/>
                  </a:lnTo>
                  <a:lnTo>
                    <a:pt x="471182" y="127431"/>
                  </a:lnTo>
                  <a:lnTo>
                    <a:pt x="470916" y="127050"/>
                  </a:lnTo>
                  <a:lnTo>
                    <a:pt x="474129" y="122174"/>
                  </a:lnTo>
                  <a:lnTo>
                    <a:pt x="476808" y="116916"/>
                  </a:lnTo>
                  <a:lnTo>
                    <a:pt x="478739" y="111391"/>
                  </a:lnTo>
                  <a:lnTo>
                    <a:pt x="479374" y="111785"/>
                  </a:lnTo>
                  <a:lnTo>
                    <a:pt x="480275" y="111785"/>
                  </a:lnTo>
                  <a:lnTo>
                    <a:pt x="481037" y="111391"/>
                  </a:lnTo>
                  <a:lnTo>
                    <a:pt x="484632" y="109474"/>
                  </a:lnTo>
                  <a:lnTo>
                    <a:pt x="485406" y="109080"/>
                  </a:lnTo>
                  <a:lnTo>
                    <a:pt x="485787" y="108318"/>
                  </a:lnTo>
                  <a:lnTo>
                    <a:pt x="485787" y="89776"/>
                  </a:lnTo>
                  <a:lnTo>
                    <a:pt x="1298892" y="91147"/>
                  </a:lnTo>
                  <a:lnTo>
                    <a:pt x="1721472" y="93306"/>
                  </a:lnTo>
                  <a:lnTo>
                    <a:pt x="1719961" y="91859"/>
                  </a:lnTo>
                  <a:lnTo>
                    <a:pt x="2049513" y="92405"/>
                  </a:lnTo>
                  <a:lnTo>
                    <a:pt x="2091194" y="109080"/>
                  </a:lnTo>
                  <a:lnTo>
                    <a:pt x="2108454" y="149250"/>
                  </a:lnTo>
                  <a:lnTo>
                    <a:pt x="2108454" y="1922043"/>
                  </a:lnTo>
                  <a:lnTo>
                    <a:pt x="2112175" y="1922043"/>
                  </a:lnTo>
                  <a:lnTo>
                    <a:pt x="2112175" y="135153"/>
                  </a:lnTo>
                  <a:lnTo>
                    <a:pt x="2109978" y="124637"/>
                  </a:lnTo>
                  <a:lnTo>
                    <a:pt x="2075116" y="90957"/>
                  </a:lnTo>
                  <a:lnTo>
                    <a:pt x="1713293" y="85432"/>
                  </a:lnTo>
                  <a:lnTo>
                    <a:pt x="1658416" y="32473"/>
                  </a:lnTo>
                  <a:lnTo>
                    <a:pt x="1640916" y="18630"/>
                  </a:lnTo>
                  <a:lnTo>
                    <a:pt x="1621104" y="8445"/>
                  </a:lnTo>
                  <a:lnTo>
                    <a:pt x="1599603" y="2159"/>
                  </a:lnTo>
                  <a:lnTo>
                    <a:pt x="1577047" y="0"/>
                  </a:lnTo>
                  <a:lnTo>
                    <a:pt x="629043" y="0"/>
                  </a:lnTo>
                  <a:lnTo>
                    <a:pt x="585000" y="8445"/>
                  </a:lnTo>
                  <a:lnTo>
                    <a:pt x="547674" y="32473"/>
                  </a:lnTo>
                  <a:lnTo>
                    <a:pt x="494931" y="83388"/>
                  </a:lnTo>
                  <a:lnTo>
                    <a:pt x="485787" y="83362"/>
                  </a:lnTo>
                  <a:lnTo>
                    <a:pt x="485787" y="66090"/>
                  </a:lnTo>
                  <a:lnTo>
                    <a:pt x="485406" y="65328"/>
                  </a:lnTo>
                  <a:lnTo>
                    <a:pt x="484632" y="64935"/>
                  </a:lnTo>
                  <a:lnTo>
                    <a:pt x="484505" y="64173"/>
                  </a:lnTo>
                  <a:lnTo>
                    <a:pt x="480910" y="61988"/>
                  </a:lnTo>
                  <a:lnTo>
                    <a:pt x="480148" y="61480"/>
                  </a:lnTo>
                  <a:lnTo>
                    <a:pt x="479247" y="61607"/>
                  </a:lnTo>
                  <a:lnTo>
                    <a:pt x="478612" y="61988"/>
                  </a:lnTo>
                  <a:lnTo>
                    <a:pt x="478510" y="61709"/>
                  </a:lnTo>
                  <a:lnTo>
                    <a:pt x="478510" y="83350"/>
                  </a:lnTo>
                  <a:lnTo>
                    <a:pt x="478383" y="83350"/>
                  </a:lnTo>
                  <a:lnTo>
                    <a:pt x="478383" y="89763"/>
                  </a:lnTo>
                  <a:lnTo>
                    <a:pt x="473316" y="114007"/>
                  </a:lnTo>
                  <a:lnTo>
                    <a:pt x="457479" y="136690"/>
                  </a:lnTo>
                  <a:lnTo>
                    <a:pt x="433984" y="151993"/>
                  </a:lnTo>
                  <a:lnTo>
                    <a:pt x="405180" y="157594"/>
                  </a:lnTo>
                  <a:lnTo>
                    <a:pt x="376389" y="151993"/>
                  </a:lnTo>
                  <a:lnTo>
                    <a:pt x="352882" y="136690"/>
                  </a:lnTo>
                  <a:lnTo>
                    <a:pt x="350989" y="133985"/>
                  </a:lnTo>
                  <a:lnTo>
                    <a:pt x="337045" y="114007"/>
                  </a:lnTo>
                  <a:lnTo>
                    <a:pt x="331914" y="89509"/>
                  </a:lnTo>
                  <a:lnTo>
                    <a:pt x="388518" y="89611"/>
                  </a:lnTo>
                  <a:lnTo>
                    <a:pt x="388518" y="94970"/>
                  </a:lnTo>
                  <a:lnTo>
                    <a:pt x="395960" y="102158"/>
                  </a:lnTo>
                  <a:lnTo>
                    <a:pt x="414413" y="102158"/>
                  </a:lnTo>
                  <a:lnTo>
                    <a:pt x="421843" y="94970"/>
                  </a:lnTo>
                  <a:lnTo>
                    <a:pt x="421843" y="89662"/>
                  </a:lnTo>
                  <a:lnTo>
                    <a:pt x="478383" y="89763"/>
                  </a:lnTo>
                  <a:lnTo>
                    <a:pt x="478383" y="83350"/>
                  </a:lnTo>
                  <a:lnTo>
                    <a:pt x="421843" y="83248"/>
                  </a:lnTo>
                  <a:lnTo>
                    <a:pt x="421843" y="77254"/>
                  </a:lnTo>
                  <a:lnTo>
                    <a:pt x="414413" y="70078"/>
                  </a:lnTo>
                  <a:lnTo>
                    <a:pt x="395960" y="70078"/>
                  </a:lnTo>
                  <a:lnTo>
                    <a:pt x="388518" y="77254"/>
                  </a:lnTo>
                  <a:lnTo>
                    <a:pt x="388518" y="83197"/>
                  </a:lnTo>
                  <a:lnTo>
                    <a:pt x="331889" y="83096"/>
                  </a:lnTo>
                  <a:lnTo>
                    <a:pt x="352882" y="35788"/>
                  </a:lnTo>
                  <a:lnTo>
                    <a:pt x="405180" y="14884"/>
                  </a:lnTo>
                  <a:lnTo>
                    <a:pt x="433984" y="20497"/>
                  </a:lnTo>
                  <a:lnTo>
                    <a:pt x="457479" y="35788"/>
                  </a:lnTo>
                  <a:lnTo>
                    <a:pt x="473316" y="58470"/>
                  </a:lnTo>
                  <a:lnTo>
                    <a:pt x="478510" y="83350"/>
                  </a:lnTo>
                  <a:lnTo>
                    <a:pt x="478510" y="61709"/>
                  </a:lnTo>
                  <a:lnTo>
                    <a:pt x="476808" y="56984"/>
                  </a:lnTo>
                  <a:lnTo>
                    <a:pt x="474510" y="52108"/>
                  </a:lnTo>
                  <a:lnTo>
                    <a:pt x="471690" y="47612"/>
                  </a:lnTo>
                  <a:lnTo>
                    <a:pt x="472325" y="47358"/>
                  </a:lnTo>
                  <a:lnTo>
                    <a:pt x="472973" y="46710"/>
                  </a:lnTo>
                  <a:lnTo>
                    <a:pt x="473100" y="45948"/>
                  </a:lnTo>
                  <a:lnTo>
                    <a:pt x="473862" y="41973"/>
                  </a:lnTo>
                  <a:lnTo>
                    <a:pt x="473989" y="41198"/>
                  </a:lnTo>
                  <a:lnTo>
                    <a:pt x="473735" y="40297"/>
                  </a:lnTo>
                  <a:lnTo>
                    <a:pt x="444106" y="16306"/>
                  </a:lnTo>
                  <a:lnTo>
                    <a:pt x="440931" y="13728"/>
                  </a:lnTo>
                  <a:lnTo>
                    <a:pt x="439394" y="13093"/>
                  </a:lnTo>
                  <a:lnTo>
                    <a:pt x="434657" y="14630"/>
                  </a:lnTo>
                  <a:lnTo>
                    <a:pt x="433755" y="14884"/>
                  </a:lnTo>
                  <a:lnTo>
                    <a:pt x="433273" y="15494"/>
                  </a:lnTo>
                  <a:lnTo>
                    <a:pt x="433120" y="16306"/>
                  </a:lnTo>
                  <a:lnTo>
                    <a:pt x="429361" y="14884"/>
                  </a:lnTo>
                  <a:lnTo>
                    <a:pt x="426961" y="13995"/>
                  </a:lnTo>
                  <a:lnTo>
                    <a:pt x="420560" y="12446"/>
                  </a:lnTo>
                  <a:lnTo>
                    <a:pt x="413766" y="11811"/>
                  </a:lnTo>
                  <a:lnTo>
                    <a:pt x="411911" y="8597"/>
                  </a:lnTo>
                  <a:lnTo>
                    <a:pt x="411594" y="7962"/>
                  </a:lnTo>
                  <a:lnTo>
                    <a:pt x="410692" y="7569"/>
                  </a:lnTo>
                  <a:lnTo>
                    <a:pt x="397243" y="7569"/>
                  </a:lnTo>
                  <a:lnTo>
                    <a:pt x="396468" y="7962"/>
                  </a:lnTo>
                  <a:lnTo>
                    <a:pt x="395871" y="8724"/>
                  </a:lnTo>
                  <a:lnTo>
                    <a:pt x="393649" y="12065"/>
                  </a:lnTo>
                  <a:lnTo>
                    <a:pt x="386283" y="13462"/>
                  </a:lnTo>
                  <a:lnTo>
                    <a:pt x="379183" y="15494"/>
                  </a:lnTo>
                  <a:lnTo>
                    <a:pt x="372402" y="18161"/>
                  </a:lnTo>
                  <a:lnTo>
                    <a:pt x="365975" y="21437"/>
                  </a:lnTo>
                  <a:lnTo>
                    <a:pt x="365709" y="21437"/>
                  </a:lnTo>
                  <a:lnTo>
                    <a:pt x="365582" y="21183"/>
                  </a:lnTo>
                  <a:lnTo>
                    <a:pt x="365328" y="21183"/>
                  </a:lnTo>
                  <a:lnTo>
                    <a:pt x="361353" y="20154"/>
                  </a:lnTo>
                  <a:lnTo>
                    <a:pt x="360591" y="19900"/>
                  </a:lnTo>
                  <a:lnTo>
                    <a:pt x="359689" y="20154"/>
                  </a:lnTo>
                  <a:lnTo>
                    <a:pt x="359054" y="20789"/>
                  </a:lnTo>
                  <a:lnTo>
                    <a:pt x="341109" y="37985"/>
                  </a:lnTo>
                  <a:lnTo>
                    <a:pt x="340347" y="39395"/>
                  </a:lnTo>
                  <a:lnTo>
                    <a:pt x="340499" y="40297"/>
                  </a:lnTo>
                  <a:lnTo>
                    <a:pt x="341236" y="43383"/>
                  </a:lnTo>
                  <a:lnTo>
                    <a:pt x="335254" y="53009"/>
                  </a:lnTo>
                  <a:lnTo>
                    <a:pt x="330822" y="63512"/>
                  </a:lnTo>
                  <a:lnTo>
                    <a:pt x="328079" y="74764"/>
                  </a:lnTo>
                  <a:lnTo>
                    <a:pt x="327418" y="83096"/>
                  </a:lnTo>
                  <a:lnTo>
                    <a:pt x="219506" y="82905"/>
                  </a:lnTo>
                  <a:lnTo>
                    <a:pt x="177215" y="97663"/>
                  </a:lnTo>
                  <a:lnTo>
                    <a:pt x="86360" y="171069"/>
                  </a:lnTo>
                  <a:lnTo>
                    <a:pt x="64490" y="205790"/>
                  </a:lnTo>
                  <a:lnTo>
                    <a:pt x="62915" y="219570"/>
                  </a:lnTo>
                  <a:lnTo>
                    <a:pt x="62915" y="528751"/>
                  </a:lnTo>
                  <a:lnTo>
                    <a:pt x="10756" y="579170"/>
                  </a:lnTo>
                  <a:lnTo>
                    <a:pt x="6159" y="584581"/>
                  </a:lnTo>
                  <a:lnTo>
                    <a:pt x="2781" y="590677"/>
                  </a:lnTo>
                  <a:lnTo>
                    <a:pt x="698" y="597268"/>
                  </a:lnTo>
                  <a:lnTo>
                    <a:pt x="0" y="604189"/>
                  </a:lnTo>
                  <a:lnTo>
                    <a:pt x="0" y="1457731"/>
                  </a:lnTo>
                  <a:lnTo>
                    <a:pt x="12433" y="1497317"/>
                  </a:lnTo>
                  <a:lnTo>
                    <a:pt x="62915" y="1548003"/>
                  </a:lnTo>
                  <a:lnTo>
                    <a:pt x="62915" y="1922043"/>
                  </a:lnTo>
                  <a:lnTo>
                    <a:pt x="62915" y="2782900"/>
                  </a:lnTo>
                  <a:lnTo>
                    <a:pt x="64490" y="2796692"/>
                  </a:lnTo>
                  <a:lnTo>
                    <a:pt x="86360" y="2831414"/>
                  </a:lnTo>
                  <a:lnTo>
                    <a:pt x="177215" y="2904820"/>
                  </a:lnTo>
                  <a:lnTo>
                    <a:pt x="219506" y="2919577"/>
                  </a:lnTo>
                  <a:lnTo>
                    <a:pt x="1985314" y="2916491"/>
                  </a:lnTo>
                  <a:lnTo>
                    <a:pt x="2049640" y="2916491"/>
                  </a:lnTo>
                  <a:lnTo>
                    <a:pt x="2066721" y="2913151"/>
                  </a:lnTo>
                  <a:lnTo>
                    <a:pt x="2075116" y="2911513"/>
                  </a:lnTo>
                  <a:lnTo>
                    <a:pt x="2095931" y="2897949"/>
                  </a:lnTo>
                  <a:lnTo>
                    <a:pt x="2109978" y="2877832"/>
                  </a:lnTo>
                  <a:lnTo>
                    <a:pt x="2115121" y="2853220"/>
                  </a:lnTo>
                  <a:lnTo>
                    <a:pt x="2115121" y="1922170"/>
                  </a:lnTo>
                  <a:lnTo>
                    <a:pt x="2170226" y="1922170"/>
                  </a:lnTo>
                  <a:lnTo>
                    <a:pt x="2170226" y="980211"/>
                  </a:lnTo>
                  <a:close/>
                </a:path>
              </a:pathLst>
            </a:custGeom>
            <a:solidFill>
              <a:srgbClr val="57585B"/>
            </a:solidFill>
          </p:spPr>
          <p:txBody>
            <a:bodyPr wrap="square" lIns="0" tIns="0" rIns="0" bIns="0" rtlCol="0"/>
            <a:lstStyle/>
            <a:p>
              <a:endParaRPr/>
            </a:p>
          </p:txBody>
        </p:sp>
        <p:sp>
          <p:nvSpPr>
            <p:cNvPr id="16" name="object 16"/>
            <p:cNvSpPr/>
            <p:nvPr/>
          </p:nvSpPr>
          <p:spPr>
            <a:xfrm>
              <a:off x="3628225" y="1943379"/>
              <a:ext cx="2045970" cy="2830195"/>
            </a:xfrm>
            <a:custGeom>
              <a:avLst/>
              <a:gdLst/>
              <a:ahLst/>
              <a:cxnLst/>
              <a:rect l="l" t="t" r="r" b="b"/>
              <a:pathLst>
                <a:path w="2045970" h="2830195">
                  <a:moveTo>
                    <a:pt x="2045550" y="63004"/>
                  </a:moveTo>
                  <a:lnTo>
                    <a:pt x="2027326" y="20561"/>
                  </a:lnTo>
                  <a:lnTo>
                    <a:pt x="1983270" y="2946"/>
                  </a:lnTo>
                  <a:lnTo>
                    <a:pt x="153263" y="0"/>
                  </a:lnTo>
                  <a:lnTo>
                    <a:pt x="142417" y="901"/>
                  </a:lnTo>
                  <a:lnTo>
                    <a:pt x="22301" y="87388"/>
                  </a:lnTo>
                  <a:lnTo>
                    <a:pt x="1498" y="120345"/>
                  </a:lnTo>
                  <a:lnTo>
                    <a:pt x="0" y="133464"/>
                  </a:lnTo>
                  <a:lnTo>
                    <a:pt x="0" y="1835797"/>
                  </a:lnTo>
                  <a:lnTo>
                    <a:pt x="2045550" y="1835797"/>
                  </a:lnTo>
                  <a:lnTo>
                    <a:pt x="2045550" y="63004"/>
                  </a:lnTo>
                  <a:close/>
                </a:path>
                <a:path w="2045970" h="2830195">
                  <a:moveTo>
                    <a:pt x="2045804" y="1835924"/>
                  </a:moveTo>
                  <a:lnTo>
                    <a:pt x="127" y="1835924"/>
                  </a:lnTo>
                  <a:lnTo>
                    <a:pt x="127" y="2696781"/>
                  </a:lnTo>
                  <a:lnTo>
                    <a:pt x="12992" y="2733192"/>
                  </a:lnTo>
                  <a:lnTo>
                    <a:pt x="113284" y="2816136"/>
                  </a:lnTo>
                  <a:lnTo>
                    <a:pt x="153390" y="2830118"/>
                  </a:lnTo>
                  <a:lnTo>
                    <a:pt x="1983524" y="2827045"/>
                  </a:lnTo>
                  <a:lnTo>
                    <a:pt x="2007743" y="2822333"/>
                  </a:lnTo>
                  <a:lnTo>
                    <a:pt x="2027542" y="2809468"/>
                  </a:lnTo>
                  <a:lnTo>
                    <a:pt x="2040902" y="2790380"/>
                  </a:lnTo>
                  <a:lnTo>
                    <a:pt x="2045804" y="2766974"/>
                  </a:lnTo>
                  <a:lnTo>
                    <a:pt x="2045804" y="1835924"/>
                  </a:lnTo>
                  <a:close/>
                </a:path>
              </a:pathLst>
            </a:custGeom>
            <a:solidFill>
              <a:srgbClr val="57585B">
                <a:alpha val="14900"/>
              </a:srgbClr>
            </a:solidFill>
          </p:spPr>
          <p:txBody>
            <a:bodyPr wrap="square" lIns="0" tIns="0" rIns="0" bIns="0" rtlCol="0"/>
            <a:lstStyle/>
            <a:p>
              <a:endParaRPr/>
            </a:p>
          </p:txBody>
        </p:sp>
        <p:sp>
          <p:nvSpPr>
            <p:cNvPr id="17" name="object 17"/>
            <p:cNvSpPr/>
            <p:nvPr/>
          </p:nvSpPr>
          <p:spPr>
            <a:xfrm>
              <a:off x="3562235" y="3779177"/>
              <a:ext cx="2170430" cy="554990"/>
            </a:xfrm>
            <a:custGeom>
              <a:avLst/>
              <a:gdLst/>
              <a:ahLst/>
              <a:cxnLst/>
              <a:rect l="l" t="t" r="r" b="b"/>
              <a:pathLst>
                <a:path w="2170429" h="554989">
                  <a:moveTo>
                    <a:pt x="66116" y="554659"/>
                  </a:moveTo>
                  <a:lnTo>
                    <a:pt x="64071" y="124358"/>
                  </a:lnTo>
                  <a:lnTo>
                    <a:pt x="21653" y="165290"/>
                  </a:lnTo>
                  <a:lnTo>
                    <a:pt x="12433" y="176149"/>
                  </a:lnTo>
                  <a:lnTo>
                    <a:pt x="5638" y="188442"/>
                  </a:lnTo>
                  <a:lnTo>
                    <a:pt x="1435" y="201764"/>
                  </a:lnTo>
                  <a:lnTo>
                    <a:pt x="0" y="215722"/>
                  </a:lnTo>
                  <a:lnTo>
                    <a:pt x="0" y="476237"/>
                  </a:lnTo>
                  <a:lnTo>
                    <a:pt x="66116" y="554659"/>
                  </a:lnTo>
                  <a:close/>
                </a:path>
                <a:path w="2170429" h="554989">
                  <a:moveTo>
                    <a:pt x="2170226" y="0"/>
                  </a:moveTo>
                  <a:lnTo>
                    <a:pt x="2112175" y="0"/>
                  </a:lnTo>
                  <a:lnTo>
                    <a:pt x="2112810" y="172478"/>
                  </a:lnTo>
                  <a:lnTo>
                    <a:pt x="2157793" y="129108"/>
                  </a:lnTo>
                  <a:lnTo>
                    <a:pt x="2170226" y="100228"/>
                  </a:lnTo>
                  <a:lnTo>
                    <a:pt x="2170226" y="0"/>
                  </a:lnTo>
                  <a:close/>
                </a:path>
              </a:pathLst>
            </a:custGeom>
            <a:solidFill>
              <a:srgbClr val="57585B"/>
            </a:solidFill>
          </p:spPr>
          <p:txBody>
            <a:bodyPr wrap="square" lIns="0" tIns="0" rIns="0" bIns="0" rtlCol="0"/>
            <a:lstStyle/>
            <a:p>
              <a:endParaRPr/>
            </a:p>
          </p:txBody>
        </p:sp>
      </p:grpSp>
      <p:grpSp>
        <p:nvGrpSpPr>
          <p:cNvPr id="18" name="object 18"/>
          <p:cNvGrpSpPr/>
          <p:nvPr/>
        </p:nvGrpSpPr>
        <p:grpSpPr>
          <a:xfrm>
            <a:off x="9448919" y="1880783"/>
            <a:ext cx="2324100" cy="2835910"/>
            <a:chOff x="9448919" y="1880783"/>
            <a:chExt cx="2324100" cy="2835910"/>
          </a:xfrm>
        </p:grpSpPr>
        <p:sp>
          <p:nvSpPr>
            <p:cNvPr id="19" name="object 19"/>
            <p:cNvSpPr/>
            <p:nvPr/>
          </p:nvSpPr>
          <p:spPr>
            <a:xfrm>
              <a:off x="9448914" y="1880793"/>
              <a:ext cx="2324100" cy="2835910"/>
            </a:xfrm>
            <a:custGeom>
              <a:avLst/>
              <a:gdLst/>
              <a:ahLst/>
              <a:cxnLst/>
              <a:rect l="l" t="t" r="r" b="b"/>
              <a:pathLst>
                <a:path w="2324100" h="2835910">
                  <a:moveTo>
                    <a:pt x="2186597" y="1495386"/>
                  </a:moveTo>
                  <a:lnTo>
                    <a:pt x="2182317" y="1495386"/>
                  </a:lnTo>
                  <a:lnTo>
                    <a:pt x="2182317" y="2616200"/>
                  </a:lnTo>
                  <a:lnTo>
                    <a:pt x="2180209" y="2635618"/>
                  </a:lnTo>
                  <a:lnTo>
                    <a:pt x="2163864" y="2670962"/>
                  </a:lnTo>
                  <a:lnTo>
                    <a:pt x="2085746" y="2743619"/>
                  </a:lnTo>
                  <a:lnTo>
                    <a:pt x="2049970" y="2765082"/>
                  </a:lnTo>
                  <a:lnTo>
                    <a:pt x="2007793" y="2772587"/>
                  </a:lnTo>
                  <a:lnTo>
                    <a:pt x="313728" y="2772587"/>
                  </a:lnTo>
                  <a:lnTo>
                    <a:pt x="271500" y="2765120"/>
                  </a:lnTo>
                  <a:lnTo>
                    <a:pt x="235775" y="2743619"/>
                  </a:lnTo>
                  <a:lnTo>
                    <a:pt x="177279" y="2691320"/>
                  </a:lnTo>
                  <a:lnTo>
                    <a:pt x="153327" y="2659316"/>
                  </a:lnTo>
                  <a:lnTo>
                    <a:pt x="144995" y="2621445"/>
                  </a:lnTo>
                  <a:lnTo>
                    <a:pt x="144995" y="1495386"/>
                  </a:lnTo>
                  <a:lnTo>
                    <a:pt x="140716" y="1495386"/>
                  </a:lnTo>
                  <a:lnTo>
                    <a:pt x="140716" y="2621445"/>
                  </a:lnTo>
                  <a:lnTo>
                    <a:pt x="142913" y="2641625"/>
                  </a:lnTo>
                  <a:lnTo>
                    <a:pt x="159867" y="2678252"/>
                  </a:lnTo>
                  <a:lnTo>
                    <a:pt x="232879" y="2746184"/>
                  </a:lnTo>
                  <a:lnTo>
                    <a:pt x="270014" y="2768447"/>
                  </a:lnTo>
                  <a:lnTo>
                    <a:pt x="313867" y="2776182"/>
                  </a:lnTo>
                  <a:lnTo>
                    <a:pt x="2007793" y="2776182"/>
                  </a:lnTo>
                  <a:lnTo>
                    <a:pt x="2051646" y="2768447"/>
                  </a:lnTo>
                  <a:lnTo>
                    <a:pt x="2088781" y="2746184"/>
                  </a:lnTo>
                  <a:lnTo>
                    <a:pt x="2153069" y="2688628"/>
                  </a:lnTo>
                  <a:lnTo>
                    <a:pt x="2177961" y="2655392"/>
                  </a:lnTo>
                  <a:lnTo>
                    <a:pt x="2186597" y="2616200"/>
                  </a:lnTo>
                  <a:lnTo>
                    <a:pt x="2186597" y="1495386"/>
                  </a:lnTo>
                  <a:close/>
                </a:path>
                <a:path w="2324100" h="2835910">
                  <a:moveTo>
                    <a:pt x="2186597" y="219214"/>
                  </a:moveTo>
                  <a:lnTo>
                    <a:pt x="2177961" y="180009"/>
                  </a:lnTo>
                  <a:lnTo>
                    <a:pt x="2153069" y="146773"/>
                  </a:lnTo>
                  <a:lnTo>
                    <a:pt x="2088781" y="89217"/>
                  </a:lnTo>
                  <a:lnTo>
                    <a:pt x="2051646" y="66967"/>
                  </a:lnTo>
                  <a:lnTo>
                    <a:pt x="2007793" y="59220"/>
                  </a:lnTo>
                  <a:lnTo>
                    <a:pt x="313867" y="59220"/>
                  </a:lnTo>
                  <a:lnTo>
                    <a:pt x="270014" y="66967"/>
                  </a:lnTo>
                  <a:lnTo>
                    <a:pt x="232879" y="89217"/>
                  </a:lnTo>
                  <a:lnTo>
                    <a:pt x="174383" y="141528"/>
                  </a:lnTo>
                  <a:lnTo>
                    <a:pt x="149364" y="174713"/>
                  </a:lnTo>
                  <a:lnTo>
                    <a:pt x="140728" y="213956"/>
                  </a:lnTo>
                  <a:lnTo>
                    <a:pt x="140728" y="1494612"/>
                  </a:lnTo>
                  <a:lnTo>
                    <a:pt x="144995" y="1494612"/>
                  </a:lnTo>
                  <a:lnTo>
                    <a:pt x="144995" y="213956"/>
                  </a:lnTo>
                  <a:lnTo>
                    <a:pt x="147116" y="194513"/>
                  </a:lnTo>
                  <a:lnTo>
                    <a:pt x="163449" y="159131"/>
                  </a:lnTo>
                  <a:lnTo>
                    <a:pt x="235788" y="91782"/>
                  </a:lnTo>
                  <a:lnTo>
                    <a:pt x="271500" y="70281"/>
                  </a:lnTo>
                  <a:lnTo>
                    <a:pt x="313728" y="62814"/>
                  </a:lnTo>
                  <a:lnTo>
                    <a:pt x="2007793" y="62814"/>
                  </a:lnTo>
                  <a:lnTo>
                    <a:pt x="2049983" y="70332"/>
                  </a:lnTo>
                  <a:lnTo>
                    <a:pt x="2085746" y="91782"/>
                  </a:lnTo>
                  <a:lnTo>
                    <a:pt x="2150033" y="149339"/>
                  </a:lnTo>
                  <a:lnTo>
                    <a:pt x="2173986" y="181394"/>
                  </a:lnTo>
                  <a:lnTo>
                    <a:pt x="2182317" y="219214"/>
                  </a:lnTo>
                  <a:lnTo>
                    <a:pt x="2182317" y="1494612"/>
                  </a:lnTo>
                  <a:lnTo>
                    <a:pt x="2186597" y="1494612"/>
                  </a:lnTo>
                  <a:lnTo>
                    <a:pt x="2186597" y="219214"/>
                  </a:lnTo>
                  <a:close/>
                </a:path>
                <a:path w="2324100" h="2835910">
                  <a:moveTo>
                    <a:pt x="2250338" y="172542"/>
                  </a:moveTo>
                  <a:lnTo>
                    <a:pt x="2240915" y="129984"/>
                  </a:lnTo>
                  <a:lnTo>
                    <a:pt x="2213914" y="93967"/>
                  </a:lnTo>
                  <a:lnTo>
                    <a:pt x="2145347" y="32562"/>
                  </a:lnTo>
                  <a:lnTo>
                    <a:pt x="2105101" y="8394"/>
                  </a:lnTo>
                  <a:lnTo>
                    <a:pt x="2057603" y="0"/>
                  </a:lnTo>
                  <a:lnTo>
                    <a:pt x="263512" y="0"/>
                  </a:lnTo>
                  <a:lnTo>
                    <a:pt x="216014" y="8394"/>
                  </a:lnTo>
                  <a:lnTo>
                    <a:pt x="175768" y="32562"/>
                  </a:lnTo>
                  <a:lnTo>
                    <a:pt x="113411" y="88328"/>
                  </a:lnTo>
                  <a:lnTo>
                    <a:pt x="86398" y="124345"/>
                  </a:lnTo>
                  <a:lnTo>
                    <a:pt x="76987" y="166903"/>
                  </a:lnTo>
                  <a:lnTo>
                    <a:pt x="76987" y="1494612"/>
                  </a:lnTo>
                  <a:lnTo>
                    <a:pt x="85394" y="1494612"/>
                  </a:lnTo>
                  <a:lnTo>
                    <a:pt x="85394" y="166903"/>
                  </a:lnTo>
                  <a:lnTo>
                    <a:pt x="87642" y="146596"/>
                  </a:lnTo>
                  <a:lnTo>
                    <a:pt x="104838" y="109537"/>
                  </a:lnTo>
                  <a:lnTo>
                    <a:pt x="181698" y="37947"/>
                  </a:lnTo>
                  <a:lnTo>
                    <a:pt x="219189" y="15392"/>
                  </a:lnTo>
                  <a:lnTo>
                    <a:pt x="263512" y="7556"/>
                  </a:lnTo>
                  <a:lnTo>
                    <a:pt x="2057603" y="7556"/>
                  </a:lnTo>
                  <a:lnTo>
                    <a:pt x="2101926" y="15392"/>
                  </a:lnTo>
                  <a:lnTo>
                    <a:pt x="2139416" y="37947"/>
                  </a:lnTo>
                  <a:lnTo>
                    <a:pt x="2207984" y="99352"/>
                  </a:lnTo>
                  <a:lnTo>
                    <a:pt x="2233180" y="132867"/>
                  </a:lnTo>
                  <a:lnTo>
                    <a:pt x="2241918" y="172542"/>
                  </a:lnTo>
                  <a:lnTo>
                    <a:pt x="2241918" y="1494612"/>
                  </a:lnTo>
                  <a:lnTo>
                    <a:pt x="2250338" y="1494612"/>
                  </a:lnTo>
                  <a:lnTo>
                    <a:pt x="2250338" y="172542"/>
                  </a:lnTo>
                  <a:close/>
                </a:path>
                <a:path w="2324100" h="2835910">
                  <a:moveTo>
                    <a:pt x="2323871" y="1495259"/>
                  </a:moveTo>
                  <a:lnTo>
                    <a:pt x="2245372" y="1495259"/>
                  </a:lnTo>
                  <a:lnTo>
                    <a:pt x="2245372" y="1495386"/>
                  </a:lnTo>
                  <a:lnTo>
                    <a:pt x="2241918" y="1495386"/>
                  </a:lnTo>
                  <a:lnTo>
                    <a:pt x="2241918" y="2662986"/>
                  </a:lnTo>
                  <a:lnTo>
                    <a:pt x="2239695" y="2683370"/>
                  </a:lnTo>
                  <a:lnTo>
                    <a:pt x="2222538" y="2720416"/>
                  </a:lnTo>
                  <a:lnTo>
                    <a:pt x="2139416" y="2797594"/>
                  </a:lnTo>
                  <a:lnTo>
                    <a:pt x="2101913" y="2820136"/>
                  </a:lnTo>
                  <a:lnTo>
                    <a:pt x="2057603" y="2827972"/>
                  </a:lnTo>
                  <a:lnTo>
                    <a:pt x="263512" y="2827972"/>
                  </a:lnTo>
                  <a:lnTo>
                    <a:pt x="219189" y="2820136"/>
                  </a:lnTo>
                  <a:lnTo>
                    <a:pt x="181698" y="2797594"/>
                  </a:lnTo>
                  <a:lnTo>
                    <a:pt x="119341" y="2741828"/>
                  </a:lnTo>
                  <a:lnTo>
                    <a:pt x="94195" y="2708211"/>
                  </a:lnTo>
                  <a:lnTo>
                    <a:pt x="85394" y="2668625"/>
                  </a:lnTo>
                  <a:lnTo>
                    <a:pt x="85394" y="1495386"/>
                  </a:lnTo>
                  <a:lnTo>
                    <a:pt x="76987" y="1495386"/>
                  </a:lnTo>
                  <a:lnTo>
                    <a:pt x="76987" y="1849793"/>
                  </a:lnTo>
                  <a:lnTo>
                    <a:pt x="28143" y="1893557"/>
                  </a:lnTo>
                  <a:lnTo>
                    <a:pt x="16179" y="1906536"/>
                  </a:lnTo>
                  <a:lnTo>
                    <a:pt x="7340" y="1921319"/>
                  </a:lnTo>
                  <a:lnTo>
                    <a:pt x="1879" y="1937346"/>
                  </a:lnTo>
                  <a:lnTo>
                    <a:pt x="0" y="1954199"/>
                  </a:lnTo>
                  <a:lnTo>
                    <a:pt x="0" y="2431592"/>
                  </a:lnTo>
                  <a:lnTo>
                    <a:pt x="16116" y="2479256"/>
                  </a:lnTo>
                  <a:lnTo>
                    <a:pt x="76987" y="2536190"/>
                  </a:lnTo>
                  <a:lnTo>
                    <a:pt x="76987" y="2668498"/>
                  </a:lnTo>
                  <a:lnTo>
                    <a:pt x="86398" y="2711056"/>
                  </a:lnTo>
                  <a:lnTo>
                    <a:pt x="113398" y="2747086"/>
                  </a:lnTo>
                  <a:lnTo>
                    <a:pt x="175768" y="2802852"/>
                  </a:lnTo>
                  <a:lnTo>
                    <a:pt x="216014" y="2827007"/>
                  </a:lnTo>
                  <a:lnTo>
                    <a:pt x="263512" y="2835414"/>
                  </a:lnTo>
                  <a:lnTo>
                    <a:pt x="2057603" y="2835414"/>
                  </a:lnTo>
                  <a:lnTo>
                    <a:pt x="2105088" y="2827007"/>
                  </a:lnTo>
                  <a:lnTo>
                    <a:pt x="2145347" y="2802852"/>
                  </a:lnTo>
                  <a:lnTo>
                    <a:pt x="2213914" y="2741447"/>
                  </a:lnTo>
                  <a:lnTo>
                    <a:pt x="2240915" y="2705417"/>
                  </a:lnTo>
                  <a:lnTo>
                    <a:pt x="2250338" y="2662859"/>
                  </a:lnTo>
                  <a:lnTo>
                    <a:pt x="2250338" y="2059978"/>
                  </a:lnTo>
                  <a:lnTo>
                    <a:pt x="2295868" y="2019185"/>
                  </a:lnTo>
                  <a:lnTo>
                    <a:pt x="2307691" y="2006219"/>
                  </a:lnTo>
                  <a:lnTo>
                    <a:pt x="2316530" y="1991436"/>
                  </a:lnTo>
                  <a:lnTo>
                    <a:pt x="2321991" y="1975408"/>
                  </a:lnTo>
                  <a:lnTo>
                    <a:pt x="2323871" y="1958555"/>
                  </a:lnTo>
                  <a:lnTo>
                    <a:pt x="2323871" y="1495259"/>
                  </a:lnTo>
                  <a:close/>
                </a:path>
              </a:pathLst>
            </a:custGeom>
            <a:solidFill>
              <a:srgbClr val="57585B"/>
            </a:solidFill>
          </p:spPr>
          <p:txBody>
            <a:bodyPr wrap="square" lIns="0" tIns="0" rIns="0" bIns="0" rtlCol="0"/>
            <a:lstStyle/>
            <a:p>
              <a:endParaRPr/>
            </a:p>
          </p:txBody>
        </p:sp>
        <p:sp>
          <p:nvSpPr>
            <p:cNvPr id="20" name="object 20"/>
            <p:cNvSpPr/>
            <p:nvPr/>
          </p:nvSpPr>
          <p:spPr>
            <a:xfrm>
              <a:off x="9587433" y="1941804"/>
              <a:ext cx="2042160" cy="2713990"/>
            </a:xfrm>
            <a:custGeom>
              <a:avLst/>
              <a:gdLst/>
              <a:ahLst/>
              <a:cxnLst/>
              <a:rect l="l" t="t" r="r" b="b"/>
              <a:pathLst>
                <a:path w="2042159" h="2713990">
                  <a:moveTo>
                    <a:pt x="2041601" y="158191"/>
                  </a:moveTo>
                  <a:lnTo>
                    <a:pt x="2033028" y="119684"/>
                  </a:lnTo>
                  <a:lnTo>
                    <a:pt x="2008619" y="87045"/>
                  </a:lnTo>
                  <a:lnTo>
                    <a:pt x="1944471" y="29489"/>
                  </a:lnTo>
                  <a:lnTo>
                    <a:pt x="1907997" y="7683"/>
                  </a:lnTo>
                  <a:lnTo>
                    <a:pt x="1865007" y="0"/>
                  </a:lnTo>
                  <a:lnTo>
                    <a:pt x="170942" y="0"/>
                  </a:lnTo>
                  <a:lnTo>
                    <a:pt x="127939" y="7683"/>
                  </a:lnTo>
                  <a:lnTo>
                    <a:pt x="91465" y="29489"/>
                  </a:lnTo>
                  <a:lnTo>
                    <a:pt x="32969" y="81788"/>
                  </a:lnTo>
                  <a:lnTo>
                    <a:pt x="8572" y="114427"/>
                  </a:lnTo>
                  <a:lnTo>
                    <a:pt x="0" y="152946"/>
                  </a:lnTo>
                  <a:lnTo>
                    <a:pt x="0" y="1433601"/>
                  </a:lnTo>
                  <a:lnTo>
                    <a:pt x="2041601" y="1433601"/>
                  </a:lnTo>
                  <a:lnTo>
                    <a:pt x="2041601" y="158191"/>
                  </a:lnTo>
                  <a:close/>
                </a:path>
                <a:path w="2042159" h="2713990">
                  <a:moveTo>
                    <a:pt x="2041728" y="1434376"/>
                  </a:moveTo>
                  <a:lnTo>
                    <a:pt x="139" y="1434376"/>
                  </a:lnTo>
                  <a:lnTo>
                    <a:pt x="139" y="2560434"/>
                  </a:lnTo>
                  <a:lnTo>
                    <a:pt x="8712" y="2598940"/>
                  </a:lnTo>
                  <a:lnTo>
                    <a:pt x="33108" y="2631592"/>
                  </a:lnTo>
                  <a:lnTo>
                    <a:pt x="91605" y="2683891"/>
                  </a:lnTo>
                  <a:lnTo>
                    <a:pt x="128079" y="2705697"/>
                  </a:lnTo>
                  <a:lnTo>
                    <a:pt x="171069" y="2713380"/>
                  </a:lnTo>
                  <a:lnTo>
                    <a:pt x="1865007" y="2713380"/>
                  </a:lnTo>
                  <a:lnTo>
                    <a:pt x="1907997" y="2705697"/>
                  </a:lnTo>
                  <a:lnTo>
                    <a:pt x="1944471" y="2683891"/>
                  </a:lnTo>
                  <a:lnTo>
                    <a:pt x="2008759" y="2626334"/>
                  </a:lnTo>
                  <a:lnTo>
                    <a:pt x="2033168" y="2593683"/>
                  </a:lnTo>
                  <a:lnTo>
                    <a:pt x="2041728" y="2555176"/>
                  </a:lnTo>
                  <a:lnTo>
                    <a:pt x="2041728" y="1434376"/>
                  </a:lnTo>
                  <a:close/>
                </a:path>
              </a:pathLst>
            </a:custGeom>
            <a:solidFill>
              <a:srgbClr val="57585B">
                <a:alpha val="14900"/>
              </a:srgbClr>
            </a:solidFill>
          </p:spPr>
          <p:txBody>
            <a:bodyPr wrap="square" lIns="0" tIns="0" rIns="0" bIns="0" rtlCol="0"/>
            <a:lstStyle/>
            <a:p>
              <a:endParaRPr/>
            </a:p>
          </p:txBody>
        </p:sp>
        <p:sp>
          <p:nvSpPr>
            <p:cNvPr id="21" name="object 21"/>
            <p:cNvSpPr/>
            <p:nvPr/>
          </p:nvSpPr>
          <p:spPr>
            <a:xfrm>
              <a:off x="9448914" y="2177173"/>
              <a:ext cx="2324100" cy="1198880"/>
            </a:xfrm>
            <a:custGeom>
              <a:avLst/>
              <a:gdLst/>
              <a:ahLst/>
              <a:cxnLst/>
              <a:rect l="l" t="t" r="r" b="b"/>
              <a:pathLst>
                <a:path w="2324100" h="1198879">
                  <a:moveTo>
                    <a:pt x="80302" y="0"/>
                  </a:moveTo>
                  <a:lnTo>
                    <a:pt x="28143" y="46786"/>
                  </a:lnTo>
                  <a:lnTo>
                    <a:pt x="1854" y="90703"/>
                  </a:lnTo>
                  <a:lnTo>
                    <a:pt x="0" y="107556"/>
                  </a:lnTo>
                  <a:lnTo>
                    <a:pt x="0" y="584949"/>
                  </a:lnTo>
                  <a:lnTo>
                    <a:pt x="16179" y="632612"/>
                  </a:lnTo>
                  <a:lnTo>
                    <a:pt x="78232" y="690460"/>
                  </a:lnTo>
                  <a:lnTo>
                    <a:pt x="80302" y="0"/>
                  </a:lnTo>
                  <a:close/>
                </a:path>
                <a:path w="2324100" h="1198879">
                  <a:moveTo>
                    <a:pt x="2323871" y="983386"/>
                  </a:moveTo>
                  <a:lnTo>
                    <a:pt x="2307691" y="935723"/>
                  </a:lnTo>
                  <a:lnTo>
                    <a:pt x="2245791" y="877874"/>
                  </a:lnTo>
                  <a:lnTo>
                    <a:pt x="2245372" y="1198359"/>
                  </a:lnTo>
                  <a:lnTo>
                    <a:pt x="2323871" y="1198359"/>
                  </a:lnTo>
                  <a:lnTo>
                    <a:pt x="2323871" y="983386"/>
                  </a:lnTo>
                  <a:close/>
                </a:path>
              </a:pathLst>
            </a:custGeom>
            <a:solidFill>
              <a:srgbClr val="57585B"/>
            </a:solidFill>
          </p:spPr>
          <p:txBody>
            <a:bodyPr wrap="square" lIns="0" tIns="0" rIns="0" bIns="0" rtlCol="0"/>
            <a:lstStyle/>
            <a:p>
              <a:endParaRPr/>
            </a:p>
          </p:txBody>
        </p:sp>
      </p:grpSp>
      <p:sp>
        <p:nvSpPr>
          <p:cNvPr id="22" name="object 22"/>
          <p:cNvSpPr txBox="1"/>
          <p:nvPr/>
        </p:nvSpPr>
        <p:spPr>
          <a:xfrm>
            <a:off x="739612" y="2142064"/>
            <a:ext cx="1379855" cy="239395"/>
          </a:xfrm>
          <a:prstGeom prst="rect">
            <a:avLst/>
          </a:prstGeom>
        </p:spPr>
        <p:txBody>
          <a:bodyPr vert="horz" wrap="square" lIns="0" tIns="13335" rIns="0" bIns="0" rtlCol="0">
            <a:spAutoFit/>
          </a:bodyPr>
          <a:lstStyle/>
          <a:p>
            <a:pPr marL="12700">
              <a:lnSpc>
                <a:spcPct val="100000"/>
              </a:lnSpc>
              <a:spcBef>
                <a:spcPts val="105"/>
              </a:spcBef>
            </a:pPr>
            <a:r>
              <a:rPr sz="1400" b="0" dirty="0">
                <a:latin typeface="Segoe UI Light"/>
                <a:cs typeface="Segoe UI Light"/>
              </a:rPr>
              <a:t>synchronizing</a:t>
            </a:r>
            <a:r>
              <a:rPr sz="1400" b="0" spc="-80" dirty="0">
                <a:latin typeface="Segoe UI Light"/>
                <a:cs typeface="Segoe UI Light"/>
              </a:rPr>
              <a:t> </a:t>
            </a:r>
            <a:r>
              <a:rPr sz="1400" b="0" spc="-25" dirty="0">
                <a:latin typeface="Segoe UI Light"/>
                <a:cs typeface="Segoe UI Light"/>
              </a:rPr>
              <a:t>and</a:t>
            </a:r>
            <a:endParaRPr sz="1400">
              <a:latin typeface="Segoe UI Light"/>
              <a:cs typeface="Segoe UI Light"/>
            </a:endParaRPr>
          </a:p>
        </p:txBody>
      </p:sp>
      <p:sp>
        <p:nvSpPr>
          <p:cNvPr id="23" name="object 23"/>
          <p:cNvSpPr txBox="1"/>
          <p:nvPr/>
        </p:nvSpPr>
        <p:spPr>
          <a:xfrm>
            <a:off x="739612" y="2355499"/>
            <a:ext cx="1751330" cy="239395"/>
          </a:xfrm>
          <a:prstGeom prst="rect">
            <a:avLst/>
          </a:prstGeom>
        </p:spPr>
        <p:txBody>
          <a:bodyPr vert="horz" wrap="square" lIns="0" tIns="13335" rIns="0" bIns="0" rtlCol="0">
            <a:spAutoFit/>
          </a:bodyPr>
          <a:lstStyle/>
          <a:p>
            <a:pPr marL="12700">
              <a:lnSpc>
                <a:spcPct val="100000"/>
              </a:lnSpc>
              <a:spcBef>
                <a:spcPts val="105"/>
              </a:spcBef>
            </a:pPr>
            <a:r>
              <a:rPr sz="1400" b="0" dirty="0">
                <a:latin typeface="Segoe UI Light"/>
                <a:cs typeface="Segoe UI Light"/>
              </a:rPr>
              <a:t>sequencing</a:t>
            </a:r>
            <a:r>
              <a:rPr sz="1400" b="0" spc="-35" dirty="0">
                <a:latin typeface="Segoe UI Light"/>
                <a:cs typeface="Segoe UI Light"/>
              </a:rPr>
              <a:t> </a:t>
            </a:r>
            <a:r>
              <a:rPr sz="1400" b="0" spc="-25" dirty="0">
                <a:latin typeface="Segoe UI Light"/>
                <a:cs typeface="Segoe UI Light"/>
              </a:rPr>
              <a:t>Theater,</a:t>
            </a:r>
            <a:r>
              <a:rPr sz="1400" b="0" spc="-45" dirty="0">
                <a:latin typeface="Segoe UI Light"/>
                <a:cs typeface="Segoe UI Light"/>
              </a:rPr>
              <a:t> </a:t>
            </a:r>
            <a:r>
              <a:rPr sz="1400" b="0" spc="-25" dirty="0">
                <a:latin typeface="Segoe UI Light"/>
                <a:cs typeface="Segoe UI Light"/>
              </a:rPr>
              <a:t>IC,</a:t>
            </a:r>
            <a:endParaRPr sz="1400">
              <a:latin typeface="Segoe UI Light"/>
              <a:cs typeface="Segoe UI Light"/>
            </a:endParaRPr>
          </a:p>
        </p:txBody>
      </p:sp>
      <p:sp>
        <p:nvSpPr>
          <p:cNvPr id="24" name="object 24"/>
          <p:cNvSpPr txBox="1"/>
          <p:nvPr/>
        </p:nvSpPr>
        <p:spPr>
          <a:xfrm>
            <a:off x="739612" y="2568934"/>
            <a:ext cx="1872614" cy="239395"/>
          </a:xfrm>
          <a:prstGeom prst="rect">
            <a:avLst/>
          </a:prstGeom>
        </p:spPr>
        <p:txBody>
          <a:bodyPr vert="horz" wrap="square" lIns="0" tIns="13335" rIns="0" bIns="0" rtlCol="0">
            <a:spAutoFit/>
          </a:bodyPr>
          <a:lstStyle/>
          <a:p>
            <a:pPr marL="12700">
              <a:lnSpc>
                <a:spcPct val="100000"/>
              </a:lnSpc>
              <a:spcBef>
                <a:spcPts val="105"/>
              </a:spcBef>
            </a:pPr>
            <a:r>
              <a:rPr sz="1400" b="0" dirty="0">
                <a:latin typeface="Segoe UI Light"/>
                <a:cs typeface="Segoe UI Light"/>
              </a:rPr>
              <a:t>and</a:t>
            </a:r>
            <a:r>
              <a:rPr sz="1400" b="0" spc="-25" dirty="0">
                <a:latin typeface="Segoe UI Light"/>
                <a:cs typeface="Segoe UI Light"/>
              </a:rPr>
              <a:t> </a:t>
            </a:r>
            <a:r>
              <a:rPr sz="1400" b="0" dirty="0">
                <a:latin typeface="Segoe UI Light"/>
                <a:cs typeface="Segoe UI Light"/>
              </a:rPr>
              <a:t>other</a:t>
            </a:r>
            <a:r>
              <a:rPr sz="1400" b="0" spc="-30" dirty="0">
                <a:latin typeface="Segoe UI Light"/>
                <a:cs typeface="Segoe UI Light"/>
              </a:rPr>
              <a:t> </a:t>
            </a:r>
            <a:r>
              <a:rPr sz="1400" b="0" dirty="0">
                <a:latin typeface="Segoe UI Light"/>
                <a:cs typeface="Segoe UI Light"/>
              </a:rPr>
              <a:t>capabilities</a:t>
            </a:r>
            <a:r>
              <a:rPr sz="1400" b="0" spc="-40" dirty="0">
                <a:latin typeface="Segoe UI Light"/>
                <a:cs typeface="Segoe UI Light"/>
              </a:rPr>
              <a:t> </a:t>
            </a:r>
            <a:r>
              <a:rPr sz="1400" b="0" spc="-25" dirty="0">
                <a:latin typeface="Segoe UI Light"/>
                <a:cs typeface="Segoe UI Light"/>
              </a:rPr>
              <a:t>for</a:t>
            </a:r>
            <a:endParaRPr sz="1400">
              <a:latin typeface="Segoe UI Light"/>
              <a:cs typeface="Segoe UI Light"/>
            </a:endParaRPr>
          </a:p>
        </p:txBody>
      </p:sp>
      <p:sp>
        <p:nvSpPr>
          <p:cNvPr id="25" name="object 25"/>
          <p:cNvSpPr txBox="1"/>
          <p:nvPr/>
        </p:nvSpPr>
        <p:spPr>
          <a:xfrm>
            <a:off x="739612" y="2782368"/>
            <a:ext cx="1303655" cy="239395"/>
          </a:xfrm>
          <a:prstGeom prst="rect">
            <a:avLst/>
          </a:prstGeom>
        </p:spPr>
        <p:txBody>
          <a:bodyPr vert="horz" wrap="square" lIns="0" tIns="13335" rIns="0" bIns="0" rtlCol="0">
            <a:spAutoFit/>
          </a:bodyPr>
          <a:lstStyle/>
          <a:p>
            <a:pPr marL="12700">
              <a:lnSpc>
                <a:spcPct val="100000"/>
              </a:lnSpc>
              <a:spcBef>
                <a:spcPts val="105"/>
              </a:spcBef>
            </a:pPr>
            <a:r>
              <a:rPr sz="1400" b="0" dirty="0">
                <a:latin typeface="Segoe UI Light"/>
                <a:cs typeface="Segoe UI Light"/>
              </a:rPr>
              <a:t>optimized,</a:t>
            </a:r>
            <a:r>
              <a:rPr sz="1400" b="0" spc="-45" dirty="0">
                <a:latin typeface="Segoe UI Light"/>
                <a:cs typeface="Segoe UI Light"/>
              </a:rPr>
              <a:t> </a:t>
            </a:r>
            <a:r>
              <a:rPr sz="1400" b="0" spc="-10" dirty="0">
                <a:latin typeface="Segoe UI Light"/>
                <a:cs typeface="Segoe UI Light"/>
              </a:rPr>
              <a:t>cross-</a:t>
            </a:r>
            <a:endParaRPr sz="1400">
              <a:latin typeface="Segoe UI Light"/>
              <a:cs typeface="Segoe UI Light"/>
            </a:endParaRPr>
          </a:p>
        </p:txBody>
      </p:sp>
      <p:sp>
        <p:nvSpPr>
          <p:cNvPr id="26" name="object 26"/>
          <p:cNvSpPr txBox="1"/>
          <p:nvPr/>
        </p:nvSpPr>
        <p:spPr>
          <a:xfrm>
            <a:off x="739612" y="2995803"/>
            <a:ext cx="1122680" cy="239395"/>
          </a:xfrm>
          <a:prstGeom prst="rect">
            <a:avLst/>
          </a:prstGeom>
        </p:spPr>
        <p:txBody>
          <a:bodyPr vert="horz" wrap="square" lIns="0" tIns="13335" rIns="0" bIns="0" rtlCol="0">
            <a:spAutoFit/>
          </a:bodyPr>
          <a:lstStyle/>
          <a:p>
            <a:pPr marL="12700">
              <a:lnSpc>
                <a:spcPct val="100000"/>
              </a:lnSpc>
              <a:spcBef>
                <a:spcPts val="105"/>
              </a:spcBef>
            </a:pPr>
            <a:r>
              <a:rPr sz="1400" b="0" dirty="0">
                <a:latin typeface="Segoe UI Light"/>
                <a:cs typeface="Segoe UI Light"/>
              </a:rPr>
              <a:t>functional</a:t>
            </a:r>
            <a:r>
              <a:rPr sz="1400" b="0" spc="-45" dirty="0">
                <a:latin typeface="Segoe UI Light"/>
                <a:cs typeface="Segoe UI Light"/>
              </a:rPr>
              <a:t> </a:t>
            </a:r>
            <a:r>
              <a:rPr sz="1400" b="0" spc="-25" dirty="0">
                <a:latin typeface="Segoe UI Light"/>
                <a:cs typeface="Segoe UI Light"/>
              </a:rPr>
              <a:t>UAP</a:t>
            </a:r>
            <a:endParaRPr sz="1400">
              <a:latin typeface="Segoe UI Light"/>
              <a:cs typeface="Segoe UI Light"/>
            </a:endParaRPr>
          </a:p>
        </p:txBody>
      </p:sp>
      <p:sp>
        <p:nvSpPr>
          <p:cNvPr id="27" name="object 27"/>
          <p:cNvSpPr txBox="1"/>
          <p:nvPr/>
        </p:nvSpPr>
        <p:spPr>
          <a:xfrm>
            <a:off x="739612" y="3209238"/>
            <a:ext cx="1443990" cy="239395"/>
          </a:xfrm>
          <a:prstGeom prst="rect">
            <a:avLst/>
          </a:prstGeom>
        </p:spPr>
        <p:txBody>
          <a:bodyPr vert="horz" wrap="square" lIns="0" tIns="13335" rIns="0" bIns="0" rtlCol="0">
            <a:spAutoFit/>
          </a:bodyPr>
          <a:lstStyle/>
          <a:p>
            <a:pPr marL="12700">
              <a:lnSpc>
                <a:spcPct val="100000"/>
              </a:lnSpc>
              <a:spcBef>
                <a:spcPts val="105"/>
              </a:spcBef>
            </a:pPr>
            <a:r>
              <a:rPr sz="1400" b="0" dirty="0">
                <a:latin typeface="Segoe UI Light"/>
                <a:cs typeface="Segoe UI Light"/>
              </a:rPr>
              <a:t>detection,</a:t>
            </a:r>
            <a:r>
              <a:rPr sz="1400" b="0" spc="-45" dirty="0">
                <a:latin typeface="Segoe UI Light"/>
                <a:cs typeface="Segoe UI Light"/>
              </a:rPr>
              <a:t> </a:t>
            </a:r>
            <a:r>
              <a:rPr sz="1400" b="0" spc="-10" dirty="0">
                <a:latin typeface="Segoe UI Light"/>
                <a:cs typeface="Segoe UI Light"/>
              </a:rPr>
              <a:t>tracking,</a:t>
            </a:r>
            <a:endParaRPr sz="1400">
              <a:latin typeface="Segoe UI Light"/>
              <a:cs typeface="Segoe UI Light"/>
            </a:endParaRPr>
          </a:p>
        </p:txBody>
      </p:sp>
      <p:sp>
        <p:nvSpPr>
          <p:cNvPr id="28" name="object 28"/>
          <p:cNvSpPr txBox="1"/>
          <p:nvPr/>
        </p:nvSpPr>
        <p:spPr>
          <a:xfrm>
            <a:off x="739612" y="3422672"/>
            <a:ext cx="1837689" cy="239395"/>
          </a:xfrm>
          <a:prstGeom prst="rect">
            <a:avLst/>
          </a:prstGeom>
        </p:spPr>
        <p:txBody>
          <a:bodyPr vert="horz" wrap="square" lIns="0" tIns="13335" rIns="0" bIns="0" rtlCol="0">
            <a:spAutoFit/>
          </a:bodyPr>
          <a:lstStyle/>
          <a:p>
            <a:pPr marL="12700">
              <a:lnSpc>
                <a:spcPct val="100000"/>
              </a:lnSpc>
              <a:spcBef>
                <a:spcPts val="105"/>
              </a:spcBef>
            </a:pPr>
            <a:r>
              <a:rPr sz="1400" b="0" dirty="0">
                <a:latin typeface="Segoe UI Light"/>
                <a:cs typeface="Segoe UI Light"/>
              </a:rPr>
              <a:t>mitigation,</a:t>
            </a:r>
            <a:r>
              <a:rPr sz="1400" b="0" spc="-45" dirty="0">
                <a:latin typeface="Segoe UI Light"/>
                <a:cs typeface="Segoe UI Light"/>
              </a:rPr>
              <a:t> </a:t>
            </a:r>
            <a:r>
              <a:rPr sz="1400" b="0" dirty="0">
                <a:latin typeface="Segoe UI Light"/>
                <a:cs typeface="Segoe UI Light"/>
              </a:rPr>
              <a:t>and</a:t>
            </a:r>
            <a:r>
              <a:rPr sz="1400" b="0" spc="-25" dirty="0">
                <a:latin typeface="Segoe UI Light"/>
                <a:cs typeface="Segoe UI Light"/>
              </a:rPr>
              <a:t> </a:t>
            </a:r>
            <a:r>
              <a:rPr sz="1400" b="0" spc="-10" dirty="0">
                <a:latin typeface="Segoe UI Light"/>
                <a:cs typeface="Segoe UI Light"/>
              </a:rPr>
              <a:t>recovery</a:t>
            </a:r>
            <a:endParaRPr sz="1400">
              <a:latin typeface="Segoe UI Light"/>
              <a:cs typeface="Segoe UI Light"/>
            </a:endParaRPr>
          </a:p>
        </p:txBody>
      </p:sp>
      <p:sp>
        <p:nvSpPr>
          <p:cNvPr id="29" name="object 29"/>
          <p:cNvSpPr txBox="1"/>
          <p:nvPr/>
        </p:nvSpPr>
        <p:spPr>
          <a:xfrm>
            <a:off x="778763" y="4075176"/>
            <a:ext cx="2003425" cy="338455"/>
          </a:xfrm>
          <a:prstGeom prst="rect">
            <a:avLst/>
          </a:prstGeom>
          <a:solidFill>
            <a:srgbClr val="E9E0E0"/>
          </a:solidFill>
        </p:spPr>
        <p:txBody>
          <a:bodyPr vert="horz" wrap="square" lIns="0" tIns="42544" rIns="0" bIns="0" rtlCol="0">
            <a:spAutoFit/>
          </a:bodyPr>
          <a:lstStyle/>
          <a:p>
            <a:pPr marL="91440">
              <a:lnSpc>
                <a:spcPct val="100000"/>
              </a:lnSpc>
              <a:spcBef>
                <a:spcPts val="334"/>
              </a:spcBef>
            </a:pPr>
            <a:r>
              <a:rPr sz="1600" spc="-10" dirty="0">
                <a:latin typeface="Agency FB"/>
                <a:cs typeface="Agency FB"/>
              </a:rPr>
              <a:t>Integrated-Operations</a:t>
            </a:r>
            <a:endParaRPr sz="1600">
              <a:latin typeface="Agency FB"/>
              <a:cs typeface="Agency FB"/>
            </a:endParaRPr>
          </a:p>
        </p:txBody>
      </p:sp>
      <p:sp>
        <p:nvSpPr>
          <p:cNvPr id="30" name="object 30"/>
          <p:cNvSpPr txBox="1"/>
          <p:nvPr/>
        </p:nvSpPr>
        <p:spPr>
          <a:xfrm>
            <a:off x="3695015" y="2142064"/>
            <a:ext cx="1803400" cy="1306830"/>
          </a:xfrm>
          <a:prstGeom prst="rect">
            <a:avLst/>
          </a:prstGeom>
        </p:spPr>
        <p:txBody>
          <a:bodyPr vert="horz" wrap="square" lIns="0" tIns="13335" rIns="0" bIns="0" rtlCol="0">
            <a:spAutoFit/>
          </a:bodyPr>
          <a:lstStyle/>
          <a:p>
            <a:pPr marL="12700" marR="5080">
              <a:lnSpc>
                <a:spcPct val="100000"/>
              </a:lnSpc>
              <a:spcBef>
                <a:spcPts val="105"/>
              </a:spcBef>
            </a:pPr>
            <a:r>
              <a:rPr sz="1400" b="0" dirty="0">
                <a:latin typeface="Segoe UI Light"/>
                <a:cs typeface="Segoe UI Light"/>
              </a:rPr>
              <a:t>revealing</a:t>
            </a:r>
            <a:r>
              <a:rPr sz="1400" b="0" spc="-50" dirty="0">
                <a:latin typeface="Segoe UI Light"/>
                <a:cs typeface="Segoe UI Light"/>
              </a:rPr>
              <a:t> </a:t>
            </a:r>
            <a:r>
              <a:rPr sz="1400" b="0" dirty="0">
                <a:latin typeface="Segoe UI Light"/>
                <a:cs typeface="Segoe UI Light"/>
              </a:rPr>
              <a:t>and</a:t>
            </a:r>
            <a:r>
              <a:rPr sz="1400" b="0" spc="-60" dirty="0">
                <a:latin typeface="Segoe UI Light"/>
                <a:cs typeface="Segoe UI Light"/>
              </a:rPr>
              <a:t> </a:t>
            </a:r>
            <a:r>
              <a:rPr sz="1400" b="0" spc="-10" dirty="0">
                <a:latin typeface="Segoe UI Light"/>
                <a:cs typeface="Segoe UI Light"/>
              </a:rPr>
              <a:t>exploiting </a:t>
            </a:r>
            <a:r>
              <a:rPr sz="1400" b="0" dirty="0">
                <a:latin typeface="Segoe UI Light"/>
                <a:cs typeface="Segoe UI Light"/>
              </a:rPr>
              <a:t>elusive</a:t>
            </a:r>
            <a:r>
              <a:rPr sz="1400" b="0" spc="-30" dirty="0">
                <a:latin typeface="Segoe UI Light"/>
                <a:cs typeface="Segoe UI Light"/>
              </a:rPr>
              <a:t> </a:t>
            </a:r>
            <a:r>
              <a:rPr sz="1400" b="0" dirty="0">
                <a:latin typeface="Segoe UI Light"/>
                <a:cs typeface="Segoe UI Light"/>
              </a:rPr>
              <a:t>and</a:t>
            </a:r>
            <a:r>
              <a:rPr sz="1400" b="0" spc="-30" dirty="0">
                <a:latin typeface="Segoe UI Light"/>
                <a:cs typeface="Segoe UI Light"/>
              </a:rPr>
              <a:t> </a:t>
            </a:r>
            <a:r>
              <a:rPr sz="1400" b="0" spc="-10" dirty="0">
                <a:latin typeface="Segoe UI Light"/>
                <a:cs typeface="Segoe UI Light"/>
              </a:rPr>
              <a:t>enigmatic </a:t>
            </a:r>
            <a:r>
              <a:rPr sz="1400" b="0" dirty="0">
                <a:latin typeface="Segoe UI Light"/>
                <a:cs typeface="Segoe UI Light"/>
              </a:rPr>
              <a:t>signatures</a:t>
            </a:r>
            <a:r>
              <a:rPr sz="1400" b="0" spc="-75" dirty="0">
                <a:latin typeface="Segoe UI Light"/>
                <a:cs typeface="Segoe UI Light"/>
              </a:rPr>
              <a:t> </a:t>
            </a:r>
            <a:r>
              <a:rPr sz="1400" b="0" spc="-10" dirty="0">
                <a:latin typeface="Segoe UI Light"/>
                <a:cs typeface="Segoe UI Light"/>
              </a:rPr>
              <a:t>through </a:t>
            </a:r>
            <a:r>
              <a:rPr sz="1400" b="0" dirty="0">
                <a:latin typeface="Segoe UI Light"/>
                <a:cs typeface="Segoe UI Light"/>
              </a:rPr>
              <a:t>advanced</a:t>
            </a:r>
            <a:r>
              <a:rPr sz="1400" b="0" spc="-70" dirty="0">
                <a:latin typeface="Segoe UI Light"/>
                <a:cs typeface="Segoe UI Light"/>
              </a:rPr>
              <a:t> </a:t>
            </a:r>
            <a:r>
              <a:rPr sz="1400" b="0" spc="-10" dirty="0">
                <a:latin typeface="Segoe UI Light"/>
                <a:cs typeface="Segoe UI Light"/>
              </a:rPr>
              <a:t>technologies </a:t>
            </a:r>
            <a:r>
              <a:rPr sz="1400" b="0" dirty="0">
                <a:latin typeface="Segoe UI Light"/>
                <a:cs typeface="Segoe UI Light"/>
              </a:rPr>
              <a:t>and</a:t>
            </a:r>
            <a:r>
              <a:rPr sz="1400" b="0" spc="-35" dirty="0">
                <a:latin typeface="Segoe UI Light"/>
                <a:cs typeface="Segoe UI Light"/>
              </a:rPr>
              <a:t> </a:t>
            </a:r>
            <a:r>
              <a:rPr sz="1400" b="0" dirty="0">
                <a:latin typeface="Segoe UI Light"/>
                <a:cs typeface="Segoe UI Light"/>
              </a:rPr>
              <a:t>focused,</a:t>
            </a:r>
            <a:r>
              <a:rPr sz="1400" b="0" spc="-40" dirty="0">
                <a:latin typeface="Segoe UI Light"/>
                <a:cs typeface="Segoe UI Light"/>
              </a:rPr>
              <a:t> </a:t>
            </a:r>
            <a:r>
              <a:rPr sz="1400" b="0" spc="-10" dirty="0">
                <a:latin typeface="Segoe UI Light"/>
                <a:cs typeface="Segoe UI Light"/>
              </a:rPr>
              <a:t>cross- </a:t>
            </a:r>
            <a:r>
              <a:rPr sz="1400" b="0" dirty="0">
                <a:latin typeface="Segoe UI Light"/>
                <a:cs typeface="Segoe UI Light"/>
              </a:rPr>
              <a:t>sector</a:t>
            </a:r>
            <a:r>
              <a:rPr sz="1400" b="0" spc="-25" dirty="0">
                <a:latin typeface="Segoe UI Light"/>
                <a:cs typeface="Segoe UI Light"/>
              </a:rPr>
              <a:t> </a:t>
            </a:r>
            <a:r>
              <a:rPr sz="1400" b="0" spc="-10" dirty="0">
                <a:latin typeface="Segoe UI Light"/>
                <a:cs typeface="Segoe UI Light"/>
              </a:rPr>
              <a:t>partnerships</a:t>
            </a:r>
            <a:endParaRPr sz="1400">
              <a:latin typeface="Segoe UI Light"/>
              <a:cs typeface="Segoe UI Light"/>
            </a:endParaRPr>
          </a:p>
        </p:txBody>
      </p:sp>
      <p:sp>
        <p:nvSpPr>
          <p:cNvPr id="31" name="object 31"/>
          <p:cNvSpPr txBox="1"/>
          <p:nvPr/>
        </p:nvSpPr>
        <p:spPr>
          <a:xfrm>
            <a:off x="3649979" y="4075176"/>
            <a:ext cx="2032000" cy="338455"/>
          </a:xfrm>
          <a:prstGeom prst="rect">
            <a:avLst/>
          </a:prstGeom>
          <a:solidFill>
            <a:srgbClr val="ACB8C9">
              <a:alpha val="79998"/>
            </a:srgbClr>
          </a:solidFill>
        </p:spPr>
        <p:txBody>
          <a:bodyPr vert="horz" wrap="square" lIns="0" tIns="42544" rIns="0" bIns="0" rtlCol="0">
            <a:spAutoFit/>
          </a:bodyPr>
          <a:lstStyle/>
          <a:p>
            <a:pPr marL="91440">
              <a:lnSpc>
                <a:spcPct val="100000"/>
              </a:lnSpc>
              <a:spcBef>
                <a:spcPts val="334"/>
              </a:spcBef>
            </a:pPr>
            <a:r>
              <a:rPr sz="1600" dirty="0">
                <a:latin typeface="Agency FB"/>
                <a:cs typeface="Agency FB"/>
              </a:rPr>
              <a:t>S&amp;T</a:t>
            </a:r>
            <a:r>
              <a:rPr sz="1600" spc="-25" dirty="0">
                <a:latin typeface="Agency FB"/>
                <a:cs typeface="Agency FB"/>
              </a:rPr>
              <a:t> </a:t>
            </a:r>
            <a:r>
              <a:rPr sz="1600" dirty="0">
                <a:latin typeface="Agency FB"/>
                <a:cs typeface="Agency FB"/>
              </a:rPr>
              <a:t>Research</a:t>
            </a:r>
            <a:r>
              <a:rPr sz="1600" spc="-20" dirty="0">
                <a:latin typeface="Agency FB"/>
                <a:cs typeface="Agency FB"/>
              </a:rPr>
              <a:t> </a:t>
            </a:r>
            <a:r>
              <a:rPr sz="1600" dirty="0">
                <a:latin typeface="Agency FB"/>
                <a:cs typeface="Agency FB"/>
              </a:rPr>
              <a:t>&amp;</a:t>
            </a:r>
            <a:r>
              <a:rPr sz="1600" spc="-15" dirty="0">
                <a:latin typeface="Agency FB"/>
                <a:cs typeface="Agency FB"/>
              </a:rPr>
              <a:t> </a:t>
            </a:r>
            <a:r>
              <a:rPr sz="1600" spc="-10" dirty="0">
                <a:latin typeface="Agency FB"/>
                <a:cs typeface="Agency FB"/>
              </a:rPr>
              <a:t>Application</a:t>
            </a:r>
            <a:endParaRPr sz="1600">
              <a:latin typeface="Agency FB"/>
              <a:cs typeface="Agency FB"/>
            </a:endParaRPr>
          </a:p>
        </p:txBody>
      </p:sp>
      <p:sp>
        <p:nvSpPr>
          <p:cNvPr id="32" name="object 32"/>
          <p:cNvSpPr txBox="1"/>
          <p:nvPr/>
        </p:nvSpPr>
        <p:spPr>
          <a:xfrm>
            <a:off x="6643485" y="2118953"/>
            <a:ext cx="1875155" cy="1306830"/>
          </a:xfrm>
          <a:prstGeom prst="rect">
            <a:avLst/>
          </a:prstGeom>
        </p:spPr>
        <p:txBody>
          <a:bodyPr vert="horz" wrap="square" lIns="0" tIns="13335" rIns="0" bIns="0" rtlCol="0">
            <a:spAutoFit/>
          </a:bodyPr>
          <a:lstStyle/>
          <a:p>
            <a:pPr marL="12700" marR="5080">
              <a:lnSpc>
                <a:spcPct val="100000"/>
              </a:lnSpc>
              <a:spcBef>
                <a:spcPts val="105"/>
              </a:spcBef>
            </a:pPr>
            <a:r>
              <a:rPr sz="1400" b="0" dirty="0">
                <a:latin typeface="Segoe UI Light"/>
                <a:cs typeface="Segoe UI Light"/>
              </a:rPr>
              <a:t>delivering</a:t>
            </a:r>
            <a:r>
              <a:rPr sz="1400" b="0" spc="-45" dirty="0">
                <a:latin typeface="Segoe UI Light"/>
                <a:cs typeface="Segoe UI Light"/>
              </a:rPr>
              <a:t> </a:t>
            </a:r>
            <a:r>
              <a:rPr sz="1400" b="0" spc="-10" dirty="0">
                <a:latin typeface="Segoe UI Light"/>
                <a:cs typeface="Segoe UI Light"/>
              </a:rPr>
              <a:t>peer-reviewed </a:t>
            </a:r>
            <a:r>
              <a:rPr sz="1400" b="0" dirty="0">
                <a:latin typeface="Segoe UI Light"/>
                <a:cs typeface="Segoe UI Light"/>
              </a:rPr>
              <a:t>conclusions</a:t>
            </a:r>
            <a:r>
              <a:rPr sz="1400" b="0" spc="-65" dirty="0">
                <a:latin typeface="Segoe UI Light"/>
                <a:cs typeface="Segoe UI Light"/>
              </a:rPr>
              <a:t> </a:t>
            </a:r>
            <a:r>
              <a:rPr sz="1400" b="0" spc="-10" dirty="0">
                <a:latin typeface="Segoe UI Light"/>
                <a:cs typeface="Segoe UI Light"/>
              </a:rPr>
              <a:t>through </a:t>
            </a:r>
            <a:r>
              <a:rPr sz="1400" b="0" dirty="0">
                <a:latin typeface="Segoe UI Light"/>
                <a:cs typeface="Segoe UI Light"/>
              </a:rPr>
              <a:t>deliberate</a:t>
            </a:r>
            <a:r>
              <a:rPr sz="1400" b="0" spc="-50" dirty="0">
                <a:latin typeface="Segoe UI Light"/>
                <a:cs typeface="Segoe UI Light"/>
              </a:rPr>
              <a:t> </a:t>
            </a:r>
            <a:r>
              <a:rPr sz="1400" b="0" dirty="0">
                <a:latin typeface="Segoe UI Light"/>
                <a:cs typeface="Segoe UI Light"/>
              </a:rPr>
              <a:t>syntheses</a:t>
            </a:r>
            <a:r>
              <a:rPr sz="1400" b="0" spc="-50" dirty="0">
                <a:latin typeface="Segoe UI Light"/>
                <a:cs typeface="Segoe UI Light"/>
              </a:rPr>
              <a:t> </a:t>
            </a:r>
            <a:r>
              <a:rPr sz="1400" b="0" spc="-25" dirty="0">
                <a:latin typeface="Segoe UI Light"/>
                <a:cs typeface="Segoe UI Light"/>
              </a:rPr>
              <a:t>of </a:t>
            </a:r>
            <a:r>
              <a:rPr sz="1400" b="0" dirty="0">
                <a:latin typeface="Segoe UI Light"/>
                <a:cs typeface="Segoe UI Light"/>
              </a:rPr>
              <a:t>scientific</a:t>
            </a:r>
            <a:r>
              <a:rPr sz="1400" b="0" spc="-20" dirty="0">
                <a:latin typeface="Segoe UI Light"/>
                <a:cs typeface="Segoe UI Light"/>
              </a:rPr>
              <a:t> </a:t>
            </a:r>
            <a:r>
              <a:rPr sz="1400" b="0" dirty="0">
                <a:latin typeface="Segoe UI Light"/>
                <a:cs typeface="Segoe UI Light"/>
              </a:rPr>
              <a:t>and</a:t>
            </a:r>
            <a:r>
              <a:rPr sz="1400" b="0" spc="-40" dirty="0">
                <a:latin typeface="Segoe UI Light"/>
                <a:cs typeface="Segoe UI Light"/>
              </a:rPr>
              <a:t> </a:t>
            </a:r>
            <a:r>
              <a:rPr sz="1400" b="0" spc="-10" dirty="0">
                <a:latin typeface="Segoe UI Light"/>
                <a:cs typeface="Segoe UI Light"/>
              </a:rPr>
              <a:t>intelligence </a:t>
            </a:r>
            <a:r>
              <a:rPr sz="1400" b="0" dirty="0">
                <a:latin typeface="Segoe UI Light"/>
                <a:cs typeface="Segoe UI Light"/>
              </a:rPr>
              <a:t>method,</a:t>
            </a:r>
            <a:r>
              <a:rPr sz="1400" b="0" spc="-40" dirty="0">
                <a:latin typeface="Segoe UI Light"/>
                <a:cs typeface="Segoe UI Light"/>
              </a:rPr>
              <a:t> </a:t>
            </a:r>
            <a:r>
              <a:rPr sz="1400" b="0" spc="-10" dirty="0">
                <a:latin typeface="Segoe UI Light"/>
                <a:cs typeface="Segoe UI Light"/>
              </a:rPr>
              <a:t>tradecraft,</a:t>
            </a:r>
            <a:r>
              <a:rPr sz="1400" b="0" spc="500" dirty="0">
                <a:latin typeface="Segoe UI Light"/>
                <a:cs typeface="Segoe UI Light"/>
              </a:rPr>
              <a:t> </a:t>
            </a:r>
            <a:r>
              <a:rPr sz="1400" b="0" dirty="0">
                <a:latin typeface="Segoe UI Light"/>
                <a:cs typeface="Segoe UI Light"/>
              </a:rPr>
              <a:t>tools,</a:t>
            </a:r>
            <a:r>
              <a:rPr sz="1400" b="0" spc="-25" dirty="0">
                <a:latin typeface="Segoe UI Light"/>
                <a:cs typeface="Segoe UI Light"/>
              </a:rPr>
              <a:t> </a:t>
            </a:r>
            <a:r>
              <a:rPr sz="1400" b="0" dirty="0">
                <a:latin typeface="Segoe UI Light"/>
                <a:cs typeface="Segoe UI Light"/>
              </a:rPr>
              <a:t>and</a:t>
            </a:r>
            <a:r>
              <a:rPr sz="1400" b="0" spc="-30" dirty="0">
                <a:latin typeface="Segoe UI Light"/>
                <a:cs typeface="Segoe UI Light"/>
              </a:rPr>
              <a:t> </a:t>
            </a:r>
            <a:r>
              <a:rPr sz="1400" b="0" spc="-10" dirty="0">
                <a:latin typeface="Segoe UI Light"/>
                <a:cs typeface="Segoe UI Light"/>
              </a:rPr>
              <a:t>expertise</a:t>
            </a:r>
            <a:endParaRPr sz="1400">
              <a:latin typeface="Segoe UI Light"/>
              <a:cs typeface="Segoe UI Light"/>
            </a:endParaRPr>
          </a:p>
        </p:txBody>
      </p:sp>
      <p:sp>
        <p:nvSpPr>
          <p:cNvPr id="33" name="object 33"/>
          <p:cNvSpPr/>
          <p:nvPr/>
        </p:nvSpPr>
        <p:spPr>
          <a:xfrm>
            <a:off x="6664452" y="4091940"/>
            <a:ext cx="2032000" cy="338455"/>
          </a:xfrm>
          <a:custGeom>
            <a:avLst/>
            <a:gdLst/>
            <a:ahLst/>
            <a:cxnLst/>
            <a:rect l="l" t="t" r="r" b="b"/>
            <a:pathLst>
              <a:path w="2032000" h="338454">
                <a:moveTo>
                  <a:pt x="2031492" y="0"/>
                </a:moveTo>
                <a:lnTo>
                  <a:pt x="0" y="0"/>
                </a:lnTo>
                <a:lnTo>
                  <a:pt x="0" y="338327"/>
                </a:lnTo>
                <a:lnTo>
                  <a:pt x="2031492" y="338327"/>
                </a:lnTo>
                <a:lnTo>
                  <a:pt x="2031492" y="0"/>
                </a:lnTo>
                <a:close/>
              </a:path>
            </a:pathLst>
          </a:custGeom>
          <a:solidFill>
            <a:srgbClr val="ACB8C9">
              <a:alpha val="79998"/>
            </a:srgbClr>
          </a:solidFill>
        </p:spPr>
        <p:txBody>
          <a:bodyPr wrap="square" lIns="0" tIns="0" rIns="0" bIns="0" rtlCol="0"/>
          <a:lstStyle/>
          <a:p>
            <a:endParaRPr/>
          </a:p>
        </p:txBody>
      </p:sp>
      <p:sp>
        <p:nvSpPr>
          <p:cNvPr id="34" name="object 34"/>
          <p:cNvSpPr txBox="1"/>
          <p:nvPr/>
        </p:nvSpPr>
        <p:spPr>
          <a:xfrm>
            <a:off x="6664452" y="4091940"/>
            <a:ext cx="2032000" cy="338455"/>
          </a:xfrm>
          <a:prstGeom prst="rect">
            <a:avLst/>
          </a:prstGeom>
        </p:spPr>
        <p:txBody>
          <a:bodyPr vert="horz" wrap="square" lIns="0" tIns="41275" rIns="0" bIns="0" rtlCol="0">
            <a:spAutoFit/>
          </a:bodyPr>
          <a:lstStyle/>
          <a:p>
            <a:pPr marL="91440">
              <a:lnSpc>
                <a:spcPct val="100000"/>
              </a:lnSpc>
              <a:spcBef>
                <a:spcPts val="325"/>
              </a:spcBef>
            </a:pPr>
            <a:r>
              <a:rPr sz="1600" spc="-10" dirty="0">
                <a:latin typeface="Agency FB"/>
                <a:cs typeface="Agency FB"/>
              </a:rPr>
              <a:t>Interdisciplinary</a:t>
            </a:r>
            <a:r>
              <a:rPr sz="1600" spc="90" dirty="0">
                <a:latin typeface="Agency FB"/>
                <a:cs typeface="Agency FB"/>
              </a:rPr>
              <a:t> </a:t>
            </a:r>
            <a:r>
              <a:rPr sz="1600" spc="-10" dirty="0">
                <a:latin typeface="Agency FB"/>
                <a:cs typeface="Agency FB"/>
              </a:rPr>
              <a:t>Analyses</a:t>
            </a:r>
            <a:endParaRPr sz="1600">
              <a:latin typeface="Agency FB"/>
              <a:cs typeface="Agency FB"/>
            </a:endParaRPr>
          </a:p>
        </p:txBody>
      </p:sp>
      <p:sp>
        <p:nvSpPr>
          <p:cNvPr id="37" name="object 37"/>
          <p:cNvSpPr txBox="1">
            <a:spLocks noGrp="1"/>
          </p:cNvSpPr>
          <p:nvPr>
            <p:ph type="dt" sz="half" idx="6"/>
          </p:nvPr>
        </p:nvSpPr>
        <p:spPr>
          <a:xfrm>
            <a:off x="9537040" y="6411327"/>
            <a:ext cx="2427604" cy="336550"/>
          </a:xfrm>
          <a:prstGeom prst="rect">
            <a:avLst/>
          </a:prstGeom>
        </p:spPr>
        <p:txBody>
          <a:bodyPr vert="horz" wrap="square" lIns="0" tIns="0" rIns="0" bIns="0" rtlCol="0">
            <a:spAutoFit/>
          </a:bodyPr>
          <a:lstStyle>
            <a:defPPr>
              <a:defRPr kern="0"/>
            </a:defPPr>
            <a:lvl1pPr>
              <a:defRPr sz="1050" b="0" i="0">
                <a:solidFill>
                  <a:schemeClr val="tx1"/>
                </a:solidFill>
                <a:latin typeface="Garamond"/>
                <a:cs typeface="Garamond"/>
              </a:defRPr>
            </a:lvl1pPr>
          </a:lstStyle>
          <a:p>
            <a:pPr marL="12700" marR="5080" indent="784225">
              <a:lnSpc>
                <a:spcPts val="1260"/>
              </a:lnSpc>
            </a:pPr>
            <a:r>
              <a:rPr lang="en-US"/>
              <a:t>U.S.</a:t>
            </a:r>
            <a:r>
              <a:rPr lang="en-US" spc="-15"/>
              <a:t> </a:t>
            </a:r>
            <a:r>
              <a:rPr lang="en-US"/>
              <a:t>Department</a:t>
            </a:r>
            <a:r>
              <a:rPr lang="en-US" spc="-50"/>
              <a:t> </a:t>
            </a:r>
            <a:r>
              <a:rPr lang="en-US"/>
              <a:t>of</a:t>
            </a:r>
            <a:r>
              <a:rPr lang="en-US" spc="-10"/>
              <a:t> </a:t>
            </a:r>
            <a:r>
              <a:rPr lang="en-US"/>
              <a:t>Defense</a:t>
            </a:r>
            <a:r>
              <a:rPr lang="en-US" spc="-30"/>
              <a:t> </a:t>
            </a:r>
            <a:r>
              <a:rPr lang="en-US" spc="-50"/>
              <a:t>&amp; </a:t>
            </a:r>
            <a:r>
              <a:rPr lang="en-US"/>
              <a:t>Office</a:t>
            </a:r>
            <a:r>
              <a:rPr lang="en-US" spc="-15"/>
              <a:t> </a:t>
            </a:r>
            <a:r>
              <a:rPr lang="en-US"/>
              <a:t>of</a:t>
            </a:r>
            <a:r>
              <a:rPr lang="en-US" spc="-20"/>
              <a:t> </a:t>
            </a:r>
            <a:r>
              <a:rPr lang="en-US"/>
              <a:t>the</a:t>
            </a:r>
            <a:r>
              <a:rPr lang="en-US" spc="-20"/>
              <a:t> </a:t>
            </a:r>
            <a:r>
              <a:rPr lang="en-US"/>
              <a:t>Director</a:t>
            </a:r>
            <a:r>
              <a:rPr lang="en-US" spc="-30"/>
              <a:t> </a:t>
            </a:r>
            <a:r>
              <a:rPr lang="en-US"/>
              <a:t>of</a:t>
            </a:r>
            <a:r>
              <a:rPr lang="en-US" spc="-5"/>
              <a:t> </a:t>
            </a:r>
            <a:r>
              <a:rPr lang="en-US"/>
              <a:t>National</a:t>
            </a:r>
            <a:r>
              <a:rPr lang="en-US" spc="-50"/>
              <a:t> </a:t>
            </a:r>
            <a:r>
              <a:rPr lang="en-US" spc="-10"/>
              <a:t>Intelligence</a:t>
            </a:r>
            <a:endParaRPr spc="-10" dirty="0"/>
          </a:p>
        </p:txBody>
      </p:sp>
      <p:sp>
        <p:nvSpPr>
          <p:cNvPr id="38" name="object 38"/>
          <p:cNvSpPr txBox="1">
            <a:spLocks noGrp="1"/>
          </p:cNvSpPr>
          <p:nvPr>
            <p:ph type="sldNum" sz="quarter" idx="7"/>
          </p:nvPr>
        </p:nvSpPr>
        <p:spPr>
          <a:xfrm>
            <a:off x="78739" y="6429009"/>
            <a:ext cx="1718945" cy="392429"/>
          </a:xfrm>
          <a:prstGeom prst="rect">
            <a:avLst/>
          </a:prstGeom>
        </p:spPr>
        <p:txBody>
          <a:bodyPr vert="horz" wrap="square" lIns="0" tIns="0" rIns="0" bIns="0" rtlCol="0">
            <a:spAutoFit/>
          </a:bodyPr>
          <a:lstStyle>
            <a:defPPr>
              <a:defRPr kern="0"/>
            </a:defPPr>
            <a:lvl1pPr>
              <a:defRPr sz="1400" b="0" i="0">
                <a:solidFill>
                  <a:srgbClr val="A6A6A6"/>
                </a:solidFill>
                <a:latin typeface="Agency FB"/>
                <a:cs typeface="Agency FB"/>
              </a:defRPr>
            </a:lvl1pPr>
          </a:lstStyle>
          <a:p>
            <a:pPr marL="267970">
              <a:spcBef>
                <a:spcPts val="80"/>
              </a:spcBef>
            </a:pPr>
            <a:fld id="{81D60167-4931-47E6-BA6A-407CBD079E47}" type="slidenum">
              <a:rPr lang="en-US" spc="-50" smtClean="0"/>
              <a:pPr marL="267970">
                <a:spcBef>
                  <a:spcPts val="80"/>
                </a:spcBef>
              </a:pPr>
              <a:t>33</a:t>
            </a:fld>
            <a:endParaRPr lang="en-US" spc="-50"/>
          </a:p>
          <a:p>
            <a:pPr marL="12700">
              <a:spcBef>
                <a:spcPts val="225"/>
              </a:spcBef>
            </a:pPr>
            <a:r>
              <a:rPr lang="en-US" sz="800">
                <a:solidFill>
                  <a:srgbClr val="D0CECE"/>
                </a:solidFill>
                <a:latin typeface="Calibri"/>
                <a:cs typeface="Calibri"/>
              </a:rPr>
              <a:t>DoD</a:t>
            </a:r>
            <a:r>
              <a:rPr lang="en-US" sz="800" spc="-40">
                <a:solidFill>
                  <a:srgbClr val="D0CECE"/>
                </a:solidFill>
                <a:latin typeface="Calibri"/>
                <a:cs typeface="Calibri"/>
              </a:rPr>
              <a:t> </a:t>
            </a:r>
            <a:r>
              <a:rPr lang="en-US" sz="800">
                <a:solidFill>
                  <a:srgbClr val="D0CECE"/>
                </a:solidFill>
                <a:latin typeface="Calibri"/>
                <a:cs typeface="Calibri"/>
              </a:rPr>
              <a:t>PPR</a:t>
            </a:r>
            <a:r>
              <a:rPr lang="en-US" sz="800" spc="-35">
                <a:solidFill>
                  <a:srgbClr val="D0CECE"/>
                </a:solidFill>
                <a:latin typeface="Calibri"/>
                <a:cs typeface="Calibri"/>
              </a:rPr>
              <a:t> </a:t>
            </a:r>
            <a:r>
              <a:rPr lang="en-US" sz="800">
                <a:solidFill>
                  <a:srgbClr val="D0CECE"/>
                </a:solidFill>
                <a:latin typeface="Calibri"/>
                <a:cs typeface="Calibri"/>
              </a:rPr>
              <a:t>Approved</a:t>
            </a:r>
            <a:r>
              <a:rPr lang="en-US" sz="800" spc="-15">
                <a:solidFill>
                  <a:srgbClr val="D0CECE"/>
                </a:solidFill>
                <a:latin typeface="Calibri"/>
                <a:cs typeface="Calibri"/>
              </a:rPr>
              <a:t> </a:t>
            </a:r>
            <a:r>
              <a:rPr lang="en-US" sz="800">
                <a:solidFill>
                  <a:srgbClr val="D0CECE"/>
                </a:solidFill>
                <a:latin typeface="Calibri"/>
                <a:cs typeface="Calibri"/>
              </a:rPr>
              <a:t>Slide,</a:t>
            </a:r>
            <a:r>
              <a:rPr lang="en-US" sz="800" spc="-10">
                <a:solidFill>
                  <a:srgbClr val="D0CECE"/>
                </a:solidFill>
                <a:latin typeface="Calibri"/>
                <a:cs typeface="Calibri"/>
              </a:rPr>
              <a:t> </a:t>
            </a:r>
            <a:r>
              <a:rPr lang="en-US" sz="800">
                <a:solidFill>
                  <a:srgbClr val="D0CECE"/>
                </a:solidFill>
                <a:latin typeface="Calibri"/>
                <a:cs typeface="Calibri"/>
              </a:rPr>
              <a:t>Case</a:t>
            </a:r>
            <a:r>
              <a:rPr lang="en-US" sz="800" spc="-35">
                <a:solidFill>
                  <a:srgbClr val="D0CECE"/>
                </a:solidFill>
                <a:latin typeface="Calibri"/>
                <a:cs typeface="Calibri"/>
              </a:rPr>
              <a:t> </a:t>
            </a:r>
            <a:r>
              <a:rPr lang="en-US" sz="800">
                <a:solidFill>
                  <a:srgbClr val="D0CECE"/>
                </a:solidFill>
                <a:latin typeface="Calibri"/>
                <a:cs typeface="Calibri"/>
              </a:rPr>
              <a:t>23-S-</a:t>
            </a:r>
            <a:r>
              <a:rPr lang="en-US" sz="800" spc="-20">
                <a:solidFill>
                  <a:srgbClr val="D0CECE"/>
                </a:solidFill>
                <a:latin typeface="Calibri"/>
                <a:cs typeface="Calibri"/>
              </a:rPr>
              <a:t>0802</a:t>
            </a:r>
            <a:endParaRPr sz="800">
              <a:latin typeface="Calibri"/>
              <a:cs typeface="Calibri"/>
            </a:endParaRPr>
          </a:p>
        </p:txBody>
      </p:sp>
      <p:sp>
        <p:nvSpPr>
          <p:cNvPr id="39" name="object 39"/>
          <p:cNvSpPr txBox="1">
            <a:spLocks noGrp="1"/>
          </p:cNvSpPr>
          <p:nvPr>
            <p:ph type="ftr" sz="quarter" idx="5"/>
          </p:nvPr>
        </p:nvSpPr>
        <p:spPr>
          <a:xfrm>
            <a:off x="5628004" y="6548549"/>
            <a:ext cx="937895" cy="200659"/>
          </a:xfrm>
          <a:prstGeom prst="rect">
            <a:avLst/>
          </a:prstGeom>
        </p:spPr>
        <p:txBody>
          <a:bodyPr vert="horz" wrap="square" lIns="0" tIns="0" rIns="0" bIns="0" rtlCol="0">
            <a:spAutoFit/>
          </a:bodyPr>
          <a:lstStyle>
            <a:defPPr>
              <a:defRPr kern="0"/>
            </a:defPPr>
            <a:lvl1pPr>
              <a:defRPr sz="1200" b="0" i="0">
                <a:solidFill>
                  <a:schemeClr val="tx1"/>
                </a:solidFill>
                <a:latin typeface="Arial Narrow"/>
                <a:cs typeface="Arial Narrow"/>
              </a:defRPr>
            </a:lvl1pPr>
          </a:lstStyle>
          <a:p>
            <a:pPr marL="12700">
              <a:lnSpc>
                <a:spcPct val="100000"/>
              </a:lnSpc>
              <a:spcBef>
                <a:spcPts val="20"/>
              </a:spcBef>
            </a:pPr>
            <a:r>
              <a:rPr lang="en-US" spc="-10"/>
              <a:t>UNCLASSIFIED</a:t>
            </a:r>
            <a:endParaRPr spc="-10" dirty="0"/>
          </a:p>
        </p:txBody>
      </p:sp>
      <p:sp>
        <p:nvSpPr>
          <p:cNvPr id="35" name="object 35"/>
          <p:cNvSpPr txBox="1"/>
          <p:nvPr/>
        </p:nvSpPr>
        <p:spPr>
          <a:xfrm>
            <a:off x="9668224" y="2114585"/>
            <a:ext cx="1892935" cy="1733550"/>
          </a:xfrm>
          <a:prstGeom prst="rect">
            <a:avLst/>
          </a:prstGeom>
        </p:spPr>
        <p:txBody>
          <a:bodyPr vert="horz" wrap="square" lIns="0" tIns="13335" rIns="0" bIns="0" rtlCol="0">
            <a:spAutoFit/>
          </a:bodyPr>
          <a:lstStyle/>
          <a:p>
            <a:pPr marL="12700" marR="5080">
              <a:lnSpc>
                <a:spcPct val="100000"/>
              </a:lnSpc>
              <a:spcBef>
                <a:spcPts val="105"/>
              </a:spcBef>
            </a:pPr>
            <a:r>
              <a:rPr sz="1400" b="0" dirty="0">
                <a:latin typeface="Segoe UI Light"/>
                <a:cs typeface="Segoe UI Light"/>
              </a:rPr>
              <a:t>driving</a:t>
            </a:r>
            <a:r>
              <a:rPr sz="1400" b="0" spc="-40" dirty="0">
                <a:latin typeface="Segoe UI Light"/>
                <a:cs typeface="Segoe UI Light"/>
              </a:rPr>
              <a:t> </a:t>
            </a:r>
            <a:r>
              <a:rPr sz="1400" b="0" dirty="0">
                <a:latin typeface="Segoe UI Light"/>
                <a:cs typeface="Segoe UI Light"/>
              </a:rPr>
              <a:t>shared</a:t>
            </a:r>
            <a:r>
              <a:rPr sz="1400" b="0" spc="-45" dirty="0">
                <a:latin typeface="Segoe UI Light"/>
                <a:cs typeface="Segoe UI Light"/>
              </a:rPr>
              <a:t> </a:t>
            </a:r>
            <a:r>
              <a:rPr sz="1400" b="0" spc="-10" dirty="0">
                <a:latin typeface="Segoe UI Light"/>
                <a:cs typeface="Segoe UI Light"/>
              </a:rPr>
              <a:t>awareness </a:t>
            </a:r>
            <a:r>
              <a:rPr sz="1400" b="0" dirty="0">
                <a:latin typeface="Segoe UI Light"/>
                <a:cs typeface="Segoe UI Light"/>
              </a:rPr>
              <a:t>across</a:t>
            </a:r>
            <a:r>
              <a:rPr sz="1400" b="0" spc="-45" dirty="0">
                <a:latin typeface="Segoe UI Light"/>
                <a:cs typeface="Segoe UI Light"/>
              </a:rPr>
              <a:t> </a:t>
            </a:r>
            <a:r>
              <a:rPr sz="1400" b="0" dirty="0">
                <a:latin typeface="Segoe UI Light"/>
                <a:cs typeface="Segoe UI Light"/>
              </a:rPr>
              <a:t>mission</a:t>
            </a:r>
            <a:r>
              <a:rPr sz="1400" b="0" spc="-20" dirty="0">
                <a:latin typeface="Segoe UI Light"/>
                <a:cs typeface="Segoe UI Light"/>
              </a:rPr>
              <a:t> </a:t>
            </a:r>
            <a:r>
              <a:rPr sz="1400" b="0" spc="-10" dirty="0">
                <a:latin typeface="Segoe UI Light"/>
                <a:cs typeface="Segoe UI Light"/>
              </a:rPr>
              <a:t>partners, </a:t>
            </a:r>
            <a:r>
              <a:rPr sz="1400" b="0" dirty="0">
                <a:latin typeface="Segoe UI Light"/>
                <a:cs typeface="Segoe UI Light"/>
              </a:rPr>
              <a:t>oversight</a:t>
            </a:r>
            <a:r>
              <a:rPr sz="1400" b="0" spc="-45" dirty="0">
                <a:latin typeface="Segoe UI Light"/>
                <a:cs typeface="Segoe UI Light"/>
              </a:rPr>
              <a:t> </a:t>
            </a:r>
            <a:r>
              <a:rPr sz="1400" b="0" spc="-10" dirty="0">
                <a:latin typeface="Segoe UI Light"/>
                <a:cs typeface="Segoe UI Light"/>
              </a:rPr>
              <a:t>authorities,</a:t>
            </a:r>
            <a:r>
              <a:rPr sz="1400" b="0" spc="500" dirty="0">
                <a:latin typeface="Segoe UI Light"/>
                <a:cs typeface="Segoe UI Light"/>
              </a:rPr>
              <a:t> </a:t>
            </a:r>
            <a:r>
              <a:rPr sz="1400" b="0" dirty="0">
                <a:latin typeface="Segoe UI Light"/>
                <a:cs typeface="Segoe UI Light"/>
              </a:rPr>
              <a:t>and</a:t>
            </a:r>
            <a:r>
              <a:rPr sz="1400" b="0" spc="-20" dirty="0">
                <a:latin typeface="Segoe UI Light"/>
                <a:cs typeface="Segoe UI Light"/>
              </a:rPr>
              <a:t> </a:t>
            </a:r>
            <a:r>
              <a:rPr sz="1400" b="0" spc="-10" dirty="0">
                <a:latin typeface="Segoe UI Light"/>
                <a:cs typeface="Segoe UI Light"/>
              </a:rPr>
              <a:t>stakeholders— </a:t>
            </a:r>
            <a:r>
              <a:rPr sz="1400" b="0" dirty="0">
                <a:latin typeface="Segoe UI Light"/>
                <a:cs typeface="Segoe UI Light"/>
              </a:rPr>
              <a:t>normalizing</a:t>
            </a:r>
            <a:r>
              <a:rPr sz="1400" b="0" spc="-15" dirty="0">
                <a:latin typeface="Segoe UI Light"/>
                <a:cs typeface="Segoe UI Light"/>
              </a:rPr>
              <a:t> </a:t>
            </a:r>
            <a:r>
              <a:rPr sz="1400" b="0" spc="-10" dirty="0">
                <a:latin typeface="Segoe UI Light"/>
                <a:cs typeface="Segoe UI Light"/>
              </a:rPr>
              <a:t>cross-sector </a:t>
            </a:r>
            <a:r>
              <a:rPr sz="1400" b="0" dirty="0">
                <a:latin typeface="Segoe UI Light"/>
                <a:cs typeface="Segoe UI Light"/>
              </a:rPr>
              <a:t>partnerships</a:t>
            </a:r>
            <a:r>
              <a:rPr sz="1400" b="0" spc="5" dirty="0">
                <a:latin typeface="Segoe UI Light"/>
                <a:cs typeface="Segoe UI Light"/>
              </a:rPr>
              <a:t> </a:t>
            </a:r>
            <a:r>
              <a:rPr sz="1400" b="0" spc="-25" dirty="0">
                <a:latin typeface="Segoe UI Light"/>
                <a:cs typeface="Segoe UI Light"/>
              </a:rPr>
              <a:t>and</a:t>
            </a:r>
            <a:r>
              <a:rPr sz="1400" b="0" spc="500" dirty="0">
                <a:latin typeface="Segoe UI Light"/>
                <a:cs typeface="Segoe UI Light"/>
              </a:rPr>
              <a:t> </a:t>
            </a:r>
            <a:r>
              <a:rPr sz="1400" b="0" dirty="0">
                <a:latin typeface="Segoe UI Light"/>
                <a:cs typeface="Segoe UI Light"/>
              </a:rPr>
              <a:t>building</a:t>
            </a:r>
            <a:r>
              <a:rPr sz="1400" b="0" spc="-25" dirty="0">
                <a:latin typeface="Segoe UI Light"/>
                <a:cs typeface="Segoe UI Light"/>
              </a:rPr>
              <a:t> </a:t>
            </a:r>
            <a:r>
              <a:rPr sz="1400" b="0" dirty="0">
                <a:latin typeface="Segoe UI Light"/>
                <a:cs typeface="Segoe UI Light"/>
              </a:rPr>
              <a:t>trust</a:t>
            </a:r>
            <a:r>
              <a:rPr sz="1400" b="0" spc="-25" dirty="0">
                <a:latin typeface="Segoe UI Light"/>
                <a:cs typeface="Segoe UI Light"/>
              </a:rPr>
              <a:t> </a:t>
            </a:r>
            <a:r>
              <a:rPr sz="1400" b="0" spc="-20" dirty="0">
                <a:latin typeface="Segoe UI Light"/>
                <a:cs typeface="Segoe UI Light"/>
              </a:rPr>
              <a:t>with </a:t>
            </a:r>
            <a:r>
              <a:rPr sz="1400" b="0" spc="-10" dirty="0">
                <a:latin typeface="Segoe UI Light"/>
                <a:cs typeface="Segoe UI Light"/>
              </a:rPr>
              <a:t>transparency</a:t>
            </a:r>
            <a:endParaRPr sz="1400">
              <a:latin typeface="Segoe UI Light"/>
              <a:cs typeface="Segoe UI Light"/>
            </a:endParaRPr>
          </a:p>
        </p:txBody>
      </p:sp>
      <p:sp>
        <p:nvSpPr>
          <p:cNvPr id="36" name="object 36"/>
          <p:cNvSpPr txBox="1"/>
          <p:nvPr/>
        </p:nvSpPr>
        <p:spPr>
          <a:xfrm>
            <a:off x="9665207" y="4091940"/>
            <a:ext cx="2030095" cy="338455"/>
          </a:xfrm>
          <a:prstGeom prst="rect">
            <a:avLst/>
          </a:prstGeom>
          <a:solidFill>
            <a:srgbClr val="ACB8C9">
              <a:alpha val="79998"/>
            </a:srgbClr>
          </a:solidFill>
        </p:spPr>
        <p:txBody>
          <a:bodyPr vert="horz" wrap="square" lIns="0" tIns="41275" rIns="0" bIns="0" rtlCol="0">
            <a:spAutoFit/>
          </a:bodyPr>
          <a:lstStyle/>
          <a:p>
            <a:pPr marL="90805">
              <a:lnSpc>
                <a:spcPct val="100000"/>
              </a:lnSpc>
              <a:spcBef>
                <a:spcPts val="325"/>
              </a:spcBef>
            </a:pPr>
            <a:r>
              <a:rPr sz="1600" dirty="0">
                <a:latin typeface="Agency FB"/>
                <a:cs typeface="Agency FB"/>
              </a:rPr>
              <a:t>Focused</a:t>
            </a:r>
            <a:r>
              <a:rPr sz="1600" spc="-25" dirty="0">
                <a:latin typeface="Agency FB"/>
                <a:cs typeface="Agency FB"/>
              </a:rPr>
              <a:t> </a:t>
            </a:r>
            <a:r>
              <a:rPr sz="1600" spc="-10" dirty="0">
                <a:latin typeface="Agency FB"/>
                <a:cs typeface="Agency FB"/>
              </a:rPr>
              <a:t>Communications</a:t>
            </a:r>
            <a:endParaRPr sz="1600">
              <a:latin typeface="Agency FB"/>
              <a:cs typeface="Agency FB"/>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3" name="object 3"/>
          <p:cNvSpPr txBox="1">
            <a:spLocks noGrp="1"/>
          </p:cNvSpPr>
          <p:nvPr>
            <p:ph type="title"/>
          </p:nvPr>
        </p:nvSpPr>
        <p:spPr>
          <a:xfrm>
            <a:off x="354042" y="694776"/>
            <a:ext cx="6007735" cy="319959"/>
          </a:xfrm>
          <a:prstGeom prst="rect">
            <a:avLst/>
          </a:prstGeom>
        </p:spPr>
        <p:txBody>
          <a:bodyPr vert="horz" wrap="square" lIns="0" tIns="12065" rIns="0" bIns="0" rtlCol="0">
            <a:spAutoFit/>
          </a:bodyPr>
          <a:lstStyle/>
          <a:p>
            <a:pPr marL="12700">
              <a:lnSpc>
                <a:spcPct val="100000"/>
              </a:lnSpc>
              <a:spcBef>
                <a:spcPts val="95"/>
              </a:spcBef>
            </a:pPr>
            <a:r>
              <a:rPr sz="2000" dirty="0"/>
              <a:t>Our</a:t>
            </a:r>
            <a:r>
              <a:rPr sz="2000" spc="-45" dirty="0"/>
              <a:t> </a:t>
            </a:r>
            <a:r>
              <a:rPr sz="2000" dirty="0"/>
              <a:t>mission</a:t>
            </a:r>
            <a:r>
              <a:rPr sz="2000" spc="-45" dirty="0"/>
              <a:t> </a:t>
            </a:r>
            <a:r>
              <a:rPr sz="2000" dirty="0"/>
              <a:t>success</a:t>
            </a:r>
            <a:r>
              <a:rPr sz="2000" spc="-50" dirty="0"/>
              <a:t> </a:t>
            </a:r>
            <a:r>
              <a:rPr sz="2000" dirty="0"/>
              <a:t>and</a:t>
            </a:r>
            <a:r>
              <a:rPr sz="2000" spc="-25" dirty="0"/>
              <a:t> </a:t>
            </a:r>
            <a:r>
              <a:rPr sz="2000" dirty="0"/>
              <a:t>our</a:t>
            </a:r>
            <a:r>
              <a:rPr sz="2000" spc="-50" dirty="0"/>
              <a:t> </a:t>
            </a:r>
            <a:r>
              <a:rPr sz="2000" dirty="0"/>
              <a:t>ability</a:t>
            </a:r>
            <a:r>
              <a:rPr sz="2000" spc="-35" dirty="0"/>
              <a:t> </a:t>
            </a:r>
            <a:r>
              <a:rPr sz="2000" dirty="0"/>
              <a:t>to</a:t>
            </a:r>
            <a:r>
              <a:rPr sz="2000" spc="-40" dirty="0"/>
              <a:t> </a:t>
            </a:r>
            <a:r>
              <a:rPr sz="2000" dirty="0"/>
              <a:t>contribute</a:t>
            </a:r>
            <a:r>
              <a:rPr sz="2000" spc="-20" dirty="0"/>
              <a:t> </a:t>
            </a:r>
            <a:r>
              <a:rPr sz="2000" spc="-25" dirty="0"/>
              <a:t>to</a:t>
            </a:r>
          </a:p>
        </p:txBody>
      </p:sp>
      <p:sp>
        <p:nvSpPr>
          <p:cNvPr id="4" name="object 4"/>
          <p:cNvSpPr txBox="1"/>
          <p:nvPr/>
        </p:nvSpPr>
        <p:spPr>
          <a:xfrm>
            <a:off x="354042" y="976178"/>
            <a:ext cx="6186805" cy="662305"/>
          </a:xfrm>
          <a:prstGeom prst="rect">
            <a:avLst/>
          </a:prstGeom>
        </p:spPr>
        <p:txBody>
          <a:bodyPr vert="horz" wrap="square" lIns="0" tIns="49530" rIns="0" bIns="0" rtlCol="0">
            <a:spAutoFit/>
          </a:bodyPr>
          <a:lstStyle/>
          <a:p>
            <a:pPr marL="12700" marR="5080">
              <a:lnSpc>
                <a:spcPts val="2380"/>
              </a:lnSpc>
              <a:spcBef>
                <a:spcPts val="390"/>
              </a:spcBef>
            </a:pPr>
            <a:r>
              <a:rPr sz="2200" b="0" dirty="0">
                <a:latin typeface="Segoe UI Light"/>
                <a:cs typeface="Segoe UI Light"/>
              </a:rPr>
              <a:t>aviation</a:t>
            </a:r>
            <a:r>
              <a:rPr sz="2200" b="0" spc="-45" dirty="0">
                <a:latin typeface="Segoe UI Light"/>
                <a:cs typeface="Segoe UI Light"/>
              </a:rPr>
              <a:t> </a:t>
            </a:r>
            <a:r>
              <a:rPr sz="2200" b="0" dirty="0">
                <a:latin typeface="Segoe UI Light"/>
                <a:cs typeface="Segoe UI Light"/>
              </a:rPr>
              <a:t>safety</a:t>
            </a:r>
            <a:r>
              <a:rPr sz="2200" b="0" spc="-20" dirty="0">
                <a:latin typeface="Segoe UI Light"/>
                <a:cs typeface="Segoe UI Light"/>
              </a:rPr>
              <a:t> </a:t>
            </a:r>
            <a:r>
              <a:rPr sz="2200" b="0" dirty="0">
                <a:latin typeface="Segoe UI Light"/>
                <a:cs typeface="Segoe UI Light"/>
              </a:rPr>
              <a:t>depends</a:t>
            </a:r>
            <a:r>
              <a:rPr sz="2200" b="0" spc="-10" dirty="0">
                <a:latin typeface="Segoe UI Light"/>
                <a:cs typeface="Segoe UI Light"/>
              </a:rPr>
              <a:t> </a:t>
            </a:r>
            <a:r>
              <a:rPr sz="2200" b="0" dirty="0">
                <a:latin typeface="Segoe UI Light"/>
                <a:cs typeface="Segoe UI Light"/>
              </a:rPr>
              <a:t>on</a:t>
            </a:r>
            <a:r>
              <a:rPr sz="2200" b="0" spc="-50" dirty="0">
                <a:latin typeface="Segoe UI Light"/>
                <a:cs typeface="Segoe UI Light"/>
              </a:rPr>
              <a:t> </a:t>
            </a:r>
            <a:r>
              <a:rPr sz="2200" b="0" dirty="0">
                <a:latin typeface="Segoe UI Light"/>
                <a:cs typeface="Segoe UI Light"/>
              </a:rPr>
              <a:t>observations</a:t>
            </a:r>
            <a:r>
              <a:rPr sz="2200" b="0" spc="-20" dirty="0">
                <a:latin typeface="Segoe UI Light"/>
                <a:cs typeface="Segoe UI Light"/>
              </a:rPr>
              <a:t> </a:t>
            </a:r>
            <a:r>
              <a:rPr sz="2200" b="0" dirty="0">
                <a:latin typeface="Segoe UI Light"/>
                <a:cs typeface="Segoe UI Light"/>
              </a:rPr>
              <a:t>and</a:t>
            </a:r>
            <a:r>
              <a:rPr sz="2200" b="0" spc="-35" dirty="0">
                <a:latin typeface="Segoe UI Light"/>
                <a:cs typeface="Segoe UI Light"/>
              </a:rPr>
              <a:t> </a:t>
            </a:r>
            <a:r>
              <a:rPr sz="2200" b="0" spc="-10" dirty="0">
                <a:latin typeface="Segoe UI Light"/>
                <a:cs typeface="Segoe UI Light"/>
              </a:rPr>
              <a:t>insights </a:t>
            </a:r>
            <a:r>
              <a:rPr sz="2200" b="0" dirty="0">
                <a:latin typeface="Segoe UI Light"/>
                <a:cs typeface="Segoe UI Light"/>
              </a:rPr>
              <a:t>from</a:t>
            </a:r>
            <a:r>
              <a:rPr sz="2200" b="0" spc="-40" dirty="0">
                <a:latin typeface="Segoe UI Light"/>
                <a:cs typeface="Segoe UI Light"/>
              </a:rPr>
              <a:t> </a:t>
            </a:r>
            <a:r>
              <a:rPr sz="2200" b="0" dirty="0">
                <a:latin typeface="Segoe UI Light"/>
                <a:cs typeface="Segoe UI Light"/>
              </a:rPr>
              <a:t>the</a:t>
            </a:r>
            <a:r>
              <a:rPr sz="2200" b="0" spc="-60" dirty="0">
                <a:latin typeface="Segoe UI Light"/>
                <a:cs typeface="Segoe UI Light"/>
              </a:rPr>
              <a:t> </a:t>
            </a:r>
            <a:r>
              <a:rPr sz="2200" b="0" dirty="0">
                <a:latin typeface="Segoe UI Light"/>
                <a:cs typeface="Segoe UI Light"/>
              </a:rPr>
              <a:t>aviation</a:t>
            </a:r>
            <a:r>
              <a:rPr sz="2200" b="0" spc="-55" dirty="0">
                <a:latin typeface="Segoe UI Light"/>
                <a:cs typeface="Segoe UI Light"/>
              </a:rPr>
              <a:t> </a:t>
            </a:r>
            <a:r>
              <a:rPr sz="2200" b="0" spc="-10" dirty="0">
                <a:latin typeface="Segoe UI Light"/>
                <a:cs typeface="Segoe UI Light"/>
              </a:rPr>
              <a:t>community</a:t>
            </a:r>
            <a:endParaRPr sz="2200">
              <a:latin typeface="Segoe UI Light"/>
              <a:cs typeface="Segoe UI Light"/>
            </a:endParaRPr>
          </a:p>
        </p:txBody>
      </p:sp>
      <p:sp>
        <p:nvSpPr>
          <p:cNvPr id="5" name="object 5"/>
          <p:cNvSpPr txBox="1"/>
          <p:nvPr/>
        </p:nvSpPr>
        <p:spPr>
          <a:xfrm>
            <a:off x="275843" y="1827276"/>
            <a:ext cx="3752215" cy="381000"/>
          </a:xfrm>
          <a:prstGeom prst="rect">
            <a:avLst/>
          </a:prstGeom>
          <a:solidFill>
            <a:srgbClr val="F1F1F1">
              <a:alpha val="50195"/>
            </a:srgbClr>
          </a:solidFill>
        </p:spPr>
        <p:txBody>
          <a:bodyPr vert="horz" wrap="square" lIns="0" tIns="86360" rIns="0" bIns="0" rtlCol="0">
            <a:spAutoFit/>
          </a:bodyPr>
          <a:lstStyle/>
          <a:p>
            <a:pPr marL="697230">
              <a:lnSpc>
                <a:spcPct val="100000"/>
              </a:lnSpc>
              <a:spcBef>
                <a:spcPts val="680"/>
              </a:spcBef>
            </a:pPr>
            <a:r>
              <a:rPr sz="1600" b="0" u="sng" dirty="0">
                <a:solidFill>
                  <a:srgbClr val="404040"/>
                </a:solidFill>
                <a:uFill>
                  <a:solidFill>
                    <a:srgbClr val="404040"/>
                  </a:solidFill>
                </a:uFill>
                <a:latin typeface="Segoe UI Light"/>
                <a:cs typeface="Segoe UI Light"/>
              </a:rPr>
              <a:t>Educate</a:t>
            </a:r>
            <a:r>
              <a:rPr sz="1600" b="0" u="sng" spc="-40" dirty="0">
                <a:solidFill>
                  <a:srgbClr val="404040"/>
                </a:solidFill>
                <a:uFill>
                  <a:solidFill>
                    <a:srgbClr val="404040"/>
                  </a:solidFill>
                </a:uFill>
                <a:latin typeface="Segoe UI Light"/>
                <a:cs typeface="Segoe UI Light"/>
              </a:rPr>
              <a:t> </a:t>
            </a:r>
            <a:r>
              <a:rPr sz="1600" b="0" u="sng" dirty="0">
                <a:solidFill>
                  <a:srgbClr val="404040"/>
                </a:solidFill>
                <a:uFill>
                  <a:solidFill>
                    <a:srgbClr val="404040"/>
                  </a:solidFill>
                </a:uFill>
                <a:latin typeface="Segoe UI Light"/>
                <a:cs typeface="Segoe UI Light"/>
              </a:rPr>
              <a:t>Aviators</a:t>
            </a:r>
            <a:r>
              <a:rPr sz="1600" b="0" u="sng" spc="-40" dirty="0">
                <a:solidFill>
                  <a:srgbClr val="404040"/>
                </a:solidFill>
                <a:uFill>
                  <a:solidFill>
                    <a:srgbClr val="404040"/>
                  </a:solidFill>
                </a:uFill>
                <a:latin typeface="Segoe UI Light"/>
                <a:cs typeface="Segoe UI Light"/>
              </a:rPr>
              <a:t> </a:t>
            </a:r>
            <a:r>
              <a:rPr sz="1600" b="0" u="sng" dirty="0">
                <a:solidFill>
                  <a:srgbClr val="404040"/>
                </a:solidFill>
                <a:uFill>
                  <a:solidFill>
                    <a:srgbClr val="404040"/>
                  </a:solidFill>
                </a:uFill>
                <a:latin typeface="Segoe UI Light"/>
                <a:cs typeface="Segoe UI Light"/>
              </a:rPr>
              <a:t>and</a:t>
            </a:r>
            <a:r>
              <a:rPr sz="1600" b="0" u="sng" spc="-55" dirty="0">
                <a:solidFill>
                  <a:srgbClr val="404040"/>
                </a:solidFill>
                <a:uFill>
                  <a:solidFill>
                    <a:srgbClr val="404040"/>
                  </a:solidFill>
                </a:uFill>
                <a:latin typeface="Segoe UI Light"/>
                <a:cs typeface="Segoe UI Light"/>
              </a:rPr>
              <a:t> </a:t>
            </a:r>
            <a:r>
              <a:rPr sz="1600" b="0" u="sng" spc="-20" dirty="0">
                <a:solidFill>
                  <a:srgbClr val="404040"/>
                </a:solidFill>
                <a:uFill>
                  <a:solidFill>
                    <a:srgbClr val="404040"/>
                  </a:solidFill>
                </a:uFill>
                <a:latin typeface="Segoe UI Light"/>
                <a:cs typeface="Segoe UI Light"/>
              </a:rPr>
              <a:t>Crews</a:t>
            </a:r>
            <a:endParaRPr sz="1600">
              <a:latin typeface="Segoe UI Light"/>
              <a:cs typeface="Segoe UI Light"/>
            </a:endParaRPr>
          </a:p>
        </p:txBody>
      </p:sp>
      <p:sp>
        <p:nvSpPr>
          <p:cNvPr id="6" name="object 6"/>
          <p:cNvSpPr txBox="1"/>
          <p:nvPr/>
        </p:nvSpPr>
        <p:spPr>
          <a:xfrm>
            <a:off x="275843" y="2264664"/>
            <a:ext cx="3752215" cy="4003675"/>
          </a:xfrm>
          <a:prstGeom prst="rect">
            <a:avLst/>
          </a:prstGeom>
          <a:solidFill>
            <a:srgbClr val="F1F1F1">
              <a:alpha val="50195"/>
            </a:srgbClr>
          </a:solidFill>
        </p:spPr>
        <p:txBody>
          <a:bodyPr vert="horz" wrap="square" lIns="0" tIns="43180" rIns="0" bIns="0" rtlCol="0">
            <a:spAutoFit/>
          </a:bodyPr>
          <a:lstStyle/>
          <a:p>
            <a:pPr marL="90805" marR="182245">
              <a:lnSpc>
                <a:spcPts val="1730"/>
              </a:lnSpc>
              <a:spcBef>
                <a:spcPts val="340"/>
              </a:spcBef>
            </a:pPr>
            <a:r>
              <a:rPr sz="1600" b="0" dirty="0">
                <a:latin typeface="Segoe UI Light"/>
                <a:cs typeface="Segoe UI Light"/>
              </a:rPr>
              <a:t>The</a:t>
            </a:r>
            <a:r>
              <a:rPr sz="1600" b="0" spc="-35" dirty="0">
                <a:latin typeface="Segoe UI Light"/>
                <a:cs typeface="Segoe UI Light"/>
              </a:rPr>
              <a:t> </a:t>
            </a:r>
            <a:r>
              <a:rPr sz="1600" b="0" dirty="0">
                <a:latin typeface="Segoe UI Light"/>
                <a:cs typeface="Segoe UI Light"/>
              </a:rPr>
              <a:t>subject</a:t>
            </a:r>
            <a:r>
              <a:rPr sz="1600" b="0" spc="-15" dirty="0">
                <a:latin typeface="Segoe UI Light"/>
                <a:cs typeface="Segoe UI Light"/>
              </a:rPr>
              <a:t> </a:t>
            </a:r>
            <a:r>
              <a:rPr sz="1600" b="0" dirty="0">
                <a:latin typeface="Segoe UI Light"/>
                <a:cs typeface="Segoe UI Light"/>
              </a:rPr>
              <a:t>of</a:t>
            </a:r>
            <a:r>
              <a:rPr sz="1600" b="0" spc="-50" dirty="0">
                <a:latin typeface="Segoe UI Light"/>
                <a:cs typeface="Segoe UI Light"/>
              </a:rPr>
              <a:t> </a:t>
            </a:r>
            <a:r>
              <a:rPr sz="1600" b="0" dirty="0">
                <a:latin typeface="Segoe UI Light"/>
                <a:cs typeface="Segoe UI Light"/>
              </a:rPr>
              <a:t>UAP</a:t>
            </a:r>
            <a:r>
              <a:rPr sz="1600" b="0" spc="-20" dirty="0">
                <a:latin typeface="Segoe UI Light"/>
                <a:cs typeface="Segoe UI Light"/>
              </a:rPr>
              <a:t> </a:t>
            </a:r>
            <a:r>
              <a:rPr sz="1600" b="0" dirty="0">
                <a:latin typeface="Segoe UI Light"/>
                <a:cs typeface="Segoe UI Light"/>
              </a:rPr>
              <a:t>is</a:t>
            </a:r>
            <a:r>
              <a:rPr sz="1600" b="0" spc="-50" dirty="0">
                <a:latin typeface="Segoe UI Light"/>
                <a:cs typeface="Segoe UI Light"/>
              </a:rPr>
              <a:t> </a:t>
            </a:r>
            <a:r>
              <a:rPr sz="1600" b="0" dirty="0">
                <a:latin typeface="Segoe UI Light"/>
                <a:cs typeface="Segoe UI Light"/>
              </a:rPr>
              <a:t>laden</a:t>
            </a:r>
            <a:r>
              <a:rPr sz="1600" b="0" spc="-25" dirty="0">
                <a:latin typeface="Segoe UI Light"/>
                <a:cs typeface="Segoe UI Light"/>
              </a:rPr>
              <a:t> </a:t>
            </a:r>
            <a:r>
              <a:rPr sz="1600" b="0" dirty="0">
                <a:latin typeface="Segoe UI Light"/>
                <a:cs typeface="Segoe UI Light"/>
              </a:rPr>
              <a:t>with</a:t>
            </a:r>
            <a:r>
              <a:rPr sz="1600" b="0" spc="-25" dirty="0">
                <a:latin typeface="Segoe UI Light"/>
                <a:cs typeface="Segoe UI Light"/>
              </a:rPr>
              <a:t> </a:t>
            </a:r>
            <a:r>
              <a:rPr sz="1600" b="0" spc="-10" dirty="0">
                <a:latin typeface="Segoe UI Light"/>
                <a:cs typeface="Segoe UI Light"/>
              </a:rPr>
              <a:t>decades </a:t>
            </a:r>
            <a:r>
              <a:rPr sz="1600" b="0" dirty="0">
                <a:latin typeface="Segoe UI Light"/>
                <a:cs typeface="Segoe UI Light"/>
              </a:rPr>
              <a:t>of</a:t>
            </a:r>
            <a:r>
              <a:rPr sz="1600" b="0" spc="-25" dirty="0">
                <a:latin typeface="Segoe UI Light"/>
                <a:cs typeface="Segoe UI Light"/>
              </a:rPr>
              <a:t> </a:t>
            </a:r>
            <a:r>
              <a:rPr sz="1600" b="0" spc="-20" dirty="0">
                <a:latin typeface="Segoe UI Light"/>
                <a:cs typeface="Segoe UI Light"/>
              </a:rPr>
              <a:t>imprecise—</a:t>
            </a:r>
            <a:r>
              <a:rPr sz="1600" b="0" dirty="0">
                <a:latin typeface="Segoe UI Light"/>
                <a:cs typeface="Segoe UI Light"/>
              </a:rPr>
              <a:t>and</a:t>
            </a:r>
            <a:r>
              <a:rPr sz="1600" b="0" spc="30" dirty="0">
                <a:latin typeface="Segoe UI Light"/>
                <a:cs typeface="Segoe UI Light"/>
              </a:rPr>
              <a:t> </a:t>
            </a:r>
            <a:r>
              <a:rPr sz="1600" b="0" dirty="0">
                <a:latin typeface="Segoe UI Light"/>
                <a:cs typeface="Segoe UI Light"/>
              </a:rPr>
              <a:t>often</a:t>
            </a:r>
            <a:r>
              <a:rPr sz="1600" b="0" spc="-5" dirty="0">
                <a:latin typeface="Segoe UI Light"/>
                <a:cs typeface="Segoe UI Light"/>
              </a:rPr>
              <a:t> </a:t>
            </a:r>
            <a:r>
              <a:rPr sz="1600" b="0" spc="-10" dirty="0">
                <a:latin typeface="Segoe UI Light"/>
                <a:cs typeface="Segoe UI Light"/>
              </a:rPr>
              <a:t>sensational— information</a:t>
            </a:r>
            <a:endParaRPr sz="1600">
              <a:latin typeface="Segoe UI Light"/>
              <a:cs typeface="Segoe UI Light"/>
            </a:endParaRPr>
          </a:p>
          <a:p>
            <a:pPr>
              <a:lnSpc>
                <a:spcPct val="100000"/>
              </a:lnSpc>
              <a:spcBef>
                <a:spcPts val="590"/>
              </a:spcBef>
            </a:pPr>
            <a:endParaRPr sz="1600">
              <a:latin typeface="Segoe UI Light"/>
              <a:cs typeface="Segoe UI Light"/>
            </a:endParaRPr>
          </a:p>
          <a:p>
            <a:pPr marL="90805" marR="146050">
              <a:lnSpc>
                <a:spcPts val="1730"/>
              </a:lnSpc>
            </a:pPr>
            <a:r>
              <a:rPr sz="1600" b="0" dirty="0">
                <a:latin typeface="Segoe UI Light"/>
                <a:cs typeface="Segoe UI Light"/>
              </a:rPr>
              <a:t>Promulgating</a:t>
            </a:r>
            <a:r>
              <a:rPr sz="1600" b="0" spc="-55" dirty="0">
                <a:latin typeface="Segoe UI Light"/>
                <a:cs typeface="Segoe UI Light"/>
              </a:rPr>
              <a:t> </a:t>
            </a:r>
            <a:r>
              <a:rPr sz="1600" b="0" dirty="0">
                <a:latin typeface="Segoe UI Light"/>
                <a:cs typeface="Segoe UI Light"/>
              </a:rPr>
              <a:t>accurate</a:t>
            </a:r>
            <a:r>
              <a:rPr sz="1600" b="0" spc="-80" dirty="0">
                <a:latin typeface="Segoe UI Light"/>
                <a:cs typeface="Segoe UI Light"/>
              </a:rPr>
              <a:t> </a:t>
            </a:r>
            <a:r>
              <a:rPr sz="1600" b="0" dirty="0">
                <a:latin typeface="Segoe UI Light"/>
                <a:cs typeface="Segoe UI Light"/>
              </a:rPr>
              <a:t>information</a:t>
            </a:r>
            <a:r>
              <a:rPr sz="1600" b="0" spc="-80" dirty="0">
                <a:latin typeface="Segoe UI Light"/>
                <a:cs typeface="Segoe UI Light"/>
              </a:rPr>
              <a:t> </a:t>
            </a:r>
            <a:r>
              <a:rPr sz="1600" b="0" spc="-10" dirty="0">
                <a:latin typeface="Segoe UI Light"/>
                <a:cs typeface="Segoe UI Light"/>
              </a:rPr>
              <a:t>about </a:t>
            </a:r>
            <a:r>
              <a:rPr sz="1600" b="0" spc="-125" dirty="0">
                <a:latin typeface="Segoe UI Light"/>
                <a:cs typeface="Segoe UI Light"/>
              </a:rPr>
              <a:t>UAP,</a:t>
            </a:r>
            <a:r>
              <a:rPr sz="1600" b="0" spc="10" dirty="0">
                <a:latin typeface="Segoe UI Light"/>
                <a:cs typeface="Segoe UI Light"/>
              </a:rPr>
              <a:t> </a:t>
            </a:r>
            <a:r>
              <a:rPr sz="1600" b="0" dirty="0">
                <a:latin typeface="Segoe UI Light"/>
                <a:cs typeface="Segoe UI Light"/>
              </a:rPr>
              <a:t>their</a:t>
            </a:r>
            <a:r>
              <a:rPr sz="1600" b="0" spc="-55" dirty="0">
                <a:latin typeface="Segoe UI Light"/>
                <a:cs typeface="Segoe UI Light"/>
              </a:rPr>
              <a:t> </a:t>
            </a:r>
            <a:r>
              <a:rPr sz="1600" b="0" dirty="0">
                <a:latin typeface="Segoe UI Light"/>
                <a:cs typeface="Segoe UI Light"/>
              </a:rPr>
              <a:t>implications</a:t>
            </a:r>
            <a:r>
              <a:rPr sz="1600" b="0" spc="-15" dirty="0">
                <a:latin typeface="Segoe UI Light"/>
                <a:cs typeface="Segoe UI Light"/>
              </a:rPr>
              <a:t> </a:t>
            </a:r>
            <a:r>
              <a:rPr sz="1600" b="0" dirty="0">
                <a:latin typeface="Segoe UI Light"/>
                <a:cs typeface="Segoe UI Light"/>
              </a:rPr>
              <a:t>to</a:t>
            </a:r>
            <a:r>
              <a:rPr sz="1600" b="0" spc="-30" dirty="0">
                <a:latin typeface="Segoe UI Light"/>
                <a:cs typeface="Segoe UI Light"/>
              </a:rPr>
              <a:t> </a:t>
            </a:r>
            <a:r>
              <a:rPr sz="1600" b="0" dirty="0">
                <a:latin typeface="Segoe UI Light"/>
                <a:cs typeface="Segoe UI Light"/>
              </a:rPr>
              <a:t>flight</a:t>
            </a:r>
            <a:r>
              <a:rPr sz="1600" b="0" spc="-20" dirty="0">
                <a:latin typeface="Segoe UI Light"/>
                <a:cs typeface="Segoe UI Light"/>
              </a:rPr>
              <a:t> </a:t>
            </a:r>
            <a:r>
              <a:rPr sz="1600" b="0" dirty="0">
                <a:latin typeface="Segoe UI Light"/>
                <a:cs typeface="Segoe UI Light"/>
              </a:rPr>
              <a:t>safety</a:t>
            </a:r>
            <a:r>
              <a:rPr sz="1600" b="0" spc="-40" dirty="0">
                <a:latin typeface="Segoe UI Light"/>
                <a:cs typeface="Segoe UI Light"/>
              </a:rPr>
              <a:t> </a:t>
            </a:r>
            <a:r>
              <a:rPr sz="1600" b="0" spc="-25" dirty="0">
                <a:latin typeface="Segoe UI Light"/>
                <a:cs typeface="Segoe UI Light"/>
              </a:rPr>
              <a:t>and </a:t>
            </a:r>
            <a:r>
              <a:rPr sz="1600" b="0" dirty="0">
                <a:latin typeface="Segoe UI Light"/>
                <a:cs typeface="Segoe UI Light"/>
              </a:rPr>
              <a:t>national</a:t>
            </a:r>
            <a:r>
              <a:rPr sz="1600" b="0" spc="-60" dirty="0">
                <a:latin typeface="Segoe UI Light"/>
                <a:cs typeface="Segoe UI Light"/>
              </a:rPr>
              <a:t> </a:t>
            </a:r>
            <a:r>
              <a:rPr sz="1600" b="0" spc="-10" dirty="0">
                <a:latin typeface="Segoe UI Light"/>
                <a:cs typeface="Segoe UI Light"/>
              </a:rPr>
              <a:t>security,</a:t>
            </a:r>
            <a:r>
              <a:rPr sz="1600" b="0" spc="-35" dirty="0">
                <a:latin typeface="Segoe UI Light"/>
                <a:cs typeface="Segoe UI Light"/>
              </a:rPr>
              <a:t> </a:t>
            </a:r>
            <a:r>
              <a:rPr sz="1600" b="0" dirty="0">
                <a:latin typeface="Segoe UI Light"/>
                <a:cs typeface="Segoe UI Light"/>
              </a:rPr>
              <a:t>and</a:t>
            </a:r>
            <a:r>
              <a:rPr sz="1600" b="0" spc="-60" dirty="0">
                <a:latin typeface="Segoe UI Light"/>
                <a:cs typeface="Segoe UI Light"/>
              </a:rPr>
              <a:t> </a:t>
            </a:r>
            <a:r>
              <a:rPr sz="1600" b="0" dirty="0">
                <a:latin typeface="Segoe UI Light"/>
                <a:cs typeface="Segoe UI Light"/>
              </a:rPr>
              <a:t>our</a:t>
            </a:r>
            <a:r>
              <a:rPr sz="1600" b="0" spc="-65" dirty="0">
                <a:latin typeface="Segoe UI Light"/>
                <a:cs typeface="Segoe UI Light"/>
              </a:rPr>
              <a:t> </a:t>
            </a:r>
            <a:r>
              <a:rPr sz="1600" b="0" dirty="0">
                <a:latin typeface="Segoe UI Light"/>
                <a:cs typeface="Segoe UI Light"/>
              </a:rPr>
              <a:t>commitment</a:t>
            </a:r>
            <a:r>
              <a:rPr sz="1600" b="0" spc="-40" dirty="0">
                <a:latin typeface="Segoe UI Light"/>
                <a:cs typeface="Segoe UI Light"/>
              </a:rPr>
              <a:t> </a:t>
            </a:r>
            <a:r>
              <a:rPr sz="1600" b="0" spc="-25" dirty="0">
                <a:latin typeface="Segoe UI Light"/>
                <a:cs typeface="Segoe UI Light"/>
              </a:rPr>
              <a:t>to </a:t>
            </a:r>
            <a:r>
              <a:rPr sz="1600" b="0" dirty="0">
                <a:latin typeface="Segoe UI Light"/>
                <a:cs typeface="Segoe UI Light"/>
              </a:rPr>
              <a:t>resolving</a:t>
            </a:r>
            <a:r>
              <a:rPr sz="1600" b="0" spc="-30" dirty="0">
                <a:latin typeface="Segoe UI Light"/>
                <a:cs typeface="Segoe UI Light"/>
              </a:rPr>
              <a:t> </a:t>
            </a:r>
            <a:r>
              <a:rPr sz="1600" b="0" dirty="0">
                <a:latin typeface="Segoe UI Light"/>
                <a:cs typeface="Segoe UI Light"/>
              </a:rPr>
              <a:t>them</a:t>
            </a:r>
            <a:r>
              <a:rPr sz="1600" b="0" spc="-35" dirty="0">
                <a:latin typeface="Segoe UI Light"/>
                <a:cs typeface="Segoe UI Light"/>
              </a:rPr>
              <a:t> </a:t>
            </a:r>
            <a:r>
              <a:rPr sz="1600" b="0" dirty="0">
                <a:latin typeface="Segoe UI Light"/>
                <a:cs typeface="Segoe UI Light"/>
              </a:rPr>
              <a:t>is</a:t>
            </a:r>
            <a:r>
              <a:rPr sz="1600" b="0" spc="-65" dirty="0">
                <a:latin typeface="Segoe UI Light"/>
                <a:cs typeface="Segoe UI Light"/>
              </a:rPr>
              <a:t> </a:t>
            </a:r>
            <a:r>
              <a:rPr sz="1600" b="0" dirty="0">
                <a:latin typeface="Segoe UI Light"/>
                <a:cs typeface="Segoe UI Light"/>
              </a:rPr>
              <a:t>foundational</a:t>
            </a:r>
            <a:r>
              <a:rPr sz="1600" b="0" spc="-25" dirty="0">
                <a:latin typeface="Segoe UI Light"/>
                <a:cs typeface="Segoe UI Light"/>
              </a:rPr>
              <a:t> </a:t>
            </a:r>
            <a:r>
              <a:rPr sz="1600" b="0" dirty="0">
                <a:latin typeface="Segoe UI Light"/>
                <a:cs typeface="Segoe UI Light"/>
              </a:rPr>
              <a:t>to</a:t>
            </a:r>
            <a:r>
              <a:rPr sz="1600" b="0" spc="-50" dirty="0">
                <a:latin typeface="Segoe UI Light"/>
                <a:cs typeface="Segoe UI Light"/>
              </a:rPr>
              <a:t> </a:t>
            </a:r>
            <a:r>
              <a:rPr sz="1600" b="0" spc="-25" dirty="0">
                <a:latin typeface="Segoe UI Light"/>
                <a:cs typeface="Segoe UI Light"/>
              </a:rPr>
              <a:t>our </a:t>
            </a:r>
            <a:r>
              <a:rPr sz="1600" b="0" dirty="0">
                <a:latin typeface="Segoe UI Light"/>
                <a:cs typeface="Segoe UI Light"/>
              </a:rPr>
              <a:t>partnership</a:t>
            </a:r>
            <a:r>
              <a:rPr sz="1600" b="0" spc="5" dirty="0">
                <a:latin typeface="Segoe UI Light"/>
                <a:cs typeface="Segoe UI Light"/>
              </a:rPr>
              <a:t> </a:t>
            </a:r>
            <a:r>
              <a:rPr sz="1600" b="0" dirty="0">
                <a:latin typeface="Segoe UI Light"/>
                <a:cs typeface="Segoe UI Light"/>
              </a:rPr>
              <a:t>with</a:t>
            </a:r>
            <a:r>
              <a:rPr sz="1600" b="0" spc="-10" dirty="0">
                <a:latin typeface="Segoe UI Light"/>
                <a:cs typeface="Segoe UI Light"/>
              </a:rPr>
              <a:t> </a:t>
            </a:r>
            <a:r>
              <a:rPr sz="1600" b="0" dirty="0">
                <a:latin typeface="Segoe UI Light"/>
                <a:cs typeface="Segoe UI Light"/>
              </a:rPr>
              <a:t>the</a:t>
            </a:r>
            <a:r>
              <a:rPr sz="1600" b="0" spc="-15" dirty="0">
                <a:latin typeface="Segoe UI Light"/>
                <a:cs typeface="Segoe UI Light"/>
              </a:rPr>
              <a:t> </a:t>
            </a:r>
            <a:r>
              <a:rPr sz="1600" b="0" spc="-10" dirty="0">
                <a:latin typeface="Segoe UI Light"/>
                <a:cs typeface="Segoe UI Light"/>
              </a:rPr>
              <a:t>community.</a:t>
            </a:r>
            <a:endParaRPr sz="1600">
              <a:latin typeface="Segoe UI Light"/>
              <a:cs typeface="Segoe UI Light"/>
            </a:endParaRPr>
          </a:p>
          <a:p>
            <a:pPr>
              <a:lnSpc>
                <a:spcPct val="100000"/>
              </a:lnSpc>
              <a:spcBef>
                <a:spcPts val="585"/>
              </a:spcBef>
            </a:pPr>
            <a:endParaRPr sz="1600">
              <a:latin typeface="Segoe UI Light"/>
              <a:cs typeface="Segoe UI Light"/>
            </a:endParaRPr>
          </a:p>
          <a:p>
            <a:pPr marL="90805" marR="294640">
              <a:lnSpc>
                <a:spcPts val="1730"/>
              </a:lnSpc>
              <a:spcBef>
                <a:spcPts val="5"/>
              </a:spcBef>
            </a:pPr>
            <a:r>
              <a:rPr sz="1600" b="0" dirty="0">
                <a:latin typeface="Segoe UI Light"/>
                <a:cs typeface="Segoe UI Light"/>
              </a:rPr>
              <a:t>Sharing</a:t>
            </a:r>
            <a:r>
              <a:rPr sz="1600" b="0" spc="-25" dirty="0">
                <a:latin typeface="Segoe UI Light"/>
                <a:cs typeface="Segoe UI Light"/>
              </a:rPr>
              <a:t> </a:t>
            </a:r>
            <a:r>
              <a:rPr sz="1600" b="0" dirty="0">
                <a:latin typeface="Segoe UI Light"/>
                <a:cs typeface="Segoe UI Light"/>
              </a:rPr>
              <a:t>what</a:t>
            </a:r>
            <a:r>
              <a:rPr sz="1600" b="0" spc="-35" dirty="0">
                <a:latin typeface="Segoe UI Light"/>
                <a:cs typeface="Segoe UI Light"/>
              </a:rPr>
              <a:t> </a:t>
            </a:r>
            <a:r>
              <a:rPr sz="1600" b="0" dirty="0">
                <a:latin typeface="Segoe UI Light"/>
                <a:cs typeface="Segoe UI Light"/>
              </a:rPr>
              <a:t>UAP</a:t>
            </a:r>
            <a:r>
              <a:rPr sz="1600" b="0" spc="-20" dirty="0">
                <a:latin typeface="Segoe UI Light"/>
                <a:cs typeface="Segoe UI Light"/>
              </a:rPr>
              <a:t> </a:t>
            </a:r>
            <a:r>
              <a:rPr sz="1600" b="0" dirty="0">
                <a:latin typeface="Segoe UI Light"/>
                <a:cs typeface="Segoe UI Light"/>
              </a:rPr>
              <a:t>data</a:t>
            </a:r>
            <a:r>
              <a:rPr sz="1600" b="0" spc="-40" dirty="0">
                <a:latin typeface="Segoe UI Light"/>
                <a:cs typeface="Segoe UI Light"/>
              </a:rPr>
              <a:t> </a:t>
            </a:r>
            <a:r>
              <a:rPr sz="1600" b="0" dirty="0">
                <a:latin typeface="Segoe UI Light"/>
                <a:cs typeface="Segoe UI Light"/>
              </a:rPr>
              <a:t>is</a:t>
            </a:r>
            <a:r>
              <a:rPr sz="1600" b="0" spc="-35" dirty="0">
                <a:latin typeface="Segoe UI Light"/>
                <a:cs typeface="Segoe UI Light"/>
              </a:rPr>
              <a:t> </a:t>
            </a:r>
            <a:r>
              <a:rPr sz="1600" b="0" spc="-10" dirty="0">
                <a:latin typeface="Segoe UI Light"/>
                <a:cs typeface="Segoe UI Light"/>
              </a:rPr>
              <a:t>critically- </a:t>
            </a:r>
            <a:r>
              <a:rPr sz="1600" b="0" dirty="0">
                <a:latin typeface="Segoe UI Light"/>
                <a:cs typeface="Segoe UI Light"/>
              </a:rPr>
              <a:t>important</a:t>
            </a:r>
            <a:r>
              <a:rPr sz="1600" b="0" spc="-20" dirty="0">
                <a:latin typeface="Segoe UI Light"/>
                <a:cs typeface="Segoe UI Light"/>
              </a:rPr>
              <a:t> </a:t>
            </a:r>
            <a:r>
              <a:rPr sz="1600" b="0" dirty="0">
                <a:latin typeface="Segoe UI Light"/>
                <a:cs typeface="Segoe UI Light"/>
              </a:rPr>
              <a:t>for</a:t>
            </a:r>
            <a:r>
              <a:rPr sz="1600" b="0" spc="-40" dirty="0">
                <a:latin typeface="Segoe UI Light"/>
                <a:cs typeface="Segoe UI Light"/>
              </a:rPr>
              <a:t> </a:t>
            </a:r>
            <a:r>
              <a:rPr sz="1600" b="0" dirty="0">
                <a:latin typeface="Segoe UI Light"/>
                <a:cs typeface="Segoe UI Light"/>
              </a:rPr>
              <a:t>scientific</a:t>
            </a:r>
            <a:r>
              <a:rPr sz="1600" b="0" spc="-10" dirty="0">
                <a:latin typeface="Segoe UI Light"/>
                <a:cs typeface="Segoe UI Light"/>
              </a:rPr>
              <a:t> </a:t>
            </a:r>
            <a:r>
              <a:rPr sz="1600" b="0" dirty="0">
                <a:latin typeface="Segoe UI Light"/>
                <a:cs typeface="Segoe UI Light"/>
              </a:rPr>
              <a:t>and</a:t>
            </a:r>
            <a:r>
              <a:rPr sz="1600" b="0" spc="-25" dirty="0">
                <a:latin typeface="Segoe UI Light"/>
                <a:cs typeface="Segoe UI Light"/>
              </a:rPr>
              <a:t> </a:t>
            </a:r>
            <a:r>
              <a:rPr sz="1600" b="0" spc="-10" dirty="0">
                <a:latin typeface="Segoe UI Light"/>
                <a:cs typeface="Segoe UI Light"/>
              </a:rPr>
              <a:t>intelligence </a:t>
            </a:r>
            <a:r>
              <a:rPr sz="1600" b="0" dirty="0">
                <a:latin typeface="Segoe UI Light"/>
                <a:cs typeface="Segoe UI Light"/>
              </a:rPr>
              <a:t>analyses</a:t>
            </a:r>
            <a:r>
              <a:rPr sz="1600" b="0" spc="-30" dirty="0">
                <a:latin typeface="Segoe UI Light"/>
                <a:cs typeface="Segoe UI Light"/>
              </a:rPr>
              <a:t> </a:t>
            </a:r>
            <a:r>
              <a:rPr sz="1600" b="0" dirty="0">
                <a:latin typeface="Segoe UI Light"/>
                <a:cs typeface="Segoe UI Light"/>
              </a:rPr>
              <a:t>allows</a:t>
            </a:r>
            <a:r>
              <a:rPr sz="1600" b="0" spc="-35" dirty="0">
                <a:latin typeface="Segoe UI Light"/>
                <a:cs typeface="Segoe UI Light"/>
              </a:rPr>
              <a:t> </a:t>
            </a:r>
            <a:r>
              <a:rPr sz="1600" b="0" dirty="0">
                <a:latin typeface="Segoe UI Light"/>
                <a:cs typeface="Segoe UI Light"/>
              </a:rPr>
              <a:t>aviators</a:t>
            </a:r>
            <a:r>
              <a:rPr sz="1600" b="0" spc="-40" dirty="0">
                <a:latin typeface="Segoe UI Light"/>
                <a:cs typeface="Segoe UI Light"/>
              </a:rPr>
              <a:t> </a:t>
            </a:r>
            <a:r>
              <a:rPr sz="1600" b="0" dirty="0">
                <a:latin typeface="Segoe UI Light"/>
                <a:cs typeface="Segoe UI Light"/>
              </a:rPr>
              <a:t>and</a:t>
            </a:r>
            <a:r>
              <a:rPr sz="1600" b="0" spc="-35" dirty="0">
                <a:latin typeface="Segoe UI Light"/>
                <a:cs typeface="Segoe UI Light"/>
              </a:rPr>
              <a:t> </a:t>
            </a:r>
            <a:r>
              <a:rPr sz="1600" b="0" dirty="0">
                <a:latin typeface="Segoe UI Light"/>
                <a:cs typeface="Segoe UI Light"/>
              </a:rPr>
              <a:t>crews</a:t>
            </a:r>
            <a:r>
              <a:rPr sz="1600" b="0" spc="-30" dirty="0">
                <a:latin typeface="Segoe UI Light"/>
                <a:cs typeface="Segoe UI Light"/>
              </a:rPr>
              <a:t> </a:t>
            </a:r>
            <a:r>
              <a:rPr sz="1600" b="0" spc="-25" dirty="0">
                <a:latin typeface="Segoe UI Light"/>
                <a:cs typeface="Segoe UI Light"/>
              </a:rPr>
              <a:t>to </a:t>
            </a:r>
            <a:r>
              <a:rPr sz="1600" b="0" dirty="0">
                <a:latin typeface="Segoe UI Light"/>
                <a:cs typeface="Segoe UI Light"/>
              </a:rPr>
              <a:t>optimize</a:t>
            </a:r>
            <a:r>
              <a:rPr sz="1600" b="0" spc="-30" dirty="0">
                <a:latin typeface="Segoe UI Light"/>
                <a:cs typeface="Segoe UI Light"/>
              </a:rPr>
              <a:t> </a:t>
            </a:r>
            <a:r>
              <a:rPr sz="1600" b="0" dirty="0">
                <a:latin typeface="Segoe UI Light"/>
                <a:cs typeface="Segoe UI Light"/>
              </a:rPr>
              <a:t>the</a:t>
            </a:r>
            <a:r>
              <a:rPr sz="1600" b="0" spc="-35" dirty="0">
                <a:latin typeface="Segoe UI Light"/>
                <a:cs typeface="Segoe UI Light"/>
              </a:rPr>
              <a:t> </a:t>
            </a:r>
            <a:r>
              <a:rPr sz="1600" b="0" dirty="0">
                <a:latin typeface="Segoe UI Light"/>
                <a:cs typeface="Segoe UI Light"/>
              </a:rPr>
              <a:t>value</a:t>
            </a:r>
            <a:r>
              <a:rPr sz="1600" b="0" spc="-30" dirty="0">
                <a:latin typeface="Segoe UI Light"/>
                <a:cs typeface="Segoe UI Light"/>
              </a:rPr>
              <a:t> </a:t>
            </a:r>
            <a:r>
              <a:rPr sz="1600" b="0" dirty="0">
                <a:latin typeface="Segoe UI Light"/>
                <a:cs typeface="Segoe UI Light"/>
              </a:rPr>
              <a:t>of</a:t>
            </a:r>
            <a:r>
              <a:rPr sz="1600" b="0" spc="-55" dirty="0">
                <a:latin typeface="Segoe UI Light"/>
                <a:cs typeface="Segoe UI Light"/>
              </a:rPr>
              <a:t> </a:t>
            </a:r>
            <a:r>
              <a:rPr sz="1600" b="0" dirty="0">
                <a:latin typeface="Segoe UI Light"/>
                <a:cs typeface="Segoe UI Light"/>
              </a:rPr>
              <a:t>their</a:t>
            </a:r>
            <a:r>
              <a:rPr sz="1600" b="0" spc="-35" dirty="0">
                <a:latin typeface="Segoe UI Light"/>
                <a:cs typeface="Segoe UI Light"/>
              </a:rPr>
              <a:t> </a:t>
            </a:r>
            <a:r>
              <a:rPr sz="1600" b="0" spc="-10" dirty="0">
                <a:latin typeface="Segoe UI Light"/>
                <a:cs typeface="Segoe UI Light"/>
              </a:rPr>
              <a:t>observations </a:t>
            </a:r>
            <a:r>
              <a:rPr sz="1600" b="0" dirty="0">
                <a:latin typeface="Segoe UI Light"/>
                <a:cs typeface="Segoe UI Light"/>
              </a:rPr>
              <a:t>and</a:t>
            </a:r>
            <a:r>
              <a:rPr sz="1600" b="0" spc="-35" dirty="0">
                <a:latin typeface="Segoe UI Light"/>
                <a:cs typeface="Segoe UI Light"/>
              </a:rPr>
              <a:t> </a:t>
            </a:r>
            <a:r>
              <a:rPr sz="1600" b="0" dirty="0">
                <a:latin typeface="Segoe UI Light"/>
                <a:cs typeface="Segoe UI Light"/>
              </a:rPr>
              <a:t>reporting</a:t>
            </a:r>
            <a:r>
              <a:rPr sz="1600" b="0" spc="-5" dirty="0">
                <a:latin typeface="Segoe UI Light"/>
                <a:cs typeface="Segoe UI Light"/>
              </a:rPr>
              <a:t> </a:t>
            </a:r>
            <a:r>
              <a:rPr sz="1600" b="0" dirty="0">
                <a:latin typeface="Segoe UI Light"/>
                <a:cs typeface="Segoe UI Light"/>
              </a:rPr>
              <a:t>of</a:t>
            </a:r>
            <a:r>
              <a:rPr sz="1600" b="0" spc="-40" dirty="0">
                <a:latin typeface="Segoe UI Light"/>
                <a:cs typeface="Segoe UI Light"/>
              </a:rPr>
              <a:t> </a:t>
            </a:r>
            <a:r>
              <a:rPr sz="1600" b="0" spc="-10" dirty="0">
                <a:latin typeface="Segoe UI Light"/>
                <a:cs typeface="Segoe UI Light"/>
              </a:rPr>
              <a:t>phenomena</a:t>
            </a:r>
            <a:endParaRPr sz="1600">
              <a:latin typeface="Segoe UI Light"/>
              <a:cs typeface="Segoe UI Light"/>
            </a:endParaRPr>
          </a:p>
        </p:txBody>
      </p:sp>
      <p:sp>
        <p:nvSpPr>
          <p:cNvPr id="7" name="object 7"/>
          <p:cNvSpPr txBox="1"/>
          <p:nvPr/>
        </p:nvSpPr>
        <p:spPr>
          <a:xfrm>
            <a:off x="4181855" y="1825751"/>
            <a:ext cx="3771900" cy="381000"/>
          </a:xfrm>
          <a:prstGeom prst="rect">
            <a:avLst/>
          </a:prstGeom>
          <a:ln w="9525">
            <a:solidFill>
              <a:srgbClr val="D9D9D9"/>
            </a:solidFill>
          </a:ln>
        </p:spPr>
        <p:txBody>
          <a:bodyPr vert="horz" wrap="square" lIns="0" tIns="85725" rIns="0" bIns="0" rtlCol="0">
            <a:spAutoFit/>
          </a:bodyPr>
          <a:lstStyle/>
          <a:p>
            <a:pPr marL="982980">
              <a:lnSpc>
                <a:spcPct val="100000"/>
              </a:lnSpc>
              <a:spcBef>
                <a:spcPts val="675"/>
              </a:spcBef>
            </a:pPr>
            <a:r>
              <a:rPr sz="1600" b="0" u="dash" dirty="0">
                <a:solidFill>
                  <a:srgbClr val="404040"/>
                </a:solidFill>
                <a:uFill>
                  <a:solidFill>
                    <a:srgbClr val="404040"/>
                  </a:solidFill>
                </a:uFill>
                <a:latin typeface="Segoe UI Light"/>
                <a:cs typeface="Segoe UI Light"/>
              </a:rPr>
              <a:t>Encourage</a:t>
            </a:r>
            <a:r>
              <a:rPr sz="1600" b="0" u="dash" spc="-60" dirty="0">
                <a:solidFill>
                  <a:srgbClr val="404040"/>
                </a:solidFill>
                <a:uFill>
                  <a:solidFill>
                    <a:srgbClr val="404040"/>
                  </a:solidFill>
                </a:uFill>
                <a:latin typeface="Segoe UI Light"/>
                <a:cs typeface="Segoe UI Light"/>
              </a:rPr>
              <a:t> </a:t>
            </a:r>
            <a:r>
              <a:rPr sz="1600" b="0" u="dash" spc="-10" dirty="0">
                <a:solidFill>
                  <a:srgbClr val="404040"/>
                </a:solidFill>
                <a:uFill>
                  <a:solidFill>
                    <a:srgbClr val="404040"/>
                  </a:solidFill>
                </a:uFill>
                <a:latin typeface="Segoe UI Light"/>
                <a:cs typeface="Segoe UI Light"/>
              </a:rPr>
              <a:t>Reporting</a:t>
            </a:r>
            <a:endParaRPr sz="1600">
              <a:latin typeface="Segoe UI Light"/>
              <a:cs typeface="Segoe UI Light"/>
            </a:endParaRPr>
          </a:p>
        </p:txBody>
      </p:sp>
      <p:sp>
        <p:nvSpPr>
          <p:cNvPr id="8" name="object 8"/>
          <p:cNvSpPr/>
          <p:nvPr/>
        </p:nvSpPr>
        <p:spPr>
          <a:xfrm>
            <a:off x="4181855" y="2263139"/>
            <a:ext cx="3771900" cy="4003675"/>
          </a:xfrm>
          <a:custGeom>
            <a:avLst/>
            <a:gdLst/>
            <a:ahLst/>
            <a:cxnLst/>
            <a:rect l="l" t="t" r="r" b="b"/>
            <a:pathLst>
              <a:path w="3771900" h="4003675">
                <a:moveTo>
                  <a:pt x="0" y="0"/>
                </a:moveTo>
                <a:lnTo>
                  <a:pt x="3771900" y="0"/>
                </a:lnTo>
                <a:lnTo>
                  <a:pt x="3771900" y="4003548"/>
                </a:lnTo>
                <a:lnTo>
                  <a:pt x="0" y="4003548"/>
                </a:lnTo>
                <a:lnTo>
                  <a:pt x="0" y="0"/>
                </a:lnTo>
                <a:close/>
              </a:path>
            </a:pathLst>
          </a:custGeom>
          <a:ln w="9525">
            <a:solidFill>
              <a:srgbClr val="D9D9D9"/>
            </a:solidFill>
            <a:prstDash val="sysDash"/>
          </a:ln>
        </p:spPr>
        <p:txBody>
          <a:bodyPr wrap="square" lIns="0" tIns="0" rIns="0" bIns="0" rtlCol="0"/>
          <a:lstStyle/>
          <a:p>
            <a:endParaRPr/>
          </a:p>
        </p:txBody>
      </p:sp>
      <p:sp>
        <p:nvSpPr>
          <p:cNvPr id="9" name="object 9"/>
          <p:cNvSpPr txBox="1"/>
          <p:nvPr/>
        </p:nvSpPr>
        <p:spPr>
          <a:xfrm>
            <a:off x="4272829" y="2266914"/>
            <a:ext cx="3302000" cy="927735"/>
          </a:xfrm>
          <a:prstGeom prst="rect">
            <a:avLst/>
          </a:prstGeom>
        </p:spPr>
        <p:txBody>
          <a:bodyPr vert="horz" wrap="square" lIns="0" tIns="39370" rIns="0" bIns="0" rtlCol="0">
            <a:spAutoFit/>
          </a:bodyPr>
          <a:lstStyle/>
          <a:p>
            <a:pPr marR="5080" algn="just">
              <a:lnSpc>
                <a:spcPts val="1730"/>
              </a:lnSpc>
              <a:spcBef>
                <a:spcPts val="310"/>
              </a:spcBef>
            </a:pPr>
            <a:r>
              <a:rPr sz="1600" b="0" spc="-10" dirty="0">
                <a:latin typeface="Segoe UI Light"/>
                <a:cs typeface="Segoe UI Light"/>
              </a:rPr>
              <a:t>Historically,</a:t>
            </a:r>
            <a:r>
              <a:rPr sz="1600" b="0" spc="-65" dirty="0">
                <a:latin typeface="Segoe UI Light"/>
                <a:cs typeface="Segoe UI Light"/>
              </a:rPr>
              <a:t> </a:t>
            </a:r>
            <a:r>
              <a:rPr sz="1600" b="0" dirty="0">
                <a:latin typeface="Segoe UI Light"/>
                <a:cs typeface="Segoe UI Light"/>
              </a:rPr>
              <a:t>reticence</a:t>
            </a:r>
            <a:r>
              <a:rPr sz="1600" b="0" spc="-30" dirty="0">
                <a:latin typeface="Segoe UI Light"/>
                <a:cs typeface="Segoe UI Light"/>
              </a:rPr>
              <a:t> </a:t>
            </a:r>
            <a:r>
              <a:rPr sz="1600" b="0" dirty="0">
                <a:latin typeface="Segoe UI Light"/>
                <a:cs typeface="Segoe UI Light"/>
              </a:rPr>
              <a:t>to</a:t>
            </a:r>
            <a:r>
              <a:rPr sz="1600" b="0" spc="-65" dirty="0">
                <a:latin typeface="Segoe UI Light"/>
                <a:cs typeface="Segoe UI Light"/>
              </a:rPr>
              <a:t> </a:t>
            </a:r>
            <a:r>
              <a:rPr sz="1600" b="0" dirty="0">
                <a:latin typeface="Segoe UI Light"/>
                <a:cs typeface="Segoe UI Light"/>
              </a:rPr>
              <a:t>UAP</a:t>
            </a:r>
            <a:r>
              <a:rPr sz="1600" b="0" spc="-50" dirty="0">
                <a:latin typeface="Segoe UI Light"/>
                <a:cs typeface="Segoe UI Light"/>
              </a:rPr>
              <a:t> </a:t>
            </a:r>
            <a:r>
              <a:rPr sz="1600" b="0" spc="-10" dirty="0">
                <a:latin typeface="Segoe UI Light"/>
                <a:cs typeface="Segoe UI Light"/>
              </a:rPr>
              <a:t>reporting </a:t>
            </a:r>
            <a:r>
              <a:rPr sz="1600" b="0" dirty="0">
                <a:latin typeface="Segoe UI Light"/>
                <a:cs typeface="Segoe UI Light"/>
              </a:rPr>
              <a:t>has</a:t>
            </a:r>
            <a:r>
              <a:rPr sz="1600" b="0" spc="-50" dirty="0">
                <a:latin typeface="Segoe UI Light"/>
                <a:cs typeface="Segoe UI Light"/>
              </a:rPr>
              <a:t> </a:t>
            </a:r>
            <a:r>
              <a:rPr sz="1600" b="0" dirty="0">
                <a:latin typeface="Segoe UI Light"/>
                <a:cs typeface="Segoe UI Light"/>
              </a:rPr>
              <a:t>limited</a:t>
            </a:r>
            <a:r>
              <a:rPr sz="1600" b="0" spc="-45" dirty="0">
                <a:latin typeface="Segoe UI Light"/>
                <a:cs typeface="Segoe UI Light"/>
              </a:rPr>
              <a:t> </a:t>
            </a:r>
            <a:r>
              <a:rPr sz="1600" b="0" dirty="0">
                <a:latin typeface="Segoe UI Light"/>
                <a:cs typeface="Segoe UI Light"/>
              </a:rPr>
              <a:t>the</a:t>
            </a:r>
            <a:r>
              <a:rPr sz="1600" b="0" spc="-35" dirty="0">
                <a:latin typeface="Segoe UI Light"/>
                <a:cs typeface="Segoe UI Light"/>
              </a:rPr>
              <a:t> </a:t>
            </a:r>
            <a:r>
              <a:rPr sz="1600" b="0" spc="-10" dirty="0">
                <a:latin typeface="Segoe UI Light"/>
                <a:cs typeface="Segoe UI Light"/>
              </a:rPr>
              <a:t>Government’s</a:t>
            </a:r>
            <a:r>
              <a:rPr sz="1600" b="0" dirty="0">
                <a:latin typeface="Segoe UI Light"/>
                <a:cs typeface="Segoe UI Light"/>
              </a:rPr>
              <a:t> ability</a:t>
            </a:r>
            <a:r>
              <a:rPr sz="1600" b="0" spc="-50" dirty="0">
                <a:latin typeface="Segoe UI Light"/>
                <a:cs typeface="Segoe UI Light"/>
              </a:rPr>
              <a:t> </a:t>
            </a:r>
            <a:r>
              <a:rPr sz="1600" b="0" spc="-25" dirty="0">
                <a:latin typeface="Segoe UI Light"/>
                <a:cs typeface="Segoe UI Light"/>
              </a:rPr>
              <a:t>to </a:t>
            </a:r>
            <a:r>
              <a:rPr sz="1600" b="0" dirty="0">
                <a:latin typeface="Segoe UI Light"/>
                <a:cs typeface="Segoe UI Light"/>
              </a:rPr>
              <a:t>guard</a:t>
            </a:r>
            <a:r>
              <a:rPr sz="1600" b="0" spc="-30" dirty="0">
                <a:latin typeface="Segoe UI Light"/>
                <a:cs typeface="Segoe UI Light"/>
              </a:rPr>
              <a:t> </a:t>
            </a:r>
            <a:r>
              <a:rPr sz="1600" b="0" dirty="0">
                <a:latin typeface="Segoe UI Light"/>
                <a:cs typeface="Segoe UI Light"/>
              </a:rPr>
              <a:t>against</a:t>
            </a:r>
            <a:r>
              <a:rPr sz="1600" b="0" spc="-40" dirty="0">
                <a:latin typeface="Segoe UI Light"/>
                <a:cs typeface="Segoe UI Light"/>
              </a:rPr>
              <a:t> </a:t>
            </a:r>
            <a:r>
              <a:rPr sz="1600" b="0" dirty="0">
                <a:latin typeface="Segoe UI Light"/>
                <a:cs typeface="Segoe UI Light"/>
              </a:rPr>
              <a:t>aerial</a:t>
            </a:r>
            <a:r>
              <a:rPr sz="1600" b="0" spc="-50" dirty="0">
                <a:latin typeface="Segoe UI Light"/>
                <a:cs typeface="Segoe UI Light"/>
              </a:rPr>
              <a:t> </a:t>
            </a:r>
            <a:r>
              <a:rPr sz="1600" b="0" dirty="0">
                <a:latin typeface="Segoe UI Light"/>
                <a:cs typeface="Segoe UI Light"/>
              </a:rPr>
              <a:t>safety</a:t>
            </a:r>
            <a:r>
              <a:rPr sz="1600" b="0" spc="-45" dirty="0">
                <a:latin typeface="Segoe UI Light"/>
                <a:cs typeface="Segoe UI Light"/>
              </a:rPr>
              <a:t> </a:t>
            </a:r>
            <a:r>
              <a:rPr sz="1600" b="0" dirty="0">
                <a:latin typeface="Segoe UI Light"/>
                <a:cs typeface="Segoe UI Light"/>
              </a:rPr>
              <a:t>and</a:t>
            </a:r>
            <a:r>
              <a:rPr sz="1600" b="0" spc="-40" dirty="0">
                <a:latin typeface="Segoe UI Light"/>
                <a:cs typeface="Segoe UI Light"/>
              </a:rPr>
              <a:t> </a:t>
            </a:r>
            <a:r>
              <a:rPr sz="1600" b="0" spc="-10" dirty="0">
                <a:latin typeface="Segoe UI Light"/>
                <a:cs typeface="Segoe UI Light"/>
              </a:rPr>
              <a:t>security threats</a:t>
            </a:r>
            <a:endParaRPr sz="1600">
              <a:latin typeface="Segoe UI Light"/>
              <a:cs typeface="Segoe UI Light"/>
            </a:endParaRPr>
          </a:p>
        </p:txBody>
      </p:sp>
      <p:sp>
        <p:nvSpPr>
          <p:cNvPr id="15" name="object 15"/>
          <p:cNvSpPr txBox="1">
            <a:spLocks noGrp="1"/>
          </p:cNvSpPr>
          <p:nvPr>
            <p:ph type="dt" sz="half" idx="6"/>
          </p:nvPr>
        </p:nvSpPr>
        <p:spPr>
          <a:xfrm>
            <a:off x="9537040" y="6411327"/>
            <a:ext cx="2427604" cy="336550"/>
          </a:xfrm>
          <a:prstGeom prst="rect">
            <a:avLst/>
          </a:prstGeom>
        </p:spPr>
        <p:txBody>
          <a:bodyPr vert="horz" wrap="square" lIns="0" tIns="0" rIns="0" bIns="0" rtlCol="0">
            <a:spAutoFit/>
          </a:bodyPr>
          <a:lstStyle>
            <a:defPPr>
              <a:defRPr kern="0"/>
            </a:defPPr>
            <a:lvl1pPr>
              <a:defRPr sz="1050" b="0" i="0">
                <a:solidFill>
                  <a:schemeClr val="tx1"/>
                </a:solidFill>
                <a:latin typeface="Garamond"/>
                <a:cs typeface="Garamond"/>
              </a:defRPr>
            </a:lvl1pPr>
          </a:lstStyle>
          <a:p>
            <a:pPr marL="12700" marR="5080" indent="784225">
              <a:lnSpc>
                <a:spcPts val="1260"/>
              </a:lnSpc>
            </a:pPr>
            <a:r>
              <a:rPr lang="en-US"/>
              <a:t>U.S.</a:t>
            </a:r>
            <a:r>
              <a:rPr lang="en-US" spc="-15"/>
              <a:t> </a:t>
            </a:r>
            <a:r>
              <a:rPr lang="en-US"/>
              <a:t>Department</a:t>
            </a:r>
            <a:r>
              <a:rPr lang="en-US" spc="-50"/>
              <a:t> </a:t>
            </a:r>
            <a:r>
              <a:rPr lang="en-US"/>
              <a:t>of</a:t>
            </a:r>
            <a:r>
              <a:rPr lang="en-US" spc="-10"/>
              <a:t> </a:t>
            </a:r>
            <a:r>
              <a:rPr lang="en-US"/>
              <a:t>Defense</a:t>
            </a:r>
            <a:r>
              <a:rPr lang="en-US" spc="-30"/>
              <a:t> </a:t>
            </a:r>
            <a:r>
              <a:rPr lang="en-US" spc="-50"/>
              <a:t>&amp; </a:t>
            </a:r>
            <a:r>
              <a:rPr lang="en-US"/>
              <a:t>Office</a:t>
            </a:r>
            <a:r>
              <a:rPr lang="en-US" spc="-15"/>
              <a:t> </a:t>
            </a:r>
            <a:r>
              <a:rPr lang="en-US"/>
              <a:t>of</a:t>
            </a:r>
            <a:r>
              <a:rPr lang="en-US" spc="-20"/>
              <a:t> </a:t>
            </a:r>
            <a:r>
              <a:rPr lang="en-US"/>
              <a:t>the</a:t>
            </a:r>
            <a:r>
              <a:rPr lang="en-US" spc="-20"/>
              <a:t> </a:t>
            </a:r>
            <a:r>
              <a:rPr lang="en-US"/>
              <a:t>Director</a:t>
            </a:r>
            <a:r>
              <a:rPr lang="en-US" spc="-30"/>
              <a:t> </a:t>
            </a:r>
            <a:r>
              <a:rPr lang="en-US"/>
              <a:t>of</a:t>
            </a:r>
            <a:r>
              <a:rPr lang="en-US" spc="-5"/>
              <a:t> </a:t>
            </a:r>
            <a:r>
              <a:rPr lang="en-US"/>
              <a:t>National</a:t>
            </a:r>
            <a:r>
              <a:rPr lang="en-US" spc="-50"/>
              <a:t> </a:t>
            </a:r>
            <a:r>
              <a:rPr lang="en-US" spc="-10"/>
              <a:t>Intelligence</a:t>
            </a:r>
            <a:endParaRPr spc="-10" dirty="0"/>
          </a:p>
        </p:txBody>
      </p:sp>
      <p:sp>
        <p:nvSpPr>
          <p:cNvPr id="16" name="object 16"/>
          <p:cNvSpPr txBox="1">
            <a:spLocks noGrp="1"/>
          </p:cNvSpPr>
          <p:nvPr>
            <p:ph type="sldNum" sz="quarter" idx="7"/>
          </p:nvPr>
        </p:nvSpPr>
        <p:spPr>
          <a:xfrm>
            <a:off x="78739" y="6429009"/>
            <a:ext cx="1718945" cy="392429"/>
          </a:xfrm>
          <a:prstGeom prst="rect">
            <a:avLst/>
          </a:prstGeom>
        </p:spPr>
        <p:txBody>
          <a:bodyPr vert="horz" wrap="square" lIns="0" tIns="0" rIns="0" bIns="0" rtlCol="0">
            <a:spAutoFit/>
          </a:bodyPr>
          <a:lstStyle>
            <a:defPPr>
              <a:defRPr kern="0"/>
            </a:defPPr>
            <a:lvl1pPr>
              <a:defRPr sz="1400" b="0" i="0">
                <a:solidFill>
                  <a:srgbClr val="A6A6A6"/>
                </a:solidFill>
                <a:latin typeface="Agency FB"/>
                <a:cs typeface="Agency FB"/>
              </a:defRPr>
            </a:lvl1pPr>
          </a:lstStyle>
          <a:p>
            <a:pPr marL="267970">
              <a:spcBef>
                <a:spcPts val="80"/>
              </a:spcBef>
            </a:pPr>
            <a:fld id="{81D60167-4931-47E6-BA6A-407CBD079E47}" type="slidenum">
              <a:rPr lang="en-US" spc="-50" smtClean="0"/>
              <a:pPr marL="267970">
                <a:spcBef>
                  <a:spcPts val="80"/>
                </a:spcBef>
              </a:pPr>
              <a:t>34</a:t>
            </a:fld>
            <a:endParaRPr lang="en-US" spc="-50"/>
          </a:p>
          <a:p>
            <a:pPr marL="12700">
              <a:spcBef>
                <a:spcPts val="225"/>
              </a:spcBef>
            </a:pPr>
            <a:r>
              <a:rPr lang="en-US" sz="800">
                <a:solidFill>
                  <a:srgbClr val="D0CECE"/>
                </a:solidFill>
                <a:latin typeface="Calibri"/>
                <a:cs typeface="Calibri"/>
              </a:rPr>
              <a:t>DoD</a:t>
            </a:r>
            <a:r>
              <a:rPr lang="en-US" sz="800" spc="-40">
                <a:solidFill>
                  <a:srgbClr val="D0CECE"/>
                </a:solidFill>
                <a:latin typeface="Calibri"/>
                <a:cs typeface="Calibri"/>
              </a:rPr>
              <a:t> </a:t>
            </a:r>
            <a:r>
              <a:rPr lang="en-US" sz="800">
                <a:solidFill>
                  <a:srgbClr val="D0CECE"/>
                </a:solidFill>
                <a:latin typeface="Calibri"/>
                <a:cs typeface="Calibri"/>
              </a:rPr>
              <a:t>PPR</a:t>
            </a:r>
            <a:r>
              <a:rPr lang="en-US" sz="800" spc="-35">
                <a:solidFill>
                  <a:srgbClr val="D0CECE"/>
                </a:solidFill>
                <a:latin typeface="Calibri"/>
                <a:cs typeface="Calibri"/>
              </a:rPr>
              <a:t> </a:t>
            </a:r>
            <a:r>
              <a:rPr lang="en-US" sz="800">
                <a:solidFill>
                  <a:srgbClr val="D0CECE"/>
                </a:solidFill>
                <a:latin typeface="Calibri"/>
                <a:cs typeface="Calibri"/>
              </a:rPr>
              <a:t>Approved</a:t>
            </a:r>
            <a:r>
              <a:rPr lang="en-US" sz="800" spc="-15">
                <a:solidFill>
                  <a:srgbClr val="D0CECE"/>
                </a:solidFill>
                <a:latin typeface="Calibri"/>
                <a:cs typeface="Calibri"/>
              </a:rPr>
              <a:t> </a:t>
            </a:r>
            <a:r>
              <a:rPr lang="en-US" sz="800">
                <a:solidFill>
                  <a:srgbClr val="D0CECE"/>
                </a:solidFill>
                <a:latin typeface="Calibri"/>
                <a:cs typeface="Calibri"/>
              </a:rPr>
              <a:t>Slide,</a:t>
            </a:r>
            <a:r>
              <a:rPr lang="en-US" sz="800" spc="-10">
                <a:solidFill>
                  <a:srgbClr val="D0CECE"/>
                </a:solidFill>
                <a:latin typeface="Calibri"/>
                <a:cs typeface="Calibri"/>
              </a:rPr>
              <a:t> </a:t>
            </a:r>
            <a:r>
              <a:rPr lang="en-US" sz="800">
                <a:solidFill>
                  <a:srgbClr val="D0CECE"/>
                </a:solidFill>
                <a:latin typeface="Calibri"/>
                <a:cs typeface="Calibri"/>
              </a:rPr>
              <a:t>Case</a:t>
            </a:r>
            <a:r>
              <a:rPr lang="en-US" sz="800" spc="-35">
                <a:solidFill>
                  <a:srgbClr val="D0CECE"/>
                </a:solidFill>
                <a:latin typeface="Calibri"/>
                <a:cs typeface="Calibri"/>
              </a:rPr>
              <a:t> </a:t>
            </a:r>
            <a:r>
              <a:rPr lang="en-US" sz="800">
                <a:solidFill>
                  <a:srgbClr val="D0CECE"/>
                </a:solidFill>
                <a:latin typeface="Calibri"/>
                <a:cs typeface="Calibri"/>
              </a:rPr>
              <a:t>23-S-</a:t>
            </a:r>
            <a:r>
              <a:rPr lang="en-US" sz="800" spc="-20">
                <a:solidFill>
                  <a:srgbClr val="D0CECE"/>
                </a:solidFill>
                <a:latin typeface="Calibri"/>
                <a:cs typeface="Calibri"/>
              </a:rPr>
              <a:t>0802</a:t>
            </a:r>
            <a:endParaRPr sz="800">
              <a:latin typeface="Calibri"/>
              <a:cs typeface="Calibri"/>
            </a:endParaRPr>
          </a:p>
        </p:txBody>
      </p:sp>
      <p:sp>
        <p:nvSpPr>
          <p:cNvPr id="17" name="object 17"/>
          <p:cNvSpPr txBox="1">
            <a:spLocks noGrp="1"/>
          </p:cNvSpPr>
          <p:nvPr>
            <p:ph type="ftr" sz="quarter" idx="5"/>
          </p:nvPr>
        </p:nvSpPr>
        <p:spPr>
          <a:xfrm>
            <a:off x="5628004" y="6548549"/>
            <a:ext cx="937895" cy="200659"/>
          </a:xfrm>
          <a:prstGeom prst="rect">
            <a:avLst/>
          </a:prstGeom>
        </p:spPr>
        <p:txBody>
          <a:bodyPr vert="horz" wrap="square" lIns="0" tIns="0" rIns="0" bIns="0" rtlCol="0">
            <a:spAutoFit/>
          </a:bodyPr>
          <a:lstStyle>
            <a:defPPr>
              <a:defRPr kern="0"/>
            </a:defPPr>
            <a:lvl1pPr>
              <a:defRPr sz="1200" b="0" i="0">
                <a:solidFill>
                  <a:schemeClr val="tx1"/>
                </a:solidFill>
                <a:latin typeface="Arial Narrow"/>
                <a:cs typeface="Arial Narrow"/>
              </a:defRPr>
            </a:lvl1pPr>
          </a:lstStyle>
          <a:p>
            <a:pPr marL="12700">
              <a:lnSpc>
                <a:spcPct val="100000"/>
              </a:lnSpc>
              <a:spcBef>
                <a:spcPts val="20"/>
              </a:spcBef>
            </a:pPr>
            <a:r>
              <a:rPr lang="en-US" spc="-10"/>
              <a:t>UNCLASSIFIED</a:t>
            </a:r>
            <a:endParaRPr spc="-10" dirty="0"/>
          </a:p>
        </p:txBody>
      </p:sp>
      <p:sp>
        <p:nvSpPr>
          <p:cNvPr id="10" name="object 10"/>
          <p:cNvSpPr txBox="1"/>
          <p:nvPr/>
        </p:nvSpPr>
        <p:spPr>
          <a:xfrm>
            <a:off x="4272829" y="3490768"/>
            <a:ext cx="3450590" cy="927735"/>
          </a:xfrm>
          <a:prstGeom prst="rect">
            <a:avLst/>
          </a:prstGeom>
        </p:spPr>
        <p:txBody>
          <a:bodyPr vert="horz" wrap="square" lIns="0" tIns="39370" rIns="0" bIns="0" rtlCol="0">
            <a:spAutoFit/>
          </a:bodyPr>
          <a:lstStyle/>
          <a:p>
            <a:pPr marR="5080">
              <a:lnSpc>
                <a:spcPts val="1730"/>
              </a:lnSpc>
              <a:spcBef>
                <a:spcPts val="310"/>
              </a:spcBef>
            </a:pPr>
            <a:r>
              <a:rPr sz="1600" b="0" dirty="0">
                <a:latin typeface="Segoe UI Light"/>
                <a:cs typeface="Segoe UI Light"/>
              </a:rPr>
              <a:t>Destigmatizing</a:t>
            </a:r>
            <a:r>
              <a:rPr sz="1600" b="0" spc="-45" dirty="0">
                <a:latin typeface="Segoe UI Light"/>
                <a:cs typeface="Segoe UI Light"/>
              </a:rPr>
              <a:t> </a:t>
            </a:r>
            <a:r>
              <a:rPr sz="1600" b="0" dirty="0">
                <a:latin typeface="Segoe UI Light"/>
                <a:cs typeface="Segoe UI Light"/>
              </a:rPr>
              <a:t>discussion</a:t>
            </a:r>
            <a:r>
              <a:rPr sz="1600" b="0" spc="-55" dirty="0">
                <a:latin typeface="Segoe UI Light"/>
                <a:cs typeface="Segoe UI Light"/>
              </a:rPr>
              <a:t> </a:t>
            </a:r>
            <a:r>
              <a:rPr sz="1600" b="0" i="1" dirty="0">
                <a:latin typeface="Segoe UI Light"/>
                <a:cs typeface="Segoe UI Light"/>
              </a:rPr>
              <a:t>about</a:t>
            </a:r>
            <a:r>
              <a:rPr sz="1600" b="0" i="1" spc="-90" dirty="0">
                <a:latin typeface="Segoe UI Light"/>
                <a:cs typeface="Segoe UI Light"/>
              </a:rPr>
              <a:t> </a:t>
            </a:r>
            <a:r>
              <a:rPr sz="1600" b="0" spc="-25" dirty="0">
                <a:latin typeface="Segoe UI Light"/>
                <a:cs typeface="Segoe UI Light"/>
              </a:rPr>
              <a:t>and </a:t>
            </a:r>
            <a:r>
              <a:rPr sz="1600" b="0" dirty="0">
                <a:latin typeface="Segoe UI Light"/>
                <a:cs typeface="Segoe UI Light"/>
              </a:rPr>
              <a:t>reporting</a:t>
            </a:r>
            <a:r>
              <a:rPr sz="1600" b="0" spc="-10" dirty="0">
                <a:latin typeface="Segoe UI Light"/>
                <a:cs typeface="Segoe UI Light"/>
              </a:rPr>
              <a:t> </a:t>
            </a:r>
            <a:r>
              <a:rPr sz="1600" b="0" i="1" dirty="0">
                <a:latin typeface="Segoe UI Light"/>
                <a:cs typeface="Segoe UI Light"/>
              </a:rPr>
              <a:t>of</a:t>
            </a:r>
            <a:r>
              <a:rPr sz="1600" b="0" i="1" spc="-50" dirty="0">
                <a:latin typeface="Segoe UI Light"/>
                <a:cs typeface="Segoe UI Light"/>
              </a:rPr>
              <a:t> </a:t>
            </a:r>
            <a:r>
              <a:rPr sz="1600" b="0" dirty="0">
                <a:latin typeface="Segoe UI Light"/>
                <a:cs typeface="Segoe UI Light"/>
              </a:rPr>
              <a:t>UAP</a:t>
            </a:r>
            <a:r>
              <a:rPr sz="1600" b="0" spc="-15" dirty="0">
                <a:latin typeface="Segoe UI Light"/>
                <a:cs typeface="Segoe UI Light"/>
              </a:rPr>
              <a:t> </a:t>
            </a:r>
            <a:r>
              <a:rPr sz="1600" b="0" dirty="0">
                <a:latin typeface="Segoe UI Light"/>
                <a:cs typeface="Segoe UI Light"/>
              </a:rPr>
              <a:t>is</a:t>
            </a:r>
            <a:r>
              <a:rPr sz="1600" b="0" spc="-40" dirty="0">
                <a:latin typeface="Segoe UI Light"/>
                <a:cs typeface="Segoe UI Light"/>
              </a:rPr>
              <a:t> </a:t>
            </a:r>
            <a:r>
              <a:rPr sz="1600" b="0" dirty="0">
                <a:latin typeface="Segoe UI Light"/>
                <a:cs typeface="Segoe UI Light"/>
              </a:rPr>
              <a:t>essential</a:t>
            </a:r>
            <a:r>
              <a:rPr sz="1600" b="0" spc="-5" dirty="0">
                <a:latin typeface="Segoe UI Light"/>
                <a:cs typeface="Segoe UI Light"/>
              </a:rPr>
              <a:t> </a:t>
            </a:r>
            <a:r>
              <a:rPr sz="1600" b="0" dirty="0">
                <a:latin typeface="Segoe UI Light"/>
                <a:cs typeface="Segoe UI Light"/>
              </a:rPr>
              <a:t>for</a:t>
            </a:r>
            <a:r>
              <a:rPr sz="1600" b="0" spc="-60" dirty="0">
                <a:latin typeface="Segoe UI Light"/>
                <a:cs typeface="Segoe UI Light"/>
              </a:rPr>
              <a:t> </a:t>
            </a:r>
            <a:r>
              <a:rPr sz="1600" b="0" spc="-10" dirty="0">
                <a:latin typeface="Segoe UI Light"/>
                <a:cs typeface="Segoe UI Light"/>
              </a:rPr>
              <a:t>tracking, </a:t>
            </a:r>
            <a:r>
              <a:rPr sz="1600" b="0" dirty="0">
                <a:latin typeface="Segoe UI Light"/>
                <a:cs typeface="Segoe UI Light"/>
              </a:rPr>
              <a:t>resolving,</a:t>
            </a:r>
            <a:r>
              <a:rPr sz="1600" b="0" spc="-40" dirty="0">
                <a:latin typeface="Segoe UI Light"/>
                <a:cs typeface="Segoe UI Light"/>
              </a:rPr>
              <a:t> </a:t>
            </a:r>
            <a:r>
              <a:rPr sz="1600" b="0" dirty="0">
                <a:latin typeface="Segoe UI Light"/>
                <a:cs typeface="Segoe UI Light"/>
              </a:rPr>
              <a:t>and</a:t>
            </a:r>
            <a:r>
              <a:rPr sz="1600" b="0" spc="-60" dirty="0">
                <a:latin typeface="Segoe UI Light"/>
                <a:cs typeface="Segoe UI Light"/>
              </a:rPr>
              <a:t> </a:t>
            </a:r>
            <a:r>
              <a:rPr sz="1600" b="0" dirty="0">
                <a:latin typeface="Segoe UI Light"/>
                <a:cs typeface="Segoe UI Light"/>
              </a:rPr>
              <a:t>defending</a:t>
            </a:r>
            <a:r>
              <a:rPr sz="1600" b="0" spc="-30" dirty="0">
                <a:latin typeface="Segoe UI Light"/>
                <a:cs typeface="Segoe UI Light"/>
              </a:rPr>
              <a:t> </a:t>
            </a:r>
            <a:r>
              <a:rPr sz="1600" b="0" dirty="0">
                <a:latin typeface="Segoe UI Light"/>
                <a:cs typeface="Segoe UI Light"/>
              </a:rPr>
              <a:t>against</a:t>
            </a:r>
            <a:r>
              <a:rPr sz="1600" b="0" spc="-60" dirty="0">
                <a:latin typeface="Segoe UI Light"/>
                <a:cs typeface="Segoe UI Light"/>
              </a:rPr>
              <a:t> </a:t>
            </a:r>
            <a:r>
              <a:rPr sz="1600" b="0" spc="-20" dirty="0">
                <a:latin typeface="Segoe UI Light"/>
                <a:cs typeface="Segoe UI Light"/>
              </a:rPr>
              <a:t>such </a:t>
            </a:r>
            <a:r>
              <a:rPr sz="1600" b="0" spc="-10" dirty="0">
                <a:latin typeface="Segoe UI Light"/>
                <a:cs typeface="Segoe UI Light"/>
              </a:rPr>
              <a:t>phenomena</a:t>
            </a:r>
            <a:endParaRPr sz="1600">
              <a:latin typeface="Segoe UI Light"/>
              <a:cs typeface="Segoe UI Light"/>
            </a:endParaRPr>
          </a:p>
        </p:txBody>
      </p:sp>
      <p:sp>
        <p:nvSpPr>
          <p:cNvPr id="11" name="object 11"/>
          <p:cNvSpPr txBox="1"/>
          <p:nvPr/>
        </p:nvSpPr>
        <p:spPr>
          <a:xfrm>
            <a:off x="4272829" y="4714623"/>
            <a:ext cx="3548379" cy="927735"/>
          </a:xfrm>
          <a:prstGeom prst="rect">
            <a:avLst/>
          </a:prstGeom>
        </p:spPr>
        <p:txBody>
          <a:bodyPr vert="horz" wrap="square" lIns="0" tIns="39370" rIns="0" bIns="0" rtlCol="0">
            <a:spAutoFit/>
          </a:bodyPr>
          <a:lstStyle/>
          <a:p>
            <a:pPr marR="5080">
              <a:lnSpc>
                <a:spcPts val="1730"/>
              </a:lnSpc>
              <a:spcBef>
                <a:spcPts val="310"/>
              </a:spcBef>
            </a:pPr>
            <a:r>
              <a:rPr sz="1600" b="0" dirty="0">
                <a:latin typeface="Segoe UI Light"/>
                <a:cs typeface="Segoe UI Light"/>
              </a:rPr>
              <a:t>Government</a:t>
            </a:r>
            <a:r>
              <a:rPr sz="1600" b="0" spc="-10" dirty="0">
                <a:latin typeface="Segoe UI Light"/>
                <a:cs typeface="Segoe UI Light"/>
              </a:rPr>
              <a:t> </a:t>
            </a:r>
            <a:r>
              <a:rPr sz="1600" b="0" dirty="0">
                <a:latin typeface="Segoe UI Light"/>
                <a:cs typeface="Segoe UI Light"/>
              </a:rPr>
              <a:t>efforts</a:t>
            </a:r>
            <a:r>
              <a:rPr sz="1600" b="0" spc="-55" dirty="0">
                <a:latin typeface="Segoe UI Light"/>
                <a:cs typeface="Segoe UI Light"/>
              </a:rPr>
              <a:t> </a:t>
            </a:r>
            <a:r>
              <a:rPr sz="1600" b="0" dirty="0">
                <a:latin typeface="Segoe UI Light"/>
                <a:cs typeface="Segoe UI Light"/>
              </a:rPr>
              <a:t>to</a:t>
            </a:r>
            <a:r>
              <a:rPr sz="1600" b="0" spc="-40" dirty="0">
                <a:latin typeface="Segoe UI Light"/>
                <a:cs typeface="Segoe UI Light"/>
              </a:rPr>
              <a:t> </a:t>
            </a:r>
            <a:r>
              <a:rPr sz="1600" b="0" dirty="0">
                <a:latin typeface="Segoe UI Light"/>
                <a:cs typeface="Segoe UI Light"/>
              </a:rPr>
              <a:t>encourage</a:t>
            </a:r>
            <a:r>
              <a:rPr sz="1600" b="0" spc="-5" dirty="0">
                <a:latin typeface="Segoe UI Light"/>
                <a:cs typeface="Segoe UI Light"/>
              </a:rPr>
              <a:t> </a:t>
            </a:r>
            <a:r>
              <a:rPr sz="1600" b="0" spc="-10" dirty="0">
                <a:latin typeface="Segoe UI Light"/>
                <a:cs typeface="Segoe UI Light"/>
              </a:rPr>
              <a:t>military </a:t>
            </a:r>
            <a:r>
              <a:rPr sz="1600" b="0" dirty="0">
                <a:latin typeface="Segoe UI Light"/>
                <a:cs typeface="Segoe UI Light"/>
              </a:rPr>
              <a:t>aviators</a:t>
            </a:r>
            <a:r>
              <a:rPr sz="1600" b="0" spc="-30" dirty="0">
                <a:latin typeface="Segoe UI Light"/>
                <a:cs typeface="Segoe UI Light"/>
              </a:rPr>
              <a:t> </a:t>
            </a:r>
            <a:r>
              <a:rPr sz="1600" b="0" dirty="0">
                <a:latin typeface="Segoe UI Light"/>
                <a:cs typeface="Segoe UI Light"/>
              </a:rPr>
              <a:t>and</a:t>
            </a:r>
            <a:r>
              <a:rPr sz="1600" b="0" spc="-25" dirty="0">
                <a:latin typeface="Segoe UI Light"/>
                <a:cs typeface="Segoe UI Light"/>
              </a:rPr>
              <a:t> </a:t>
            </a:r>
            <a:r>
              <a:rPr sz="1600" b="0" dirty="0">
                <a:latin typeface="Segoe UI Light"/>
                <a:cs typeface="Segoe UI Light"/>
              </a:rPr>
              <a:t>crews</a:t>
            </a:r>
            <a:r>
              <a:rPr sz="1600" b="0" spc="-20" dirty="0">
                <a:latin typeface="Segoe UI Light"/>
                <a:cs typeface="Segoe UI Light"/>
              </a:rPr>
              <a:t> </a:t>
            </a:r>
            <a:r>
              <a:rPr sz="1600" b="0" dirty="0">
                <a:latin typeface="Segoe UI Light"/>
                <a:cs typeface="Segoe UI Light"/>
              </a:rPr>
              <a:t>to</a:t>
            </a:r>
            <a:r>
              <a:rPr sz="1600" b="0" spc="-25" dirty="0">
                <a:latin typeface="Segoe UI Light"/>
                <a:cs typeface="Segoe UI Light"/>
              </a:rPr>
              <a:t> </a:t>
            </a:r>
            <a:r>
              <a:rPr sz="1600" b="0" dirty="0">
                <a:latin typeface="Segoe UI Light"/>
                <a:cs typeface="Segoe UI Light"/>
              </a:rPr>
              <a:t>report</a:t>
            </a:r>
            <a:r>
              <a:rPr sz="1600" b="0" spc="-15" dirty="0">
                <a:latin typeface="Segoe UI Light"/>
                <a:cs typeface="Segoe UI Light"/>
              </a:rPr>
              <a:t> </a:t>
            </a:r>
            <a:r>
              <a:rPr sz="1600" b="0" spc="-10" dirty="0">
                <a:latin typeface="Segoe UI Light"/>
                <a:cs typeface="Segoe UI Light"/>
              </a:rPr>
              <a:t>phenomena </a:t>
            </a:r>
            <a:r>
              <a:rPr sz="1600" b="0" dirty="0">
                <a:latin typeface="Segoe UI Light"/>
                <a:cs typeface="Segoe UI Light"/>
              </a:rPr>
              <a:t>have</a:t>
            </a:r>
            <a:r>
              <a:rPr sz="1600" b="0" spc="-60" dirty="0">
                <a:latin typeface="Segoe UI Light"/>
                <a:cs typeface="Segoe UI Light"/>
              </a:rPr>
              <a:t> </a:t>
            </a:r>
            <a:r>
              <a:rPr sz="1600" b="0" dirty="0">
                <a:latin typeface="Segoe UI Light"/>
                <a:cs typeface="Segoe UI Light"/>
              </a:rPr>
              <a:t>substantially</a:t>
            </a:r>
            <a:r>
              <a:rPr sz="1600" b="0" spc="-30" dirty="0">
                <a:latin typeface="Segoe UI Light"/>
                <a:cs typeface="Segoe UI Light"/>
              </a:rPr>
              <a:t> </a:t>
            </a:r>
            <a:r>
              <a:rPr sz="1600" b="0" dirty="0">
                <a:latin typeface="Segoe UI Light"/>
                <a:cs typeface="Segoe UI Light"/>
              </a:rPr>
              <a:t>increased</a:t>
            </a:r>
            <a:r>
              <a:rPr sz="1600" b="0" spc="-45" dirty="0">
                <a:latin typeface="Segoe UI Light"/>
                <a:cs typeface="Segoe UI Light"/>
              </a:rPr>
              <a:t> </a:t>
            </a:r>
            <a:r>
              <a:rPr sz="1600" b="0" dirty="0">
                <a:latin typeface="Segoe UI Light"/>
                <a:cs typeface="Segoe UI Light"/>
              </a:rPr>
              <a:t>the</a:t>
            </a:r>
            <a:r>
              <a:rPr sz="1600" b="0" spc="-55" dirty="0">
                <a:latin typeface="Segoe UI Light"/>
                <a:cs typeface="Segoe UI Light"/>
              </a:rPr>
              <a:t> </a:t>
            </a:r>
            <a:r>
              <a:rPr sz="1600" b="0" spc="-10" dirty="0">
                <a:latin typeface="Segoe UI Light"/>
                <a:cs typeface="Segoe UI Light"/>
              </a:rPr>
              <a:t>quantity </a:t>
            </a:r>
            <a:r>
              <a:rPr sz="1600" b="0" dirty="0">
                <a:latin typeface="Segoe UI Light"/>
                <a:cs typeface="Segoe UI Light"/>
              </a:rPr>
              <a:t>and</a:t>
            </a:r>
            <a:r>
              <a:rPr sz="1600" b="0" spc="-45" dirty="0">
                <a:latin typeface="Segoe UI Light"/>
                <a:cs typeface="Segoe UI Light"/>
              </a:rPr>
              <a:t> </a:t>
            </a:r>
            <a:r>
              <a:rPr sz="1600" b="0" dirty="0">
                <a:latin typeface="Segoe UI Light"/>
                <a:cs typeface="Segoe UI Light"/>
              </a:rPr>
              <a:t>quality</a:t>
            </a:r>
            <a:r>
              <a:rPr sz="1600" b="0" spc="-35" dirty="0">
                <a:latin typeface="Segoe UI Light"/>
                <a:cs typeface="Segoe UI Light"/>
              </a:rPr>
              <a:t> </a:t>
            </a:r>
            <a:r>
              <a:rPr sz="1600" b="0" dirty="0">
                <a:latin typeface="Segoe UI Light"/>
                <a:cs typeface="Segoe UI Light"/>
              </a:rPr>
              <a:t>of</a:t>
            </a:r>
            <a:r>
              <a:rPr sz="1600" b="0" spc="-55" dirty="0">
                <a:latin typeface="Segoe UI Light"/>
                <a:cs typeface="Segoe UI Light"/>
              </a:rPr>
              <a:t> </a:t>
            </a:r>
            <a:r>
              <a:rPr sz="1600" b="0" dirty="0">
                <a:latin typeface="Segoe UI Light"/>
                <a:cs typeface="Segoe UI Light"/>
              </a:rPr>
              <a:t>UAP</a:t>
            </a:r>
            <a:r>
              <a:rPr sz="1600" b="0" spc="-35" dirty="0">
                <a:latin typeface="Segoe UI Light"/>
                <a:cs typeface="Segoe UI Light"/>
              </a:rPr>
              <a:t> </a:t>
            </a:r>
            <a:r>
              <a:rPr sz="1600" b="0" spc="-20" dirty="0">
                <a:latin typeface="Segoe UI Light"/>
                <a:cs typeface="Segoe UI Light"/>
              </a:rPr>
              <a:t>data</a:t>
            </a:r>
            <a:endParaRPr sz="1600">
              <a:latin typeface="Segoe UI Light"/>
              <a:cs typeface="Segoe UI Light"/>
            </a:endParaRPr>
          </a:p>
        </p:txBody>
      </p:sp>
      <p:sp>
        <p:nvSpPr>
          <p:cNvPr id="12" name="object 12"/>
          <p:cNvSpPr txBox="1"/>
          <p:nvPr/>
        </p:nvSpPr>
        <p:spPr>
          <a:xfrm>
            <a:off x="4181855" y="5876544"/>
            <a:ext cx="3752215" cy="370840"/>
          </a:xfrm>
          <a:prstGeom prst="rect">
            <a:avLst/>
          </a:prstGeom>
          <a:solidFill>
            <a:srgbClr val="FFE699"/>
          </a:solidFill>
        </p:spPr>
        <p:txBody>
          <a:bodyPr vert="horz" wrap="square" lIns="0" tIns="43180" rIns="0" bIns="0" rtlCol="0">
            <a:spAutoFit/>
          </a:bodyPr>
          <a:lstStyle/>
          <a:p>
            <a:pPr marL="284480">
              <a:lnSpc>
                <a:spcPct val="100000"/>
              </a:lnSpc>
              <a:spcBef>
                <a:spcPts val="340"/>
              </a:spcBef>
            </a:pPr>
            <a:r>
              <a:rPr sz="1800" dirty="0">
                <a:latin typeface="Agency FB"/>
                <a:cs typeface="Agency FB"/>
              </a:rPr>
              <a:t>Updating</a:t>
            </a:r>
            <a:r>
              <a:rPr sz="1800" spc="-25" dirty="0">
                <a:latin typeface="Agency FB"/>
                <a:cs typeface="Agency FB"/>
              </a:rPr>
              <a:t> </a:t>
            </a:r>
            <a:r>
              <a:rPr sz="1800" dirty="0">
                <a:latin typeface="Agency FB"/>
                <a:cs typeface="Agency FB"/>
              </a:rPr>
              <a:t>Civil</a:t>
            </a:r>
            <a:r>
              <a:rPr sz="1800" spc="-45" dirty="0">
                <a:latin typeface="Agency FB"/>
                <a:cs typeface="Agency FB"/>
              </a:rPr>
              <a:t> </a:t>
            </a:r>
            <a:r>
              <a:rPr sz="1800" dirty="0">
                <a:latin typeface="Agency FB"/>
                <a:cs typeface="Agency FB"/>
              </a:rPr>
              <a:t>Aviation</a:t>
            </a:r>
            <a:r>
              <a:rPr sz="1800" spc="-50" dirty="0">
                <a:latin typeface="Agency FB"/>
                <a:cs typeface="Agency FB"/>
              </a:rPr>
              <a:t> </a:t>
            </a:r>
            <a:r>
              <a:rPr sz="1800" dirty="0">
                <a:latin typeface="Agency FB"/>
                <a:cs typeface="Agency FB"/>
              </a:rPr>
              <a:t>Reporting</a:t>
            </a:r>
            <a:r>
              <a:rPr sz="1800" spc="-20" dirty="0">
                <a:latin typeface="Agency FB"/>
                <a:cs typeface="Agency FB"/>
              </a:rPr>
              <a:t> </a:t>
            </a:r>
            <a:r>
              <a:rPr sz="1800" spc="-10" dirty="0">
                <a:latin typeface="Agency FB"/>
                <a:cs typeface="Agency FB"/>
              </a:rPr>
              <a:t>Mechanism</a:t>
            </a:r>
            <a:endParaRPr sz="1800">
              <a:latin typeface="Agency FB"/>
              <a:cs typeface="Agency FB"/>
            </a:endParaRPr>
          </a:p>
        </p:txBody>
      </p:sp>
      <p:sp>
        <p:nvSpPr>
          <p:cNvPr id="13" name="object 13"/>
          <p:cNvSpPr txBox="1"/>
          <p:nvPr/>
        </p:nvSpPr>
        <p:spPr>
          <a:xfrm>
            <a:off x="8106156" y="1827276"/>
            <a:ext cx="3771900" cy="381000"/>
          </a:xfrm>
          <a:prstGeom prst="rect">
            <a:avLst/>
          </a:prstGeom>
          <a:solidFill>
            <a:srgbClr val="F1F1F1">
              <a:alpha val="50195"/>
            </a:srgbClr>
          </a:solidFill>
        </p:spPr>
        <p:txBody>
          <a:bodyPr vert="horz" wrap="square" lIns="0" tIns="86360" rIns="0" bIns="0" rtlCol="0">
            <a:spAutoFit/>
          </a:bodyPr>
          <a:lstStyle/>
          <a:p>
            <a:pPr marL="427990">
              <a:lnSpc>
                <a:spcPct val="100000"/>
              </a:lnSpc>
              <a:spcBef>
                <a:spcPts val="680"/>
              </a:spcBef>
            </a:pPr>
            <a:r>
              <a:rPr sz="1600" b="0" u="dash" dirty="0">
                <a:solidFill>
                  <a:srgbClr val="404040"/>
                </a:solidFill>
                <a:uFill>
                  <a:solidFill>
                    <a:srgbClr val="404040"/>
                  </a:solidFill>
                </a:uFill>
                <a:latin typeface="Segoe UI Light"/>
                <a:cs typeface="Segoe UI Light"/>
              </a:rPr>
              <a:t>Leverage</a:t>
            </a:r>
            <a:r>
              <a:rPr sz="1600" b="0" u="dash" spc="5" dirty="0">
                <a:solidFill>
                  <a:srgbClr val="404040"/>
                </a:solidFill>
                <a:uFill>
                  <a:solidFill>
                    <a:srgbClr val="404040"/>
                  </a:solidFill>
                </a:uFill>
                <a:latin typeface="Segoe UI Light"/>
                <a:cs typeface="Segoe UI Light"/>
              </a:rPr>
              <a:t> </a:t>
            </a:r>
            <a:r>
              <a:rPr sz="1600" b="0" u="dash" dirty="0">
                <a:solidFill>
                  <a:srgbClr val="404040"/>
                </a:solidFill>
                <a:uFill>
                  <a:solidFill>
                    <a:srgbClr val="404040"/>
                  </a:solidFill>
                </a:uFill>
                <a:latin typeface="Segoe UI Light"/>
                <a:cs typeface="Segoe UI Light"/>
              </a:rPr>
              <a:t>Our</a:t>
            </a:r>
            <a:r>
              <a:rPr sz="1600" b="0" u="dash" spc="-25" dirty="0">
                <a:solidFill>
                  <a:srgbClr val="404040"/>
                </a:solidFill>
                <a:uFill>
                  <a:solidFill>
                    <a:srgbClr val="404040"/>
                  </a:solidFill>
                </a:uFill>
                <a:latin typeface="Segoe UI Light"/>
                <a:cs typeface="Segoe UI Light"/>
              </a:rPr>
              <a:t> </a:t>
            </a:r>
            <a:r>
              <a:rPr sz="1600" b="0" u="dash" dirty="0">
                <a:solidFill>
                  <a:srgbClr val="404040"/>
                </a:solidFill>
                <a:uFill>
                  <a:solidFill>
                    <a:srgbClr val="404040"/>
                  </a:solidFill>
                </a:uFill>
                <a:latin typeface="Segoe UI Light"/>
                <a:cs typeface="Segoe UI Light"/>
              </a:rPr>
              <a:t>Expertise</a:t>
            </a:r>
            <a:r>
              <a:rPr sz="1600" b="0" u="dash" spc="-5" dirty="0">
                <a:solidFill>
                  <a:srgbClr val="404040"/>
                </a:solidFill>
                <a:uFill>
                  <a:solidFill>
                    <a:srgbClr val="404040"/>
                  </a:solidFill>
                </a:uFill>
                <a:latin typeface="Segoe UI Light"/>
                <a:cs typeface="Segoe UI Light"/>
              </a:rPr>
              <a:t> </a:t>
            </a:r>
            <a:r>
              <a:rPr sz="1600" b="0" u="dash" dirty="0">
                <a:solidFill>
                  <a:srgbClr val="404040"/>
                </a:solidFill>
                <a:uFill>
                  <a:solidFill>
                    <a:srgbClr val="404040"/>
                  </a:solidFill>
                </a:uFill>
                <a:latin typeface="Segoe UI Light"/>
                <a:cs typeface="Segoe UI Light"/>
              </a:rPr>
              <a:t>&amp;</a:t>
            </a:r>
            <a:r>
              <a:rPr sz="1600" b="0" u="dash" spc="-30" dirty="0">
                <a:solidFill>
                  <a:srgbClr val="404040"/>
                </a:solidFill>
                <a:uFill>
                  <a:solidFill>
                    <a:srgbClr val="404040"/>
                  </a:solidFill>
                </a:uFill>
                <a:latin typeface="Segoe UI Light"/>
                <a:cs typeface="Segoe UI Light"/>
              </a:rPr>
              <a:t> </a:t>
            </a:r>
            <a:r>
              <a:rPr sz="1600" b="0" u="dash" spc="-10" dirty="0">
                <a:solidFill>
                  <a:srgbClr val="404040"/>
                </a:solidFill>
                <a:uFill>
                  <a:solidFill>
                    <a:srgbClr val="404040"/>
                  </a:solidFill>
                </a:uFill>
                <a:latin typeface="Segoe UI Light"/>
                <a:cs typeface="Segoe UI Light"/>
              </a:rPr>
              <a:t>Systems</a:t>
            </a:r>
            <a:endParaRPr sz="1600">
              <a:latin typeface="Segoe UI Light"/>
              <a:cs typeface="Segoe UI Light"/>
            </a:endParaRPr>
          </a:p>
        </p:txBody>
      </p:sp>
      <p:sp>
        <p:nvSpPr>
          <p:cNvPr id="14" name="object 14"/>
          <p:cNvSpPr txBox="1"/>
          <p:nvPr/>
        </p:nvSpPr>
        <p:spPr>
          <a:xfrm>
            <a:off x="8106156" y="2264664"/>
            <a:ext cx="3771900" cy="4003675"/>
          </a:xfrm>
          <a:prstGeom prst="rect">
            <a:avLst/>
          </a:prstGeom>
          <a:solidFill>
            <a:srgbClr val="F1F1F1">
              <a:alpha val="50195"/>
            </a:srgbClr>
          </a:solidFill>
        </p:spPr>
        <p:txBody>
          <a:bodyPr vert="horz" wrap="square" lIns="0" tIns="43180" rIns="0" bIns="0" rtlCol="0">
            <a:spAutoFit/>
          </a:bodyPr>
          <a:lstStyle/>
          <a:p>
            <a:pPr marL="90805" marR="179070">
              <a:lnSpc>
                <a:spcPts val="1730"/>
              </a:lnSpc>
              <a:spcBef>
                <a:spcPts val="340"/>
              </a:spcBef>
            </a:pPr>
            <a:r>
              <a:rPr sz="1600" b="0" dirty="0">
                <a:latin typeface="Segoe UI Light"/>
                <a:cs typeface="Segoe UI Light"/>
              </a:rPr>
              <a:t>Aviators</a:t>
            </a:r>
            <a:r>
              <a:rPr sz="1600" b="0" spc="-55" dirty="0">
                <a:latin typeface="Segoe UI Light"/>
                <a:cs typeface="Segoe UI Light"/>
              </a:rPr>
              <a:t> </a:t>
            </a:r>
            <a:r>
              <a:rPr sz="1600" b="0" dirty="0">
                <a:latin typeface="Segoe UI Light"/>
                <a:cs typeface="Segoe UI Light"/>
              </a:rPr>
              <a:t>and</a:t>
            </a:r>
            <a:r>
              <a:rPr sz="1600" b="0" spc="-55" dirty="0">
                <a:latin typeface="Segoe UI Light"/>
                <a:cs typeface="Segoe UI Light"/>
              </a:rPr>
              <a:t> </a:t>
            </a:r>
            <a:r>
              <a:rPr sz="1600" b="0" dirty="0">
                <a:latin typeface="Segoe UI Light"/>
                <a:cs typeface="Segoe UI Light"/>
              </a:rPr>
              <a:t>crews</a:t>
            </a:r>
            <a:r>
              <a:rPr sz="1600" b="0" spc="-35" dirty="0">
                <a:latin typeface="Segoe UI Light"/>
                <a:cs typeface="Segoe UI Light"/>
              </a:rPr>
              <a:t> </a:t>
            </a:r>
            <a:r>
              <a:rPr sz="1600" b="0" dirty="0">
                <a:latin typeface="Segoe UI Light"/>
                <a:cs typeface="Segoe UI Light"/>
              </a:rPr>
              <a:t>informed</a:t>
            </a:r>
            <a:r>
              <a:rPr sz="1600" b="0" spc="-55" dirty="0">
                <a:latin typeface="Segoe UI Light"/>
                <a:cs typeface="Segoe UI Light"/>
              </a:rPr>
              <a:t> </a:t>
            </a:r>
            <a:r>
              <a:rPr sz="1600" b="0" dirty="0">
                <a:latin typeface="Segoe UI Light"/>
                <a:cs typeface="Segoe UI Light"/>
              </a:rPr>
              <a:t>about</a:t>
            </a:r>
            <a:r>
              <a:rPr sz="1600" b="0" spc="-45" dirty="0">
                <a:latin typeface="Segoe UI Light"/>
                <a:cs typeface="Segoe UI Light"/>
              </a:rPr>
              <a:t> </a:t>
            </a:r>
            <a:r>
              <a:rPr sz="1600" b="0" spc="-25" dirty="0">
                <a:latin typeface="Segoe UI Light"/>
                <a:cs typeface="Segoe UI Light"/>
              </a:rPr>
              <a:t>UAP </a:t>
            </a:r>
            <a:r>
              <a:rPr sz="1600" b="0" dirty="0">
                <a:latin typeface="Segoe UI Light"/>
                <a:cs typeface="Segoe UI Light"/>
              </a:rPr>
              <a:t>and</a:t>
            </a:r>
            <a:r>
              <a:rPr sz="1600" b="0" spc="-30" dirty="0">
                <a:latin typeface="Segoe UI Light"/>
                <a:cs typeface="Segoe UI Light"/>
              </a:rPr>
              <a:t> </a:t>
            </a:r>
            <a:r>
              <a:rPr sz="1600" b="0" dirty="0">
                <a:latin typeface="Segoe UI Light"/>
                <a:cs typeface="Segoe UI Light"/>
              </a:rPr>
              <a:t>willing</a:t>
            </a:r>
            <a:r>
              <a:rPr sz="1600" b="0" spc="-15" dirty="0">
                <a:latin typeface="Segoe UI Light"/>
                <a:cs typeface="Segoe UI Light"/>
              </a:rPr>
              <a:t> </a:t>
            </a:r>
            <a:r>
              <a:rPr sz="1600" b="0" dirty="0">
                <a:latin typeface="Segoe UI Light"/>
                <a:cs typeface="Segoe UI Light"/>
              </a:rPr>
              <a:t>to</a:t>
            </a:r>
            <a:r>
              <a:rPr sz="1600" b="0" spc="-30" dirty="0">
                <a:latin typeface="Segoe UI Light"/>
                <a:cs typeface="Segoe UI Light"/>
              </a:rPr>
              <a:t> </a:t>
            </a:r>
            <a:r>
              <a:rPr sz="1600" b="0" dirty="0">
                <a:latin typeface="Segoe UI Light"/>
                <a:cs typeface="Segoe UI Light"/>
              </a:rPr>
              <a:t>report</a:t>
            </a:r>
            <a:r>
              <a:rPr sz="1600" b="0" spc="-15" dirty="0">
                <a:latin typeface="Segoe UI Light"/>
                <a:cs typeface="Segoe UI Light"/>
              </a:rPr>
              <a:t> </a:t>
            </a:r>
            <a:r>
              <a:rPr sz="1600" b="0" dirty="0">
                <a:latin typeface="Segoe UI Light"/>
                <a:cs typeface="Segoe UI Light"/>
              </a:rPr>
              <a:t>have</a:t>
            </a:r>
            <a:r>
              <a:rPr sz="1600" b="0" spc="-25" dirty="0">
                <a:latin typeface="Segoe UI Light"/>
                <a:cs typeface="Segoe UI Light"/>
              </a:rPr>
              <a:t> </a:t>
            </a:r>
            <a:r>
              <a:rPr sz="1600" b="0" dirty="0">
                <a:latin typeface="Segoe UI Light"/>
                <a:cs typeface="Segoe UI Light"/>
              </a:rPr>
              <a:t>historically</a:t>
            </a:r>
            <a:r>
              <a:rPr sz="1600" b="0" spc="-25" dirty="0">
                <a:latin typeface="Segoe UI Light"/>
                <a:cs typeface="Segoe UI Light"/>
              </a:rPr>
              <a:t> had </a:t>
            </a:r>
            <a:r>
              <a:rPr sz="1600" b="0" dirty="0">
                <a:latin typeface="Segoe UI Light"/>
                <a:cs typeface="Segoe UI Light"/>
              </a:rPr>
              <a:t>few</a:t>
            </a:r>
            <a:r>
              <a:rPr sz="1600" b="0" spc="-50" dirty="0">
                <a:latin typeface="Segoe UI Light"/>
                <a:cs typeface="Segoe UI Light"/>
              </a:rPr>
              <a:t> </a:t>
            </a:r>
            <a:r>
              <a:rPr sz="1600" b="0" dirty="0">
                <a:latin typeface="Segoe UI Light"/>
                <a:cs typeface="Segoe UI Light"/>
              </a:rPr>
              <a:t>official</a:t>
            </a:r>
            <a:r>
              <a:rPr sz="1600" b="0" spc="-60" dirty="0">
                <a:latin typeface="Segoe UI Light"/>
                <a:cs typeface="Segoe UI Light"/>
              </a:rPr>
              <a:t> </a:t>
            </a:r>
            <a:r>
              <a:rPr sz="1600" b="0" dirty="0">
                <a:latin typeface="Segoe UI Light"/>
                <a:cs typeface="Segoe UI Light"/>
              </a:rPr>
              <a:t>channels</a:t>
            </a:r>
            <a:r>
              <a:rPr sz="1600" b="0" spc="-10" dirty="0">
                <a:latin typeface="Segoe UI Light"/>
                <a:cs typeface="Segoe UI Light"/>
              </a:rPr>
              <a:t> </a:t>
            </a:r>
            <a:r>
              <a:rPr sz="1600" b="0" dirty="0">
                <a:latin typeface="Segoe UI Light"/>
                <a:cs typeface="Segoe UI Light"/>
              </a:rPr>
              <a:t>to</a:t>
            </a:r>
            <a:r>
              <a:rPr sz="1600" b="0" spc="-40" dirty="0">
                <a:latin typeface="Segoe UI Light"/>
                <a:cs typeface="Segoe UI Light"/>
              </a:rPr>
              <a:t> </a:t>
            </a:r>
            <a:r>
              <a:rPr sz="1600" b="0" spc="-10" dirty="0">
                <a:latin typeface="Segoe UI Light"/>
                <a:cs typeface="Segoe UI Light"/>
              </a:rPr>
              <a:t>submit </a:t>
            </a:r>
            <a:r>
              <a:rPr sz="1600" b="0" dirty="0">
                <a:latin typeface="Segoe UI Light"/>
                <a:cs typeface="Segoe UI Light"/>
              </a:rPr>
              <a:t>observational</a:t>
            </a:r>
            <a:r>
              <a:rPr sz="1600" b="0" spc="20" dirty="0">
                <a:latin typeface="Segoe UI Light"/>
                <a:cs typeface="Segoe UI Light"/>
              </a:rPr>
              <a:t> </a:t>
            </a:r>
            <a:r>
              <a:rPr sz="1600" b="0" spc="-20" dirty="0">
                <a:latin typeface="Segoe UI Light"/>
                <a:cs typeface="Segoe UI Light"/>
              </a:rPr>
              <a:t>data</a:t>
            </a:r>
            <a:endParaRPr sz="1600">
              <a:latin typeface="Segoe UI Light"/>
              <a:cs typeface="Segoe UI Light"/>
            </a:endParaRPr>
          </a:p>
          <a:p>
            <a:pPr>
              <a:lnSpc>
                <a:spcPct val="100000"/>
              </a:lnSpc>
              <a:spcBef>
                <a:spcPts val="590"/>
              </a:spcBef>
            </a:pPr>
            <a:endParaRPr sz="1600">
              <a:latin typeface="Segoe UI Light"/>
              <a:cs typeface="Segoe UI Light"/>
            </a:endParaRPr>
          </a:p>
          <a:p>
            <a:pPr marL="90805" marR="447040">
              <a:lnSpc>
                <a:spcPts val="1730"/>
              </a:lnSpc>
            </a:pPr>
            <a:r>
              <a:rPr sz="1600" b="0" dirty="0">
                <a:latin typeface="Segoe UI Light"/>
                <a:cs typeface="Segoe UI Light"/>
              </a:rPr>
              <a:t>We</a:t>
            </a:r>
            <a:r>
              <a:rPr sz="1600" b="0" spc="-45" dirty="0">
                <a:latin typeface="Segoe UI Light"/>
                <a:cs typeface="Segoe UI Light"/>
              </a:rPr>
              <a:t> </a:t>
            </a:r>
            <a:r>
              <a:rPr sz="1600" b="0" dirty="0">
                <a:latin typeface="Segoe UI Light"/>
                <a:cs typeface="Segoe UI Light"/>
              </a:rPr>
              <a:t>are</a:t>
            </a:r>
            <a:r>
              <a:rPr sz="1600" b="0" spc="-55" dirty="0">
                <a:latin typeface="Segoe UI Light"/>
                <a:cs typeface="Segoe UI Light"/>
              </a:rPr>
              <a:t> </a:t>
            </a:r>
            <a:r>
              <a:rPr sz="1600" b="0" dirty="0">
                <a:latin typeface="Segoe UI Light"/>
                <a:cs typeface="Segoe UI Light"/>
              </a:rPr>
              <a:t>working</a:t>
            </a:r>
            <a:r>
              <a:rPr sz="1600" b="0" spc="-40" dirty="0">
                <a:latin typeface="Segoe UI Light"/>
                <a:cs typeface="Segoe UI Light"/>
              </a:rPr>
              <a:t> </a:t>
            </a:r>
            <a:r>
              <a:rPr sz="1600" b="0" dirty="0">
                <a:latin typeface="Segoe UI Light"/>
                <a:cs typeface="Segoe UI Light"/>
              </a:rPr>
              <a:t>with</a:t>
            </a:r>
            <a:r>
              <a:rPr sz="1600" b="0" spc="-35" dirty="0">
                <a:latin typeface="Segoe UI Light"/>
                <a:cs typeface="Segoe UI Light"/>
              </a:rPr>
              <a:t> </a:t>
            </a:r>
            <a:r>
              <a:rPr sz="1600" b="0" dirty="0">
                <a:latin typeface="Segoe UI Light"/>
                <a:cs typeface="Segoe UI Light"/>
              </a:rPr>
              <a:t>military,</a:t>
            </a:r>
            <a:r>
              <a:rPr sz="1600" b="0" spc="-60" dirty="0">
                <a:latin typeface="Segoe UI Light"/>
                <a:cs typeface="Segoe UI Light"/>
              </a:rPr>
              <a:t> </a:t>
            </a:r>
            <a:r>
              <a:rPr sz="1600" b="0" dirty="0">
                <a:latin typeface="Segoe UI Light"/>
                <a:cs typeface="Segoe UI Light"/>
              </a:rPr>
              <a:t>civil,</a:t>
            </a:r>
            <a:r>
              <a:rPr sz="1600" b="0" spc="-50" dirty="0">
                <a:latin typeface="Segoe UI Light"/>
                <a:cs typeface="Segoe UI Light"/>
              </a:rPr>
              <a:t> </a:t>
            </a:r>
            <a:r>
              <a:rPr sz="1600" b="0" spc="-25" dirty="0">
                <a:latin typeface="Segoe UI Light"/>
                <a:cs typeface="Segoe UI Light"/>
              </a:rPr>
              <a:t>and </a:t>
            </a:r>
            <a:r>
              <a:rPr sz="1600" b="0" dirty="0">
                <a:latin typeface="Segoe UI Light"/>
                <a:cs typeface="Segoe UI Light"/>
              </a:rPr>
              <a:t>industry</a:t>
            </a:r>
            <a:r>
              <a:rPr sz="1600" b="0" spc="10" dirty="0">
                <a:latin typeface="Segoe UI Light"/>
                <a:cs typeface="Segoe UI Light"/>
              </a:rPr>
              <a:t> </a:t>
            </a:r>
            <a:r>
              <a:rPr sz="1600" b="0" dirty="0">
                <a:latin typeface="Segoe UI Light"/>
                <a:cs typeface="Segoe UI Light"/>
              </a:rPr>
              <a:t>partners</a:t>
            </a:r>
            <a:r>
              <a:rPr sz="1600" b="0" spc="10" dirty="0">
                <a:latin typeface="Segoe UI Light"/>
                <a:cs typeface="Segoe UI Light"/>
              </a:rPr>
              <a:t> </a:t>
            </a:r>
            <a:r>
              <a:rPr sz="1600" b="0" dirty="0">
                <a:latin typeface="Segoe UI Light"/>
                <a:cs typeface="Segoe UI Light"/>
              </a:rPr>
              <a:t>to</a:t>
            </a:r>
            <a:r>
              <a:rPr sz="1600" b="0" spc="-10" dirty="0">
                <a:latin typeface="Segoe UI Light"/>
                <a:cs typeface="Segoe UI Light"/>
              </a:rPr>
              <a:t> </a:t>
            </a:r>
            <a:r>
              <a:rPr sz="1600" b="0" dirty="0">
                <a:latin typeface="Segoe UI Light"/>
                <a:cs typeface="Segoe UI Light"/>
              </a:rPr>
              <a:t>develop</a:t>
            </a:r>
            <a:r>
              <a:rPr sz="1600" b="0" spc="25" dirty="0">
                <a:latin typeface="Segoe UI Light"/>
                <a:cs typeface="Segoe UI Light"/>
              </a:rPr>
              <a:t> </a:t>
            </a:r>
            <a:r>
              <a:rPr sz="1600" b="0" dirty="0">
                <a:latin typeface="Segoe UI Light"/>
                <a:cs typeface="Segoe UI Light"/>
              </a:rPr>
              <a:t>and</a:t>
            </a:r>
            <a:r>
              <a:rPr sz="1600" b="0" spc="-10" dirty="0">
                <a:latin typeface="Segoe UI Light"/>
                <a:cs typeface="Segoe UI Light"/>
              </a:rPr>
              <a:t> </a:t>
            </a:r>
            <a:r>
              <a:rPr sz="1600" b="0" spc="-20" dirty="0">
                <a:latin typeface="Segoe UI Light"/>
                <a:cs typeface="Segoe UI Light"/>
              </a:rPr>
              <a:t>field </a:t>
            </a:r>
            <a:r>
              <a:rPr sz="1600" b="0" dirty="0">
                <a:latin typeface="Segoe UI Light"/>
                <a:cs typeface="Segoe UI Light"/>
              </a:rPr>
              <a:t>reporting</a:t>
            </a:r>
            <a:r>
              <a:rPr sz="1600" b="0" spc="-45" dirty="0">
                <a:latin typeface="Segoe UI Light"/>
                <a:cs typeface="Segoe UI Light"/>
              </a:rPr>
              <a:t> </a:t>
            </a:r>
            <a:r>
              <a:rPr sz="1600" b="0" dirty="0">
                <a:latin typeface="Segoe UI Light"/>
                <a:cs typeface="Segoe UI Light"/>
              </a:rPr>
              <a:t>mechanisms</a:t>
            </a:r>
            <a:r>
              <a:rPr sz="1600" b="0" spc="-30" dirty="0">
                <a:latin typeface="Segoe UI Light"/>
                <a:cs typeface="Segoe UI Light"/>
              </a:rPr>
              <a:t> </a:t>
            </a:r>
            <a:r>
              <a:rPr sz="1600" b="0" dirty="0">
                <a:latin typeface="Segoe UI Light"/>
                <a:cs typeface="Segoe UI Light"/>
              </a:rPr>
              <a:t>available</a:t>
            </a:r>
            <a:r>
              <a:rPr sz="1600" b="0" spc="-60" dirty="0">
                <a:latin typeface="Segoe UI Light"/>
                <a:cs typeface="Segoe UI Light"/>
              </a:rPr>
              <a:t> </a:t>
            </a:r>
            <a:r>
              <a:rPr sz="1600" b="0" spc="-25" dirty="0">
                <a:latin typeface="Segoe UI Light"/>
                <a:cs typeface="Segoe UI Light"/>
              </a:rPr>
              <a:t>to </a:t>
            </a:r>
            <a:r>
              <a:rPr sz="1600" b="0" dirty="0">
                <a:latin typeface="Segoe UI Light"/>
                <a:cs typeface="Segoe UI Light"/>
              </a:rPr>
              <a:t>aviators</a:t>
            </a:r>
            <a:r>
              <a:rPr sz="1600" b="0" spc="-40" dirty="0">
                <a:latin typeface="Segoe UI Light"/>
                <a:cs typeface="Segoe UI Light"/>
              </a:rPr>
              <a:t> </a:t>
            </a:r>
            <a:r>
              <a:rPr sz="1600" b="0" dirty="0">
                <a:latin typeface="Segoe UI Light"/>
                <a:cs typeface="Segoe UI Light"/>
              </a:rPr>
              <a:t>and</a:t>
            </a:r>
            <a:r>
              <a:rPr sz="1600" b="0" spc="-30" dirty="0">
                <a:latin typeface="Segoe UI Light"/>
                <a:cs typeface="Segoe UI Light"/>
              </a:rPr>
              <a:t> </a:t>
            </a:r>
            <a:r>
              <a:rPr sz="1600" b="0" spc="-20" dirty="0">
                <a:latin typeface="Segoe UI Light"/>
                <a:cs typeface="Segoe UI Light"/>
              </a:rPr>
              <a:t>crews</a:t>
            </a:r>
            <a:endParaRPr sz="1600">
              <a:latin typeface="Segoe UI Light"/>
              <a:cs typeface="Segoe UI Light"/>
            </a:endParaRPr>
          </a:p>
          <a:p>
            <a:pPr>
              <a:lnSpc>
                <a:spcPct val="100000"/>
              </a:lnSpc>
              <a:spcBef>
                <a:spcPts val="585"/>
              </a:spcBef>
            </a:pPr>
            <a:endParaRPr sz="1600">
              <a:latin typeface="Segoe UI Light"/>
              <a:cs typeface="Segoe UI Light"/>
            </a:endParaRPr>
          </a:p>
          <a:p>
            <a:pPr marL="90805" marR="121920">
              <a:lnSpc>
                <a:spcPts val="1730"/>
              </a:lnSpc>
              <a:spcBef>
                <a:spcPts val="5"/>
              </a:spcBef>
            </a:pPr>
            <a:r>
              <a:rPr sz="1600" b="0" dirty="0">
                <a:latin typeface="Segoe UI Light"/>
                <a:cs typeface="Segoe UI Light"/>
              </a:rPr>
              <a:t>By</a:t>
            </a:r>
            <a:r>
              <a:rPr sz="1600" b="0" spc="-35" dirty="0">
                <a:latin typeface="Segoe UI Light"/>
                <a:cs typeface="Segoe UI Light"/>
              </a:rPr>
              <a:t> </a:t>
            </a:r>
            <a:r>
              <a:rPr sz="1600" b="0" dirty="0">
                <a:latin typeface="Segoe UI Light"/>
                <a:cs typeface="Segoe UI Light"/>
              </a:rPr>
              <a:t>leveraging</a:t>
            </a:r>
            <a:r>
              <a:rPr sz="1600" b="0" spc="-5" dirty="0">
                <a:latin typeface="Segoe UI Light"/>
                <a:cs typeface="Segoe UI Light"/>
              </a:rPr>
              <a:t> </a:t>
            </a:r>
            <a:r>
              <a:rPr sz="1600" b="0" dirty="0">
                <a:latin typeface="Segoe UI Light"/>
                <a:cs typeface="Segoe UI Light"/>
              </a:rPr>
              <a:t>our</a:t>
            </a:r>
            <a:r>
              <a:rPr sz="1600" b="0" spc="-30" dirty="0">
                <a:latin typeface="Segoe UI Light"/>
                <a:cs typeface="Segoe UI Light"/>
              </a:rPr>
              <a:t> </a:t>
            </a:r>
            <a:r>
              <a:rPr sz="1600" b="0" dirty="0">
                <a:latin typeface="Segoe UI Light"/>
                <a:cs typeface="Segoe UI Light"/>
              </a:rPr>
              <a:t>systems,</a:t>
            </a:r>
            <a:r>
              <a:rPr sz="1600" b="0" spc="-20" dirty="0">
                <a:latin typeface="Segoe UI Light"/>
                <a:cs typeface="Segoe UI Light"/>
              </a:rPr>
              <a:t> </a:t>
            </a:r>
            <a:r>
              <a:rPr sz="1600" b="0" dirty="0">
                <a:latin typeface="Segoe UI Light"/>
                <a:cs typeface="Segoe UI Light"/>
              </a:rPr>
              <a:t>we</a:t>
            </a:r>
            <a:r>
              <a:rPr sz="1600" b="0" spc="-40" dirty="0">
                <a:latin typeface="Segoe UI Light"/>
                <a:cs typeface="Segoe UI Light"/>
              </a:rPr>
              <a:t> </a:t>
            </a:r>
            <a:r>
              <a:rPr sz="1600" b="0" dirty="0">
                <a:latin typeface="Segoe UI Light"/>
                <a:cs typeface="Segoe UI Light"/>
              </a:rPr>
              <a:t>will</a:t>
            </a:r>
            <a:r>
              <a:rPr sz="1600" b="0" spc="-30" dirty="0">
                <a:latin typeface="Segoe UI Light"/>
                <a:cs typeface="Segoe UI Light"/>
              </a:rPr>
              <a:t> </a:t>
            </a:r>
            <a:r>
              <a:rPr sz="1600" b="0" dirty="0">
                <a:latin typeface="Segoe UI Light"/>
                <a:cs typeface="Segoe UI Light"/>
              </a:rPr>
              <a:t>be</a:t>
            </a:r>
            <a:r>
              <a:rPr sz="1600" b="0" spc="-30" dirty="0">
                <a:latin typeface="Segoe UI Light"/>
                <a:cs typeface="Segoe UI Light"/>
              </a:rPr>
              <a:t> </a:t>
            </a:r>
            <a:r>
              <a:rPr sz="1600" b="0" spc="-20" dirty="0">
                <a:latin typeface="Segoe UI Light"/>
                <a:cs typeface="Segoe UI Light"/>
              </a:rPr>
              <a:t>able </a:t>
            </a:r>
            <a:r>
              <a:rPr sz="1600" b="0" dirty="0">
                <a:latin typeface="Segoe UI Light"/>
                <a:cs typeface="Segoe UI Light"/>
              </a:rPr>
              <a:t>to</a:t>
            </a:r>
            <a:r>
              <a:rPr sz="1600" b="0" spc="-50" dirty="0">
                <a:latin typeface="Segoe UI Light"/>
                <a:cs typeface="Segoe UI Light"/>
              </a:rPr>
              <a:t> </a:t>
            </a:r>
            <a:r>
              <a:rPr sz="1600" b="0" dirty="0">
                <a:latin typeface="Segoe UI Light"/>
                <a:cs typeface="Segoe UI Light"/>
              </a:rPr>
              <a:t>quickly</a:t>
            </a:r>
            <a:r>
              <a:rPr sz="1600" b="0" spc="-15" dirty="0">
                <a:latin typeface="Segoe UI Light"/>
                <a:cs typeface="Segoe UI Light"/>
              </a:rPr>
              <a:t> </a:t>
            </a:r>
            <a:r>
              <a:rPr sz="1600" b="0" dirty="0">
                <a:latin typeface="Segoe UI Light"/>
                <a:cs typeface="Segoe UI Light"/>
              </a:rPr>
              <a:t>incorporate</a:t>
            </a:r>
            <a:r>
              <a:rPr sz="1600" b="0" spc="-25" dirty="0">
                <a:latin typeface="Segoe UI Light"/>
                <a:cs typeface="Segoe UI Light"/>
              </a:rPr>
              <a:t> </a:t>
            </a:r>
            <a:r>
              <a:rPr sz="1600" b="0" dirty="0">
                <a:latin typeface="Segoe UI Light"/>
                <a:cs typeface="Segoe UI Light"/>
              </a:rPr>
              <a:t>aviators’</a:t>
            </a:r>
            <a:r>
              <a:rPr sz="1600" b="0" spc="-55" dirty="0">
                <a:latin typeface="Segoe UI Light"/>
                <a:cs typeface="Segoe UI Light"/>
              </a:rPr>
              <a:t> </a:t>
            </a:r>
            <a:r>
              <a:rPr sz="1600" b="0" dirty="0">
                <a:latin typeface="Segoe UI Light"/>
                <a:cs typeface="Segoe UI Light"/>
              </a:rPr>
              <a:t>and</a:t>
            </a:r>
            <a:r>
              <a:rPr sz="1600" b="0" spc="-35" dirty="0">
                <a:latin typeface="Segoe UI Light"/>
                <a:cs typeface="Segoe UI Light"/>
              </a:rPr>
              <a:t> </a:t>
            </a:r>
            <a:r>
              <a:rPr sz="1600" b="0" spc="-10" dirty="0">
                <a:latin typeface="Segoe UI Light"/>
                <a:cs typeface="Segoe UI Light"/>
              </a:rPr>
              <a:t>crews’ </a:t>
            </a:r>
            <a:r>
              <a:rPr sz="1600" b="0" dirty="0">
                <a:latin typeface="Segoe UI Light"/>
                <a:cs typeface="Segoe UI Light"/>
              </a:rPr>
              <a:t>reporting</a:t>
            </a:r>
            <a:r>
              <a:rPr sz="1600" b="0" spc="-15" dirty="0">
                <a:latin typeface="Segoe UI Light"/>
                <a:cs typeface="Segoe UI Light"/>
              </a:rPr>
              <a:t> </a:t>
            </a:r>
            <a:r>
              <a:rPr sz="1600" b="0" dirty="0">
                <a:latin typeface="Segoe UI Light"/>
                <a:cs typeface="Segoe UI Light"/>
              </a:rPr>
              <a:t>into</a:t>
            </a:r>
            <a:r>
              <a:rPr sz="1600" b="0" spc="-30" dirty="0">
                <a:latin typeface="Segoe UI Light"/>
                <a:cs typeface="Segoe UI Light"/>
              </a:rPr>
              <a:t> </a:t>
            </a:r>
            <a:r>
              <a:rPr sz="1600" b="0" dirty="0">
                <a:latin typeface="Segoe UI Light"/>
                <a:cs typeface="Segoe UI Light"/>
              </a:rPr>
              <a:t>the</a:t>
            </a:r>
            <a:r>
              <a:rPr sz="1600" b="0" spc="-20" dirty="0">
                <a:latin typeface="Segoe UI Light"/>
                <a:cs typeface="Segoe UI Light"/>
              </a:rPr>
              <a:t> </a:t>
            </a:r>
            <a:r>
              <a:rPr sz="1600" b="0" dirty="0">
                <a:latin typeface="Segoe UI Light"/>
                <a:cs typeface="Segoe UI Light"/>
              </a:rPr>
              <a:t>corpus</a:t>
            </a:r>
            <a:r>
              <a:rPr sz="1600" b="0" spc="-20" dirty="0">
                <a:latin typeface="Segoe UI Light"/>
                <a:cs typeface="Segoe UI Light"/>
              </a:rPr>
              <a:t> </a:t>
            </a:r>
            <a:r>
              <a:rPr sz="1600" b="0" dirty="0">
                <a:latin typeface="Segoe UI Light"/>
                <a:cs typeface="Segoe UI Light"/>
              </a:rPr>
              <a:t>of</a:t>
            </a:r>
            <a:r>
              <a:rPr sz="1600" b="0" spc="-50" dirty="0">
                <a:latin typeface="Segoe UI Light"/>
                <a:cs typeface="Segoe UI Light"/>
              </a:rPr>
              <a:t> </a:t>
            </a:r>
            <a:r>
              <a:rPr sz="1600" b="0" dirty="0">
                <a:latin typeface="Segoe UI Light"/>
                <a:cs typeface="Segoe UI Light"/>
              </a:rPr>
              <a:t>data,</a:t>
            </a:r>
            <a:r>
              <a:rPr sz="1600" b="0" spc="-50" dirty="0">
                <a:latin typeface="Segoe UI Light"/>
                <a:cs typeface="Segoe UI Light"/>
              </a:rPr>
              <a:t> </a:t>
            </a:r>
            <a:r>
              <a:rPr sz="1600" b="0" spc="-25" dirty="0">
                <a:latin typeface="Segoe UI Light"/>
                <a:cs typeface="Segoe UI Light"/>
              </a:rPr>
              <a:t>to </a:t>
            </a:r>
            <a:r>
              <a:rPr sz="1600" b="0" dirty="0">
                <a:latin typeface="Segoe UI Light"/>
                <a:cs typeface="Segoe UI Light"/>
              </a:rPr>
              <a:t>optimize</a:t>
            </a:r>
            <a:r>
              <a:rPr sz="1600" b="0" spc="-35" dirty="0">
                <a:latin typeface="Segoe UI Light"/>
                <a:cs typeface="Segoe UI Light"/>
              </a:rPr>
              <a:t> </a:t>
            </a:r>
            <a:r>
              <a:rPr sz="1600" b="0" dirty="0">
                <a:latin typeface="Segoe UI Light"/>
                <a:cs typeface="Segoe UI Light"/>
              </a:rPr>
              <a:t>scientific</a:t>
            </a:r>
            <a:r>
              <a:rPr sz="1600" b="0" spc="-35" dirty="0">
                <a:latin typeface="Segoe UI Light"/>
                <a:cs typeface="Segoe UI Light"/>
              </a:rPr>
              <a:t> </a:t>
            </a:r>
            <a:r>
              <a:rPr sz="1600" b="0" dirty="0">
                <a:latin typeface="Segoe UI Light"/>
                <a:cs typeface="Segoe UI Light"/>
              </a:rPr>
              <a:t>and</a:t>
            </a:r>
            <a:r>
              <a:rPr sz="1600" b="0" spc="-50" dirty="0">
                <a:latin typeface="Segoe UI Light"/>
                <a:cs typeface="Segoe UI Light"/>
              </a:rPr>
              <a:t> </a:t>
            </a:r>
            <a:r>
              <a:rPr sz="1600" b="0" spc="-10" dirty="0">
                <a:latin typeface="Segoe UI Light"/>
                <a:cs typeface="Segoe UI Light"/>
              </a:rPr>
              <a:t>intelligence </a:t>
            </a:r>
            <a:r>
              <a:rPr sz="1600" b="0" dirty="0">
                <a:latin typeface="Segoe UI Light"/>
                <a:cs typeface="Segoe UI Light"/>
              </a:rPr>
              <a:t>analyses,</a:t>
            </a:r>
            <a:r>
              <a:rPr sz="1600" b="0" spc="-45" dirty="0">
                <a:latin typeface="Segoe UI Light"/>
                <a:cs typeface="Segoe UI Light"/>
              </a:rPr>
              <a:t> </a:t>
            </a:r>
            <a:r>
              <a:rPr sz="1600" b="0" dirty="0">
                <a:latin typeface="Segoe UI Light"/>
                <a:cs typeface="Segoe UI Light"/>
              </a:rPr>
              <a:t>and</a:t>
            </a:r>
            <a:r>
              <a:rPr sz="1600" b="0" spc="-45" dirty="0">
                <a:latin typeface="Segoe UI Light"/>
                <a:cs typeface="Segoe UI Light"/>
              </a:rPr>
              <a:t> </a:t>
            </a:r>
            <a:r>
              <a:rPr sz="1600" b="0" dirty="0">
                <a:latin typeface="Segoe UI Light"/>
                <a:cs typeface="Segoe UI Light"/>
              </a:rPr>
              <a:t>to</a:t>
            </a:r>
            <a:r>
              <a:rPr sz="1600" b="0" spc="-45" dirty="0">
                <a:latin typeface="Segoe UI Light"/>
                <a:cs typeface="Segoe UI Light"/>
              </a:rPr>
              <a:t> </a:t>
            </a:r>
            <a:r>
              <a:rPr sz="1600" b="0" dirty="0">
                <a:latin typeface="Segoe UI Light"/>
                <a:cs typeface="Segoe UI Light"/>
              </a:rPr>
              <a:t>provide</a:t>
            </a:r>
            <a:r>
              <a:rPr sz="1600" b="0" spc="-20" dirty="0">
                <a:latin typeface="Segoe UI Light"/>
                <a:cs typeface="Segoe UI Light"/>
              </a:rPr>
              <a:t> </a:t>
            </a:r>
            <a:r>
              <a:rPr sz="1600" b="0" dirty="0">
                <a:latin typeface="Segoe UI Light"/>
                <a:cs typeface="Segoe UI Light"/>
              </a:rPr>
              <a:t>feedback</a:t>
            </a:r>
            <a:r>
              <a:rPr sz="1600" b="0" spc="-15" dirty="0">
                <a:latin typeface="Segoe UI Light"/>
                <a:cs typeface="Segoe UI Light"/>
              </a:rPr>
              <a:t> </a:t>
            </a:r>
            <a:r>
              <a:rPr sz="1600" b="0" dirty="0">
                <a:latin typeface="Segoe UI Light"/>
                <a:cs typeface="Segoe UI Light"/>
              </a:rPr>
              <a:t>to</a:t>
            </a:r>
            <a:r>
              <a:rPr sz="1600" b="0" spc="-45" dirty="0">
                <a:latin typeface="Segoe UI Light"/>
                <a:cs typeface="Segoe UI Light"/>
              </a:rPr>
              <a:t> </a:t>
            </a:r>
            <a:r>
              <a:rPr sz="1600" b="0" spc="-25" dirty="0">
                <a:latin typeface="Segoe UI Light"/>
                <a:cs typeface="Segoe UI Light"/>
              </a:rPr>
              <a:t>the </a:t>
            </a:r>
            <a:r>
              <a:rPr sz="1600" b="0" dirty="0">
                <a:latin typeface="Segoe UI Light"/>
                <a:cs typeface="Segoe UI Light"/>
              </a:rPr>
              <a:t>reporting</a:t>
            </a:r>
            <a:r>
              <a:rPr sz="1600" b="0" spc="-30" dirty="0">
                <a:latin typeface="Segoe UI Light"/>
                <a:cs typeface="Segoe UI Light"/>
              </a:rPr>
              <a:t> </a:t>
            </a:r>
            <a:r>
              <a:rPr sz="1600" b="0" dirty="0">
                <a:latin typeface="Segoe UI Light"/>
                <a:cs typeface="Segoe UI Light"/>
              </a:rPr>
              <a:t>individual</a:t>
            </a:r>
            <a:r>
              <a:rPr sz="1600" b="0" spc="-15" dirty="0">
                <a:latin typeface="Segoe UI Light"/>
                <a:cs typeface="Segoe UI Light"/>
              </a:rPr>
              <a:t> </a:t>
            </a:r>
            <a:r>
              <a:rPr sz="1600" b="0" dirty="0">
                <a:latin typeface="Segoe UI Light"/>
                <a:cs typeface="Segoe UI Light"/>
              </a:rPr>
              <a:t>and/or</a:t>
            </a:r>
            <a:r>
              <a:rPr sz="1600" b="0" spc="-45" dirty="0">
                <a:latin typeface="Segoe UI Light"/>
                <a:cs typeface="Segoe UI Light"/>
              </a:rPr>
              <a:t> </a:t>
            </a:r>
            <a:r>
              <a:rPr sz="1600" b="0" spc="-10" dirty="0">
                <a:latin typeface="Segoe UI Light"/>
                <a:cs typeface="Segoe UI Light"/>
              </a:rPr>
              <a:t>organization</a:t>
            </a:r>
            <a:endParaRPr sz="1600">
              <a:latin typeface="Segoe UI Light"/>
              <a:cs typeface="Segoe UI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26" name="object 26"/>
          <p:cNvSpPr txBox="1">
            <a:spLocks noGrp="1"/>
          </p:cNvSpPr>
          <p:nvPr>
            <p:ph type="dt" sz="half" idx="6"/>
          </p:nvPr>
        </p:nvSpPr>
        <p:spPr>
          <a:xfrm>
            <a:off x="9537040" y="6411327"/>
            <a:ext cx="2427604" cy="336550"/>
          </a:xfrm>
          <a:prstGeom prst="rect">
            <a:avLst/>
          </a:prstGeom>
        </p:spPr>
        <p:txBody>
          <a:bodyPr vert="horz" wrap="square" lIns="0" tIns="0" rIns="0" bIns="0" rtlCol="0">
            <a:spAutoFit/>
          </a:bodyPr>
          <a:lstStyle>
            <a:defPPr>
              <a:defRPr kern="0"/>
            </a:defPPr>
            <a:lvl1pPr>
              <a:defRPr sz="1050" b="0" i="0">
                <a:solidFill>
                  <a:schemeClr val="tx1"/>
                </a:solidFill>
                <a:latin typeface="Garamond"/>
                <a:cs typeface="Garamond"/>
              </a:defRPr>
            </a:lvl1pPr>
          </a:lstStyle>
          <a:p>
            <a:pPr marL="12700" marR="5080" indent="784225">
              <a:lnSpc>
                <a:spcPts val="1260"/>
              </a:lnSpc>
            </a:pPr>
            <a:r>
              <a:rPr lang="en-US"/>
              <a:t>U.S.</a:t>
            </a:r>
            <a:r>
              <a:rPr lang="en-US" spc="-15"/>
              <a:t> </a:t>
            </a:r>
            <a:r>
              <a:rPr lang="en-US"/>
              <a:t>Department</a:t>
            </a:r>
            <a:r>
              <a:rPr lang="en-US" spc="-50"/>
              <a:t> </a:t>
            </a:r>
            <a:r>
              <a:rPr lang="en-US"/>
              <a:t>of</a:t>
            </a:r>
            <a:r>
              <a:rPr lang="en-US" spc="-10"/>
              <a:t> </a:t>
            </a:r>
            <a:r>
              <a:rPr lang="en-US"/>
              <a:t>Defense</a:t>
            </a:r>
            <a:r>
              <a:rPr lang="en-US" spc="-30"/>
              <a:t> </a:t>
            </a:r>
            <a:r>
              <a:rPr lang="en-US" spc="-50"/>
              <a:t>&amp; </a:t>
            </a:r>
            <a:r>
              <a:rPr lang="en-US"/>
              <a:t>Office</a:t>
            </a:r>
            <a:r>
              <a:rPr lang="en-US" spc="-15"/>
              <a:t> </a:t>
            </a:r>
            <a:r>
              <a:rPr lang="en-US"/>
              <a:t>of</a:t>
            </a:r>
            <a:r>
              <a:rPr lang="en-US" spc="-20"/>
              <a:t> </a:t>
            </a:r>
            <a:r>
              <a:rPr lang="en-US"/>
              <a:t>the</a:t>
            </a:r>
            <a:r>
              <a:rPr lang="en-US" spc="-20"/>
              <a:t> </a:t>
            </a:r>
            <a:r>
              <a:rPr lang="en-US"/>
              <a:t>Director</a:t>
            </a:r>
            <a:r>
              <a:rPr lang="en-US" spc="-30"/>
              <a:t> </a:t>
            </a:r>
            <a:r>
              <a:rPr lang="en-US"/>
              <a:t>of</a:t>
            </a:r>
            <a:r>
              <a:rPr lang="en-US" spc="-5"/>
              <a:t> </a:t>
            </a:r>
            <a:r>
              <a:rPr lang="en-US"/>
              <a:t>National</a:t>
            </a:r>
            <a:r>
              <a:rPr lang="en-US" spc="-50"/>
              <a:t> </a:t>
            </a:r>
            <a:r>
              <a:rPr lang="en-US" spc="-10"/>
              <a:t>Intelligence</a:t>
            </a:r>
            <a:endParaRPr spc="-10" dirty="0"/>
          </a:p>
        </p:txBody>
      </p:sp>
      <p:sp>
        <p:nvSpPr>
          <p:cNvPr id="27" name="object 27"/>
          <p:cNvSpPr txBox="1">
            <a:spLocks noGrp="1"/>
          </p:cNvSpPr>
          <p:nvPr>
            <p:ph type="sldNum" sz="quarter" idx="7"/>
          </p:nvPr>
        </p:nvSpPr>
        <p:spPr>
          <a:xfrm>
            <a:off x="78739" y="6429009"/>
            <a:ext cx="1718945" cy="392429"/>
          </a:xfrm>
          <a:prstGeom prst="rect">
            <a:avLst/>
          </a:prstGeom>
        </p:spPr>
        <p:txBody>
          <a:bodyPr vert="horz" wrap="square" lIns="0" tIns="0" rIns="0" bIns="0" rtlCol="0">
            <a:spAutoFit/>
          </a:bodyPr>
          <a:lstStyle>
            <a:defPPr>
              <a:defRPr kern="0"/>
            </a:defPPr>
            <a:lvl1pPr>
              <a:defRPr sz="1400" b="0" i="0">
                <a:solidFill>
                  <a:srgbClr val="A6A6A6"/>
                </a:solidFill>
                <a:latin typeface="Agency FB"/>
                <a:cs typeface="Agency FB"/>
              </a:defRPr>
            </a:lvl1pPr>
          </a:lstStyle>
          <a:p>
            <a:pPr marL="267970">
              <a:spcBef>
                <a:spcPts val="80"/>
              </a:spcBef>
            </a:pPr>
            <a:fld id="{81D60167-4931-47E6-BA6A-407CBD079E47}" type="slidenum">
              <a:rPr lang="en-US" spc="-50" smtClean="0"/>
              <a:pPr marL="267970">
                <a:spcBef>
                  <a:spcPts val="80"/>
                </a:spcBef>
              </a:pPr>
              <a:t>35</a:t>
            </a:fld>
            <a:endParaRPr lang="en-US" spc="-50"/>
          </a:p>
          <a:p>
            <a:pPr marL="12700">
              <a:spcBef>
                <a:spcPts val="225"/>
              </a:spcBef>
            </a:pPr>
            <a:r>
              <a:rPr lang="en-US" sz="800">
                <a:solidFill>
                  <a:srgbClr val="D0CECE"/>
                </a:solidFill>
                <a:latin typeface="Calibri"/>
                <a:cs typeface="Calibri"/>
              </a:rPr>
              <a:t>DoD</a:t>
            </a:r>
            <a:r>
              <a:rPr lang="en-US" sz="800" spc="-40">
                <a:solidFill>
                  <a:srgbClr val="D0CECE"/>
                </a:solidFill>
                <a:latin typeface="Calibri"/>
                <a:cs typeface="Calibri"/>
              </a:rPr>
              <a:t> </a:t>
            </a:r>
            <a:r>
              <a:rPr lang="en-US" sz="800">
                <a:solidFill>
                  <a:srgbClr val="D0CECE"/>
                </a:solidFill>
                <a:latin typeface="Calibri"/>
                <a:cs typeface="Calibri"/>
              </a:rPr>
              <a:t>PPR</a:t>
            </a:r>
            <a:r>
              <a:rPr lang="en-US" sz="800" spc="-35">
                <a:solidFill>
                  <a:srgbClr val="D0CECE"/>
                </a:solidFill>
                <a:latin typeface="Calibri"/>
                <a:cs typeface="Calibri"/>
              </a:rPr>
              <a:t> </a:t>
            </a:r>
            <a:r>
              <a:rPr lang="en-US" sz="800">
                <a:solidFill>
                  <a:srgbClr val="D0CECE"/>
                </a:solidFill>
                <a:latin typeface="Calibri"/>
                <a:cs typeface="Calibri"/>
              </a:rPr>
              <a:t>Approved</a:t>
            </a:r>
            <a:r>
              <a:rPr lang="en-US" sz="800" spc="-15">
                <a:solidFill>
                  <a:srgbClr val="D0CECE"/>
                </a:solidFill>
                <a:latin typeface="Calibri"/>
                <a:cs typeface="Calibri"/>
              </a:rPr>
              <a:t> </a:t>
            </a:r>
            <a:r>
              <a:rPr lang="en-US" sz="800">
                <a:solidFill>
                  <a:srgbClr val="D0CECE"/>
                </a:solidFill>
                <a:latin typeface="Calibri"/>
                <a:cs typeface="Calibri"/>
              </a:rPr>
              <a:t>Slide,</a:t>
            </a:r>
            <a:r>
              <a:rPr lang="en-US" sz="800" spc="-10">
                <a:solidFill>
                  <a:srgbClr val="D0CECE"/>
                </a:solidFill>
                <a:latin typeface="Calibri"/>
                <a:cs typeface="Calibri"/>
              </a:rPr>
              <a:t> </a:t>
            </a:r>
            <a:r>
              <a:rPr lang="en-US" sz="800">
                <a:solidFill>
                  <a:srgbClr val="D0CECE"/>
                </a:solidFill>
                <a:latin typeface="Calibri"/>
                <a:cs typeface="Calibri"/>
              </a:rPr>
              <a:t>Case</a:t>
            </a:r>
            <a:r>
              <a:rPr lang="en-US" sz="800" spc="-35">
                <a:solidFill>
                  <a:srgbClr val="D0CECE"/>
                </a:solidFill>
                <a:latin typeface="Calibri"/>
                <a:cs typeface="Calibri"/>
              </a:rPr>
              <a:t> </a:t>
            </a:r>
            <a:r>
              <a:rPr lang="en-US" sz="800">
                <a:solidFill>
                  <a:srgbClr val="D0CECE"/>
                </a:solidFill>
                <a:latin typeface="Calibri"/>
                <a:cs typeface="Calibri"/>
              </a:rPr>
              <a:t>23-S-</a:t>
            </a:r>
            <a:r>
              <a:rPr lang="en-US" sz="800" spc="-20">
                <a:solidFill>
                  <a:srgbClr val="D0CECE"/>
                </a:solidFill>
                <a:latin typeface="Calibri"/>
                <a:cs typeface="Calibri"/>
              </a:rPr>
              <a:t>0802</a:t>
            </a:r>
            <a:endParaRPr sz="800">
              <a:latin typeface="Calibri"/>
              <a:cs typeface="Calibri"/>
            </a:endParaRPr>
          </a:p>
        </p:txBody>
      </p:sp>
      <p:sp>
        <p:nvSpPr>
          <p:cNvPr id="28" name="object 28"/>
          <p:cNvSpPr txBox="1">
            <a:spLocks noGrp="1"/>
          </p:cNvSpPr>
          <p:nvPr>
            <p:ph type="ftr" sz="quarter" idx="5"/>
          </p:nvPr>
        </p:nvSpPr>
        <p:spPr>
          <a:xfrm>
            <a:off x="5628004" y="6548549"/>
            <a:ext cx="937895" cy="200659"/>
          </a:xfrm>
          <a:prstGeom prst="rect">
            <a:avLst/>
          </a:prstGeom>
        </p:spPr>
        <p:txBody>
          <a:bodyPr vert="horz" wrap="square" lIns="0" tIns="0" rIns="0" bIns="0" rtlCol="0">
            <a:spAutoFit/>
          </a:bodyPr>
          <a:lstStyle>
            <a:defPPr>
              <a:defRPr kern="0"/>
            </a:defPPr>
            <a:lvl1pPr>
              <a:defRPr sz="1200" b="0" i="0">
                <a:solidFill>
                  <a:schemeClr val="tx1"/>
                </a:solidFill>
                <a:latin typeface="Arial Narrow"/>
                <a:cs typeface="Arial Narrow"/>
              </a:defRPr>
            </a:lvl1pPr>
          </a:lstStyle>
          <a:p>
            <a:pPr marL="12700">
              <a:lnSpc>
                <a:spcPct val="100000"/>
              </a:lnSpc>
              <a:spcBef>
                <a:spcPts val="20"/>
              </a:spcBef>
            </a:pPr>
            <a:r>
              <a:rPr lang="en-US" spc="-10"/>
              <a:t>UNCLASSIFIED</a:t>
            </a:r>
            <a:endParaRPr spc="-10" dirty="0"/>
          </a:p>
        </p:txBody>
      </p:sp>
      <p:sp>
        <p:nvSpPr>
          <p:cNvPr id="3" name="object 3"/>
          <p:cNvSpPr txBox="1">
            <a:spLocks noGrp="1"/>
          </p:cNvSpPr>
          <p:nvPr>
            <p:ph type="title"/>
          </p:nvPr>
        </p:nvSpPr>
        <p:spPr>
          <a:xfrm>
            <a:off x="354042" y="826674"/>
            <a:ext cx="9182998" cy="357790"/>
          </a:xfrm>
          <a:prstGeom prst="rect">
            <a:avLst/>
          </a:prstGeom>
        </p:spPr>
        <p:txBody>
          <a:bodyPr vert="horz" wrap="square" lIns="0" tIns="49530" rIns="0" bIns="0" rtlCol="0">
            <a:spAutoFit/>
          </a:bodyPr>
          <a:lstStyle/>
          <a:p>
            <a:pPr marL="12700" marR="5080">
              <a:lnSpc>
                <a:spcPts val="2380"/>
              </a:lnSpc>
              <a:spcBef>
                <a:spcPts val="390"/>
              </a:spcBef>
            </a:pPr>
            <a:r>
              <a:rPr sz="2000" dirty="0"/>
              <a:t>What</a:t>
            </a:r>
            <a:r>
              <a:rPr sz="2000" spc="-40" dirty="0"/>
              <a:t> </a:t>
            </a:r>
            <a:r>
              <a:rPr sz="2000" dirty="0"/>
              <a:t>kind</a:t>
            </a:r>
            <a:r>
              <a:rPr sz="2000" spc="-45" dirty="0"/>
              <a:t> </a:t>
            </a:r>
            <a:r>
              <a:rPr sz="2000" dirty="0"/>
              <a:t>of</a:t>
            </a:r>
            <a:r>
              <a:rPr sz="2000" spc="-45" dirty="0"/>
              <a:t> </a:t>
            </a:r>
            <a:r>
              <a:rPr sz="2000" dirty="0"/>
              <a:t>information</a:t>
            </a:r>
            <a:r>
              <a:rPr sz="2000" spc="-15" dirty="0"/>
              <a:t> </a:t>
            </a:r>
            <a:r>
              <a:rPr sz="2000" dirty="0"/>
              <a:t>would</a:t>
            </a:r>
            <a:r>
              <a:rPr sz="2000" spc="-45" dirty="0"/>
              <a:t> </a:t>
            </a:r>
            <a:r>
              <a:rPr sz="2000" dirty="0"/>
              <a:t>be</a:t>
            </a:r>
            <a:r>
              <a:rPr sz="2000" spc="-25" dirty="0"/>
              <a:t> </a:t>
            </a:r>
            <a:r>
              <a:rPr sz="2000" dirty="0"/>
              <a:t>necessary</a:t>
            </a:r>
            <a:r>
              <a:rPr sz="2000" spc="-25" dirty="0"/>
              <a:t> and </a:t>
            </a:r>
            <a:r>
              <a:rPr sz="2000" dirty="0"/>
              <a:t>sufficient</a:t>
            </a:r>
            <a:r>
              <a:rPr sz="2000" spc="-65" dirty="0"/>
              <a:t> </a:t>
            </a:r>
            <a:r>
              <a:rPr sz="2000" dirty="0"/>
              <a:t>for</a:t>
            </a:r>
            <a:r>
              <a:rPr sz="2000" spc="-70" dirty="0"/>
              <a:t> </a:t>
            </a:r>
            <a:r>
              <a:rPr sz="2000" dirty="0"/>
              <a:t>UAP</a:t>
            </a:r>
            <a:r>
              <a:rPr sz="2000" spc="-75" dirty="0"/>
              <a:t> </a:t>
            </a:r>
            <a:r>
              <a:rPr sz="2000" spc="-10" dirty="0"/>
              <a:t>analyses?</a:t>
            </a:r>
          </a:p>
        </p:txBody>
      </p:sp>
      <p:sp>
        <p:nvSpPr>
          <p:cNvPr id="4" name="object 4"/>
          <p:cNvSpPr txBox="1"/>
          <p:nvPr/>
        </p:nvSpPr>
        <p:spPr>
          <a:xfrm>
            <a:off x="275843" y="1827276"/>
            <a:ext cx="7678420" cy="381000"/>
          </a:xfrm>
          <a:prstGeom prst="rect">
            <a:avLst/>
          </a:prstGeom>
          <a:solidFill>
            <a:srgbClr val="F1F1F1"/>
          </a:solidFill>
        </p:spPr>
        <p:txBody>
          <a:bodyPr vert="horz" wrap="square" lIns="0" tIns="86360" rIns="0" bIns="0" rtlCol="0">
            <a:spAutoFit/>
          </a:bodyPr>
          <a:lstStyle/>
          <a:p>
            <a:pPr algn="ctr">
              <a:lnSpc>
                <a:spcPct val="100000"/>
              </a:lnSpc>
              <a:spcBef>
                <a:spcPts val="680"/>
              </a:spcBef>
            </a:pPr>
            <a:r>
              <a:rPr sz="1600" b="0" u="sng" dirty="0">
                <a:solidFill>
                  <a:srgbClr val="404040"/>
                </a:solidFill>
                <a:uFill>
                  <a:solidFill>
                    <a:srgbClr val="404040"/>
                  </a:solidFill>
                </a:uFill>
                <a:latin typeface="Segoe UI Light"/>
                <a:cs typeface="Segoe UI Light"/>
              </a:rPr>
              <a:t>about</a:t>
            </a:r>
            <a:r>
              <a:rPr sz="1600" b="0" u="sng" spc="-25" dirty="0">
                <a:solidFill>
                  <a:srgbClr val="404040"/>
                </a:solidFill>
                <a:uFill>
                  <a:solidFill>
                    <a:srgbClr val="404040"/>
                  </a:solidFill>
                </a:uFill>
                <a:latin typeface="Segoe UI Light"/>
                <a:cs typeface="Segoe UI Light"/>
              </a:rPr>
              <a:t> </a:t>
            </a:r>
            <a:r>
              <a:rPr sz="1600" b="0" u="sng" dirty="0">
                <a:solidFill>
                  <a:srgbClr val="404040"/>
                </a:solidFill>
                <a:uFill>
                  <a:solidFill>
                    <a:srgbClr val="404040"/>
                  </a:solidFill>
                </a:uFill>
                <a:latin typeface="Segoe UI Light"/>
                <a:cs typeface="Segoe UI Light"/>
              </a:rPr>
              <a:t>the</a:t>
            </a:r>
            <a:r>
              <a:rPr sz="1600" b="0" u="sng" spc="-25" dirty="0">
                <a:solidFill>
                  <a:srgbClr val="404040"/>
                </a:solidFill>
                <a:uFill>
                  <a:solidFill>
                    <a:srgbClr val="404040"/>
                  </a:solidFill>
                </a:uFill>
                <a:latin typeface="Segoe UI Light"/>
                <a:cs typeface="Segoe UI Light"/>
              </a:rPr>
              <a:t> </a:t>
            </a:r>
            <a:r>
              <a:rPr sz="1600" b="0" u="sng" spc="-10" dirty="0">
                <a:solidFill>
                  <a:srgbClr val="404040"/>
                </a:solidFill>
                <a:uFill>
                  <a:solidFill>
                    <a:srgbClr val="404040"/>
                  </a:solidFill>
                </a:uFill>
                <a:latin typeface="Segoe UI Light"/>
                <a:cs typeface="Segoe UI Light"/>
              </a:rPr>
              <a:t>phenomenon</a:t>
            </a:r>
            <a:endParaRPr sz="1600">
              <a:latin typeface="Segoe UI Light"/>
              <a:cs typeface="Segoe UI Light"/>
            </a:endParaRPr>
          </a:p>
        </p:txBody>
      </p:sp>
      <p:sp>
        <p:nvSpPr>
          <p:cNvPr id="5" name="object 5"/>
          <p:cNvSpPr txBox="1"/>
          <p:nvPr/>
        </p:nvSpPr>
        <p:spPr>
          <a:xfrm>
            <a:off x="354044" y="2315442"/>
            <a:ext cx="3153410" cy="254000"/>
          </a:xfrm>
          <a:prstGeom prst="rect">
            <a:avLst/>
          </a:prstGeom>
        </p:spPr>
        <p:txBody>
          <a:bodyPr vert="horz" wrap="square" lIns="0" tIns="12700" rIns="0" bIns="0" rtlCol="0">
            <a:spAutoFit/>
          </a:bodyPr>
          <a:lstStyle/>
          <a:p>
            <a:pPr marL="241300" indent="-228600">
              <a:lnSpc>
                <a:spcPct val="100000"/>
              </a:lnSpc>
              <a:spcBef>
                <a:spcPts val="100"/>
              </a:spcBef>
              <a:buFont typeface="Symbol"/>
              <a:buChar char=""/>
              <a:tabLst>
                <a:tab pos="241300" algn="l"/>
              </a:tabLst>
            </a:pPr>
            <a:r>
              <a:rPr sz="1500" spc="-10" dirty="0">
                <a:latin typeface="Segoe UI"/>
                <a:cs typeface="Segoe UI"/>
              </a:rPr>
              <a:t>UAP-</a:t>
            </a:r>
            <a:r>
              <a:rPr sz="1500" dirty="0">
                <a:latin typeface="Segoe UI"/>
                <a:cs typeface="Segoe UI"/>
              </a:rPr>
              <a:t>event</a:t>
            </a:r>
            <a:r>
              <a:rPr sz="1500" spc="-65" dirty="0">
                <a:latin typeface="Segoe UI"/>
                <a:cs typeface="Segoe UI"/>
              </a:rPr>
              <a:t> </a:t>
            </a:r>
            <a:r>
              <a:rPr sz="1500" dirty="0">
                <a:latin typeface="Segoe UI"/>
                <a:cs typeface="Segoe UI"/>
              </a:rPr>
              <a:t>description</a:t>
            </a:r>
            <a:r>
              <a:rPr sz="1500" spc="-20" dirty="0">
                <a:latin typeface="Segoe UI"/>
                <a:cs typeface="Segoe UI"/>
              </a:rPr>
              <a:t> </a:t>
            </a:r>
            <a:r>
              <a:rPr sz="1500" dirty="0">
                <a:latin typeface="Segoe UI"/>
                <a:cs typeface="Segoe UI"/>
              </a:rPr>
              <a:t>or</a:t>
            </a:r>
            <a:r>
              <a:rPr sz="1500" spc="-50" dirty="0">
                <a:latin typeface="Segoe UI"/>
                <a:cs typeface="Segoe UI"/>
              </a:rPr>
              <a:t> </a:t>
            </a:r>
            <a:r>
              <a:rPr sz="1500" spc="-10" dirty="0">
                <a:latin typeface="Segoe UI"/>
                <a:cs typeface="Segoe UI"/>
              </a:rPr>
              <a:t>narrative</a:t>
            </a:r>
            <a:endParaRPr sz="1500">
              <a:latin typeface="Segoe UI"/>
              <a:cs typeface="Segoe UI"/>
            </a:endParaRPr>
          </a:p>
        </p:txBody>
      </p:sp>
      <p:sp>
        <p:nvSpPr>
          <p:cNvPr id="6" name="object 6"/>
          <p:cNvSpPr txBox="1"/>
          <p:nvPr/>
        </p:nvSpPr>
        <p:spPr>
          <a:xfrm>
            <a:off x="354044" y="2853414"/>
            <a:ext cx="3366770" cy="459740"/>
          </a:xfrm>
          <a:prstGeom prst="rect">
            <a:avLst/>
          </a:prstGeom>
        </p:spPr>
        <p:txBody>
          <a:bodyPr vert="horz" wrap="square" lIns="0" tIns="38735" rIns="0" bIns="0" rtlCol="0">
            <a:spAutoFit/>
          </a:bodyPr>
          <a:lstStyle/>
          <a:p>
            <a:pPr marL="241300" marR="5080" indent="-228600">
              <a:lnSpc>
                <a:spcPts val="1620"/>
              </a:lnSpc>
              <a:spcBef>
                <a:spcPts val="305"/>
              </a:spcBef>
              <a:buFont typeface="Symbol"/>
              <a:buChar char=""/>
              <a:tabLst>
                <a:tab pos="241300" algn="l"/>
              </a:tabLst>
            </a:pPr>
            <a:r>
              <a:rPr sz="1500" dirty="0">
                <a:latin typeface="Segoe UI"/>
                <a:cs typeface="Segoe UI"/>
              </a:rPr>
              <a:t>UAP</a:t>
            </a:r>
            <a:r>
              <a:rPr sz="1500" spc="-70" dirty="0">
                <a:latin typeface="Segoe UI"/>
                <a:cs typeface="Segoe UI"/>
              </a:rPr>
              <a:t> </a:t>
            </a:r>
            <a:r>
              <a:rPr sz="1500" dirty="0">
                <a:latin typeface="Segoe UI"/>
                <a:cs typeface="Segoe UI"/>
              </a:rPr>
              <a:t>location</a:t>
            </a:r>
            <a:r>
              <a:rPr sz="1500" spc="-45" dirty="0">
                <a:latin typeface="Segoe UI"/>
                <a:cs typeface="Segoe UI"/>
              </a:rPr>
              <a:t> </a:t>
            </a:r>
            <a:r>
              <a:rPr sz="1500" dirty="0">
                <a:latin typeface="Segoe UI"/>
                <a:cs typeface="Segoe UI"/>
              </a:rPr>
              <a:t>relative</a:t>
            </a:r>
            <a:r>
              <a:rPr sz="1500" spc="-20" dirty="0">
                <a:latin typeface="Segoe UI"/>
                <a:cs typeface="Segoe UI"/>
              </a:rPr>
              <a:t> </a:t>
            </a:r>
            <a:r>
              <a:rPr sz="1500" dirty="0">
                <a:latin typeface="Segoe UI"/>
                <a:cs typeface="Segoe UI"/>
              </a:rPr>
              <a:t>to</a:t>
            </a:r>
            <a:r>
              <a:rPr sz="1500" spc="-35" dirty="0">
                <a:latin typeface="Segoe UI"/>
                <a:cs typeface="Segoe UI"/>
              </a:rPr>
              <a:t> </a:t>
            </a:r>
            <a:r>
              <a:rPr sz="1500" dirty="0">
                <a:latin typeface="Segoe UI"/>
                <a:cs typeface="Segoe UI"/>
              </a:rPr>
              <a:t>the</a:t>
            </a:r>
            <a:r>
              <a:rPr sz="1500" spc="-30" dirty="0">
                <a:latin typeface="Segoe UI"/>
                <a:cs typeface="Segoe UI"/>
              </a:rPr>
              <a:t> </a:t>
            </a:r>
            <a:r>
              <a:rPr sz="1500" spc="-10" dirty="0">
                <a:latin typeface="Segoe UI"/>
                <a:cs typeface="Segoe UI"/>
              </a:rPr>
              <a:t>observer, </a:t>
            </a:r>
            <a:r>
              <a:rPr sz="1500" dirty="0">
                <a:latin typeface="Segoe UI"/>
                <a:cs typeface="Segoe UI"/>
              </a:rPr>
              <a:t>with</a:t>
            </a:r>
            <a:r>
              <a:rPr sz="1500" spc="-15" dirty="0">
                <a:latin typeface="Segoe UI"/>
                <a:cs typeface="Segoe UI"/>
              </a:rPr>
              <a:t> </a:t>
            </a:r>
            <a:r>
              <a:rPr sz="1500" dirty="0">
                <a:latin typeface="Segoe UI"/>
                <a:cs typeface="Segoe UI"/>
              </a:rPr>
              <a:t>as</a:t>
            </a:r>
            <a:r>
              <a:rPr sz="1500" spc="-35" dirty="0">
                <a:latin typeface="Segoe UI"/>
                <a:cs typeface="Segoe UI"/>
              </a:rPr>
              <a:t> </a:t>
            </a:r>
            <a:r>
              <a:rPr sz="1500" dirty="0">
                <a:latin typeface="Segoe UI"/>
                <a:cs typeface="Segoe UI"/>
              </a:rPr>
              <a:t>much</a:t>
            </a:r>
            <a:r>
              <a:rPr sz="1500" spc="-55" dirty="0">
                <a:latin typeface="Segoe UI"/>
                <a:cs typeface="Segoe UI"/>
              </a:rPr>
              <a:t> </a:t>
            </a:r>
            <a:r>
              <a:rPr sz="1500" dirty="0">
                <a:latin typeface="Segoe UI"/>
                <a:cs typeface="Segoe UI"/>
              </a:rPr>
              <a:t>precision</a:t>
            </a:r>
            <a:r>
              <a:rPr sz="1500" spc="5" dirty="0">
                <a:latin typeface="Segoe UI"/>
                <a:cs typeface="Segoe UI"/>
              </a:rPr>
              <a:t> </a:t>
            </a:r>
            <a:r>
              <a:rPr sz="1500" dirty="0">
                <a:latin typeface="Segoe UI"/>
                <a:cs typeface="Segoe UI"/>
              </a:rPr>
              <a:t>as</a:t>
            </a:r>
            <a:r>
              <a:rPr sz="1500" spc="-35" dirty="0">
                <a:latin typeface="Segoe UI"/>
                <a:cs typeface="Segoe UI"/>
              </a:rPr>
              <a:t> </a:t>
            </a:r>
            <a:r>
              <a:rPr sz="1500" spc="-10" dirty="0">
                <a:latin typeface="Segoe UI"/>
                <a:cs typeface="Segoe UI"/>
              </a:rPr>
              <a:t>practicable</a:t>
            </a:r>
            <a:endParaRPr sz="1500">
              <a:latin typeface="Segoe UI"/>
              <a:cs typeface="Segoe UI"/>
            </a:endParaRPr>
          </a:p>
        </p:txBody>
      </p:sp>
      <p:sp>
        <p:nvSpPr>
          <p:cNvPr id="7" name="object 7"/>
          <p:cNvSpPr txBox="1"/>
          <p:nvPr/>
        </p:nvSpPr>
        <p:spPr>
          <a:xfrm>
            <a:off x="354044" y="3597126"/>
            <a:ext cx="3302000" cy="871219"/>
          </a:xfrm>
          <a:prstGeom prst="rect">
            <a:avLst/>
          </a:prstGeom>
        </p:spPr>
        <p:txBody>
          <a:bodyPr vert="horz" wrap="square" lIns="0" tIns="38100" rIns="0" bIns="0" rtlCol="0">
            <a:spAutoFit/>
          </a:bodyPr>
          <a:lstStyle/>
          <a:p>
            <a:pPr marL="241300" marR="5080" indent="-228600">
              <a:lnSpc>
                <a:spcPts val="1620"/>
              </a:lnSpc>
              <a:spcBef>
                <a:spcPts val="300"/>
              </a:spcBef>
              <a:buFont typeface="Symbol"/>
              <a:buChar char=""/>
              <a:tabLst>
                <a:tab pos="241300" algn="l"/>
              </a:tabLst>
            </a:pPr>
            <a:r>
              <a:rPr sz="1500" dirty="0">
                <a:latin typeface="Segoe UI"/>
                <a:cs typeface="Segoe UI"/>
              </a:rPr>
              <a:t>Number</a:t>
            </a:r>
            <a:r>
              <a:rPr sz="1500" spc="-35" dirty="0">
                <a:latin typeface="Segoe UI"/>
                <a:cs typeface="Segoe UI"/>
              </a:rPr>
              <a:t> </a:t>
            </a:r>
            <a:r>
              <a:rPr sz="1500" dirty="0">
                <a:latin typeface="Segoe UI"/>
                <a:cs typeface="Segoe UI"/>
              </a:rPr>
              <a:t>of</a:t>
            </a:r>
            <a:r>
              <a:rPr sz="1500" spc="-45" dirty="0">
                <a:latin typeface="Segoe UI"/>
                <a:cs typeface="Segoe UI"/>
              </a:rPr>
              <a:t> </a:t>
            </a:r>
            <a:r>
              <a:rPr sz="1500" spc="-10" dirty="0">
                <a:latin typeface="Segoe UI"/>
                <a:cs typeface="Segoe UI"/>
              </a:rPr>
              <a:t>UAP-</a:t>
            </a:r>
            <a:r>
              <a:rPr sz="1500" dirty="0">
                <a:latin typeface="Segoe UI"/>
                <a:cs typeface="Segoe UI"/>
              </a:rPr>
              <a:t>objects</a:t>
            </a:r>
            <a:r>
              <a:rPr sz="1500" spc="-50" dirty="0">
                <a:latin typeface="Segoe UI"/>
                <a:cs typeface="Segoe UI"/>
              </a:rPr>
              <a:t> </a:t>
            </a:r>
            <a:r>
              <a:rPr sz="1500" spc="-10" dirty="0">
                <a:latin typeface="Segoe UI"/>
                <a:cs typeface="Segoe UI"/>
              </a:rPr>
              <a:t>observed </a:t>
            </a:r>
            <a:r>
              <a:rPr sz="1500" dirty="0">
                <a:latin typeface="Segoe UI"/>
                <a:cs typeface="Segoe UI"/>
              </a:rPr>
              <a:t>during</a:t>
            </a:r>
            <a:r>
              <a:rPr sz="1500" spc="-45" dirty="0">
                <a:latin typeface="Segoe UI"/>
                <a:cs typeface="Segoe UI"/>
              </a:rPr>
              <a:t> </a:t>
            </a:r>
            <a:r>
              <a:rPr sz="1500" dirty="0">
                <a:latin typeface="Segoe UI"/>
                <a:cs typeface="Segoe UI"/>
              </a:rPr>
              <a:t>the</a:t>
            </a:r>
            <a:r>
              <a:rPr sz="1500" spc="-50" dirty="0">
                <a:latin typeface="Segoe UI"/>
                <a:cs typeface="Segoe UI"/>
              </a:rPr>
              <a:t> </a:t>
            </a:r>
            <a:r>
              <a:rPr sz="1500" dirty="0">
                <a:latin typeface="Segoe UI"/>
                <a:cs typeface="Segoe UI"/>
              </a:rPr>
              <a:t>phenomenon</a:t>
            </a:r>
            <a:r>
              <a:rPr sz="1500" spc="-30" dirty="0">
                <a:latin typeface="Segoe UI"/>
                <a:cs typeface="Segoe UI"/>
              </a:rPr>
              <a:t> </a:t>
            </a:r>
            <a:r>
              <a:rPr sz="1500" spc="-25" dirty="0">
                <a:latin typeface="Segoe UI"/>
                <a:cs typeface="Segoe UI"/>
              </a:rPr>
              <a:t>and </a:t>
            </a:r>
            <a:r>
              <a:rPr sz="1500" dirty="0">
                <a:latin typeface="Segoe UI"/>
                <a:cs typeface="Segoe UI"/>
              </a:rPr>
              <a:t>indications</a:t>
            </a:r>
            <a:r>
              <a:rPr sz="1500" spc="-50" dirty="0">
                <a:latin typeface="Segoe UI"/>
                <a:cs typeface="Segoe UI"/>
              </a:rPr>
              <a:t> </a:t>
            </a:r>
            <a:r>
              <a:rPr sz="1500" dirty="0">
                <a:latin typeface="Segoe UI"/>
                <a:cs typeface="Segoe UI"/>
              </a:rPr>
              <a:t>of</a:t>
            </a:r>
            <a:r>
              <a:rPr sz="1500" spc="-40" dirty="0">
                <a:latin typeface="Segoe UI"/>
                <a:cs typeface="Segoe UI"/>
              </a:rPr>
              <a:t> </a:t>
            </a:r>
            <a:r>
              <a:rPr sz="1500" dirty="0">
                <a:latin typeface="Segoe UI"/>
                <a:cs typeface="Segoe UI"/>
              </a:rPr>
              <a:t>intra</a:t>
            </a:r>
            <a:r>
              <a:rPr sz="1500" spc="-40" dirty="0">
                <a:latin typeface="Segoe UI"/>
                <a:cs typeface="Segoe UI"/>
              </a:rPr>
              <a:t> </a:t>
            </a:r>
            <a:r>
              <a:rPr sz="1500" spc="-10" dirty="0">
                <a:latin typeface="Segoe UI"/>
                <a:cs typeface="Segoe UI"/>
              </a:rPr>
              <a:t>UAP-object </a:t>
            </a:r>
            <a:r>
              <a:rPr sz="1500" dirty="0">
                <a:latin typeface="Segoe UI"/>
                <a:cs typeface="Segoe UI"/>
              </a:rPr>
              <a:t>coordination</a:t>
            </a:r>
            <a:r>
              <a:rPr sz="1500" spc="-50" dirty="0">
                <a:latin typeface="Segoe UI"/>
                <a:cs typeface="Segoe UI"/>
              </a:rPr>
              <a:t> </a:t>
            </a:r>
            <a:r>
              <a:rPr sz="1500" dirty="0">
                <a:latin typeface="Segoe UI"/>
                <a:cs typeface="Segoe UI"/>
              </a:rPr>
              <a:t>and/or</a:t>
            </a:r>
            <a:r>
              <a:rPr sz="1500" spc="-65" dirty="0">
                <a:latin typeface="Segoe UI"/>
                <a:cs typeface="Segoe UI"/>
              </a:rPr>
              <a:t> </a:t>
            </a:r>
            <a:r>
              <a:rPr sz="1500" spc="-10" dirty="0">
                <a:latin typeface="Segoe UI"/>
                <a:cs typeface="Segoe UI"/>
              </a:rPr>
              <a:t>communication</a:t>
            </a:r>
            <a:endParaRPr sz="1500">
              <a:latin typeface="Segoe UI"/>
              <a:cs typeface="Segoe UI"/>
            </a:endParaRPr>
          </a:p>
        </p:txBody>
      </p:sp>
      <p:sp>
        <p:nvSpPr>
          <p:cNvPr id="8" name="object 8"/>
          <p:cNvSpPr txBox="1"/>
          <p:nvPr/>
        </p:nvSpPr>
        <p:spPr>
          <a:xfrm>
            <a:off x="354044" y="4753842"/>
            <a:ext cx="2863850" cy="459740"/>
          </a:xfrm>
          <a:prstGeom prst="rect">
            <a:avLst/>
          </a:prstGeom>
        </p:spPr>
        <p:txBody>
          <a:bodyPr vert="horz" wrap="square" lIns="0" tIns="38100" rIns="0" bIns="0" rtlCol="0">
            <a:spAutoFit/>
          </a:bodyPr>
          <a:lstStyle/>
          <a:p>
            <a:pPr marL="241300" marR="5080" indent="-228600">
              <a:lnSpc>
                <a:spcPts val="1620"/>
              </a:lnSpc>
              <a:spcBef>
                <a:spcPts val="300"/>
              </a:spcBef>
              <a:buFont typeface="Symbol"/>
              <a:buChar char=""/>
              <a:tabLst>
                <a:tab pos="241300" algn="l"/>
              </a:tabLst>
            </a:pPr>
            <a:r>
              <a:rPr sz="1500" dirty="0">
                <a:latin typeface="Segoe UI"/>
                <a:cs typeface="Segoe UI"/>
              </a:rPr>
              <a:t>Indications</a:t>
            </a:r>
            <a:r>
              <a:rPr sz="1500" spc="-70" dirty="0">
                <a:latin typeface="Segoe UI"/>
                <a:cs typeface="Segoe UI"/>
              </a:rPr>
              <a:t> </a:t>
            </a:r>
            <a:r>
              <a:rPr sz="1500" dirty="0">
                <a:latin typeface="Segoe UI"/>
                <a:cs typeface="Segoe UI"/>
              </a:rPr>
              <a:t>of</a:t>
            </a:r>
            <a:r>
              <a:rPr sz="1500" spc="-55" dirty="0">
                <a:latin typeface="Segoe UI"/>
                <a:cs typeface="Segoe UI"/>
              </a:rPr>
              <a:t> </a:t>
            </a:r>
            <a:r>
              <a:rPr sz="1500" dirty="0">
                <a:latin typeface="Segoe UI"/>
                <a:cs typeface="Segoe UI"/>
              </a:rPr>
              <a:t>advanced</a:t>
            </a:r>
            <a:r>
              <a:rPr sz="1500" spc="-80" dirty="0">
                <a:latin typeface="Segoe UI"/>
                <a:cs typeface="Segoe UI"/>
              </a:rPr>
              <a:t> </a:t>
            </a:r>
            <a:r>
              <a:rPr sz="1500" spc="-10" dirty="0">
                <a:latin typeface="Segoe UI"/>
                <a:cs typeface="Segoe UI"/>
              </a:rPr>
              <a:t>and/or </a:t>
            </a:r>
            <a:r>
              <a:rPr sz="1500" dirty="0">
                <a:latin typeface="Segoe UI"/>
                <a:cs typeface="Segoe UI"/>
              </a:rPr>
              <a:t>enigmatic</a:t>
            </a:r>
            <a:r>
              <a:rPr sz="1500" spc="-55" dirty="0">
                <a:latin typeface="Segoe UI"/>
                <a:cs typeface="Segoe UI"/>
              </a:rPr>
              <a:t> </a:t>
            </a:r>
            <a:r>
              <a:rPr sz="1500" spc="-10" dirty="0">
                <a:latin typeface="Segoe UI"/>
                <a:cs typeface="Segoe UI"/>
              </a:rPr>
              <a:t>capabilities</a:t>
            </a:r>
            <a:endParaRPr sz="1500">
              <a:latin typeface="Segoe UI"/>
              <a:cs typeface="Segoe UI"/>
            </a:endParaRPr>
          </a:p>
        </p:txBody>
      </p:sp>
      <p:sp>
        <p:nvSpPr>
          <p:cNvPr id="9" name="object 9"/>
          <p:cNvSpPr txBox="1"/>
          <p:nvPr/>
        </p:nvSpPr>
        <p:spPr>
          <a:xfrm>
            <a:off x="4260129" y="2313809"/>
            <a:ext cx="3467735" cy="871219"/>
          </a:xfrm>
          <a:prstGeom prst="rect">
            <a:avLst/>
          </a:prstGeom>
        </p:spPr>
        <p:txBody>
          <a:bodyPr vert="horz" wrap="square" lIns="0" tIns="38735" rIns="0" bIns="0" rtlCol="0">
            <a:spAutoFit/>
          </a:bodyPr>
          <a:lstStyle/>
          <a:p>
            <a:pPr marL="241300" marR="5080" indent="-228600">
              <a:lnSpc>
                <a:spcPts val="1620"/>
              </a:lnSpc>
              <a:spcBef>
                <a:spcPts val="305"/>
              </a:spcBef>
              <a:buFont typeface="Symbol"/>
              <a:buChar char=""/>
              <a:tabLst>
                <a:tab pos="241300" algn="l"/>
              </a:tabLst>
            </a:pPr>
            <a:r>
              <a:rPr sz="1500" dirty="0">
                <a:latin typeface="Segoe UI"/>
                <a:cs typeface="Segoe UI"/>
              </a:rPr>
              <a:t>UAP</a:t>
            </a:r>
            <a:r>
              <a:rPr sz="1500" spc="-85" dirty="0">
                <a:latin typeface="Segoe UI"/>
                <a:cs typeface="Segoe UI"/>
              </a:rPr>
              <a:t> </a:t>
            </a:r>
            <a:r>
              <a:rPr sz="1500" dirty="0">
                <a:latin typeface="Segoe UI"/>
                <a:cs typeface="Segoe UI"/>
              </a:rPr>
              <a:t>characteristics,</a:t>
            </a:r>
            <a:r>
              <a:rPr sz="1500" spc="-50" dirty="0">
                <a:latin typeface="Segoe UI"/>
                <a:cs typeface="Segoe UI"/>
              </a:rPr>
              <a:t> </a:t>
            </a:r>
            <a:r>
              <a:rPr sz="1500" dirty="0">
                <a:latin typeface="Segoe UI"/>
                <a:cs typeface="Segoe UI"/>
              </a:rPr>
              <a:t>including</a:t>
            </a:r>
            <a:r>
              <a:rPr sz="1500" spc="-55" dirty="0">
                <a:latin typeface="Segoe UI"/>
                <a:cs typeface="Segoe UI"/>
              </a:rPr>
              <a:t> </a:t>
            </a:r>
            <a:r>
              <a:rPr sz="1500" spc="-10" dirty="0">
                <a:latin typeface="Segoe UI"/>
                <a:cs typeface="Segoe UI"/>
              </a:rPr>
              <a:t>physical </a:t>
            </a:r>
            <a:r>
              <a:rPr sz="1500" dirty="0">
                <a:latin typeface="Segoe UI"/>
                <a:cs typeface="Segoe UI"/>
              </a:rPr>
              <a:t>state</a:t>
            </a:r>
            <a:r>
              <a:rPr sz="1500" spc="-30" dirty="0">
                <a:latin typeface="Segoe UI"/>
                <a:cs typeface="Segoe UI"/>
              </a:rPr>
              <a:t> </a:t>
            </a:r>
            <a:r>
              <a:rPr sz="1500" dirty="0">
                <a:latin typeface="Segoe UI"/>
                <a:cs typeface="Segoe UI"/>
              </a:rPr>
              <a:t>(e.g.,</a:t>
            </a:r>
            <a:r>
              <a:rPr sz="1500" spc="-35" dirty="0">
                <a:latin typeface="Segoe UI"/>
                <a:cs typeface="Segoe UI"/>
              </a:rPr>
              <a:t> </a:t>
            </a:r>
            <a:r>
              <a:rPr sz="1500" dirty="0">
                <a:latin typeface="Segoe UI"/>
                <a:cs typeface="Segoe UI"/>
              </a:rPr>
              <a:t>solid,</a:t>
            </a:r>
            <a:r>
              <a:rPr sz="1500" spc="-40" dirty="0">
                <a:latin typeface="Segoe UI"/>
                <a:cs typeface="Segoe UI"/>
              </a:rPr>
              <a:t> </a:t>
            </a:r>
            <a:r>
              <a:rPr sz="1500" dirty="0">
                <a:latin typeface="Segoe UI"/>
                <a:cs typeface="Segoe UI"/>
              </a:rPr>
              <a:t>liquid,</a:t>
            </a:r>
            <a:r>
              <a:rPr sz="1500" spc="-35" dirty="0">
                <a:latin typeface="Segoe UI"/>
                <a:cs typeface="Segoe UI"/>
              </a:rPr>
              <a:t> </a:t>
            </a:r>
            <a:r>
              <a:rPr sz="1500" dirty="0">
                <a:latin typeface="Segoe UI"/>
                <a:cs typeface="Segoe UI"/>
              </a:rPr>
              <a:t>gas,</a:t>
            </a:r>
            <a:r>
              <a:rPr sz="1500" spc="-45" dirty="0">
                <a:latin typeface="Segoe UI"/>
                <a:cs typeface="Segoe UI"/>
              </a:rPr>
              <a:t> </a:t>
            </a:r>
            <a:r>
              <a:rPr sz="1500" spc="-10" dirty="0">
                <a:latin typeface="Segoe UI"/>
                <a:cs typeface="Segoe UI"/>
              </a:rPr>
              <a:t>plasma); </a:t>
            </a:r>
            <a:r>
              <a:rPr sz="1500" dirty="0">
                <a:latin typeface="Segoe UI"/>
                <a:cs typeface="Segoe UI"/>
              </a:rPr>
              <a:t>description</a:t>
            </a:r>
            <a:r>
              <a:rPr sz="1500" spc="-20" dirty="0">
                <a:latin typeface="Segoe UI"/>
                <a:cs typeface="Segoe UI"/>
              </a:rPr>
              <a:t> </a:t>
            </a:r>
            <a:r>
              <a:rPr sz="1500" dirty="0">
                <a:latin typeface="Segoe UI"/>
                <a:cs typeface="Segoe UI"/>
              </a:rPr>
              <a:t>(e.g.,</a:t>
            </a:r>
            <a:r>
              <a:rPr sz="1500" spc="-45" dirty="0">
                <a:latin typeface="Segoe UI"/>
                <a:cs typeface="Segoe UI"/>
              </a:rPr>
              <a:t> </a:t>
            </a:r>
            <a:r>
              <a:rPr sz="1500" dirty="0">
                <a:latin typeface="Segoe UI"/>
                <a:cs typeface="Segoe UI"/>
              </a:rPr>
              <a:t>size,</a:t>
            </a:r>
            <a:r>
              <a:rPr sz="1500" spc="-55" dirty="0">
                <a:latin typeface="Segoe UI"/>
                <a:cs typeface="Segoe UI"/>
              </a:rPr>
              <a:t> </a:t>
            </a:r>
            <a:r>
              <a:rPr sz="1500" dirty="0">
                <a:latin typeface="Segoe UI"/>
                <a:cs typeface="Segoe UI"/>
              </a:rPr>
              <a:t>shape,</a:t>
            </a:r>
            <a:r>
              <a:rPr sz="1500" spc="-35" dirty="0">
                <a:latin typeface="Segoe UI"/>
                <a:cs typeface="Segoe UI"/>
              </a:rPr>
              <a:t> </a:t>
            </a:r>
            <a:r>
              <a:rPr sz="1500" spc="-10" dirty="0">
                <a:latin typeface="Segoe UI"/>
                <a:cs typeface="Segoe UI"/>
              </a:rPr>
              <a:t>color); </a:t>
            </a:r>
            <a:r>
              <a:rPr sz="1500" dirty="0">
                <a:latin typeface="Segoe UI"/>
                <a:cs typeface="Segoe UI"/>
              </a:rPr>
              <a:t>signatures;</a:t>
            </a:r>
            <a:r>
              <a:rPr sz="1500" spc="-80" dirty="0">
                <a:latin typeface="Segoe UI"/>
                <a:cs typeface="Segoe UI"/>
              </a:rPr>
              <a:t> </a:t>
            </a:r>
            <a:r>
              <a:rPr sz="1500" dirty="0">
                <a:latin typeface="Segoe UI"/>
                <a:cs typeface="Segoe UI"/>
              </a:rPr>
              <a:t>propulsion</a:t>
            </a:r>
            <a:r>
              <a:rPr sz="1500" spc="-50" dirty="0">
                <a:latin typeface="Segoe UI"/>
                <a:cs typeface="Segoe UI"/>
              </a:rPr>
              <a:t> </a:t>
            </a:r>
            <a:r>
              <a:rPr sz="1500" dirty="0">
                <a:latin typeface="Segoe UI"/>
                <a:cs typeface="Segoe UI"/>
              </a:rPr>
              <a:t>means;</a:t>
            </a:r>
            <a:r>
              <a:rPr sz="1500" spc="-90" dirty="0">
                <a:latin typeface="Segoe UI"/>
                <a:cs typeface="Segoe UI"/>
              </a:rPr>
              <a:t> </a:t>
            </a:r>
            <a:r>
              <a:rPr sz="1500" spc="-10" dirty="0">
                <a:latin typeface="Segoe UI"/>
                <a:cs typeface="Segoe UI"/>
              </a:rPr>
              <a:t>payload</a:t>
            </a:r>
            <a:endParaRPr sz="1500">
              <a:latin typeface="Segoe UI"/>
              <a:cs typeface="Segoe UI"/>
            </a:endParaRPr>
          </a:p>
        </p:txBody>
      </p:sp>
      <p:sp>
        <p:nvSpPr>
          <p:cNvPr id="10" name="object 10"/>
          <p:cNvSpPr txBox="1"/>
          <p:nvPr/>
        </p:nvSpPr>
        <p:spPr>
          <a:xfrm>
            <a:off x="4260129" y="3469001"/>
            <a:ext cx="3427729" cy="665480"/>
          </a:xfrm>
          <a:prstGeom prst="rect">
            <a:avLst/>
          </a:prstGeom>
        </p:spPr>
        <p:txBody>
          <a:bodyPr vert="horz" wrap="square" lIns="0" tIns="38735" rIns="0" bIns="0" rtlCol="0">
            <a:spAutoFit/>
          </a:bodyPr>
          <a:lstStyle/>
          <a:p>
            <a:pPr marL="241300" marR="5080" indent="-228600" algn="just">
              <a:lnSpc>
                <a:spcPts val="1620"/>
              </a:lnSpc>
              <a:spcBef>
                <a:spcPts val="305"/>
              </a:spcBef>
              <a:buFont typeface="Symbol"/>
              <a:buChar char=""/>
              <a:tabLst>
                <a:tab pos="241300" algn="l"/>
              </a:tabLst>
            </a:pPr>
            <a:r>
              <a:rPr sz="1500" dirty="0">
                <a:latin typeface="Segoe UI"/>
                <a:cs typeface="Segoe UI"/>
              </a:rPr>
              <a:t>UAP</a:t>
            </a:r>
            <a:r>
              <a:rPr sz="1500" spc="-80" dirty="0">
                <a:latin typeface="Segoe UI"/>
                <a:cs typeface="Segoe UI"/>
              </a:rPr>
              <a:t> </a:t>
            </a:r>
            <a:r>
              <a:rPr sz="1500" dirty="0">
                <a:latin typeface="Segoe UI"/>
                <a:cs typeface="Segoe UI"/>
              </a:rPr>
              <a:t>performance</a:t>
            </a:r>
            <a:r>
              <a:rPr sz="1500" spc="-35" dirty="0">
                <a:latin typeface="Segoe UI"/>
                <a:cs typeface="Segoe UI"/>
              </a:rPr>
              <a:t> </a:t>
            </a:r>
            <a:r>
              <a:rPr sz="1500" dirty="0">
                <a:latin typeface="Segoe UI"/>
                <a:cs typeface="Segoe UI"/>
              </a:rPr>
              <a:t>envelope,</a:t>
            </a:r>
            <a:r>
              <a:rPr sz="1500" spc="-25" dirty="0">
                <a:latin typeface="Segoe UI"/>
                <a:cs typeface="Segoe UI"/>
              </a:rPr>
              <a:t> </a:t>
            </a:r>
            <a:r>
              <a:rPr sz="1500" spc="-10" dirty="0">
                <a:latin typeface="Segoe UI"/>
                <a:cs typeface="Segoe UI"/>
              </a:rPr>
              <a:t>including </a:t>
            </a:r>
            <a:r>
              <a:rPr sz="1500" dirty="0">
                <a:latin typeface="Segoe UI"/>
                <a:cs typeface="Segoe UI"/>
              </a:rPr>
              <a:t>altitude</a:t>
            </a:r>
            <a:r>
              <a:rPr sz="1500" spc="-40" dirty="0">
                <a:latin typeface="Segoe UI"/>
                <a:cs typeface="Segoe UI"/>
              </a:rPr>
              <a:t> </a:t>
            </a:r>
            <a:r>
              <a:rPr sz="1500" dirty="0">
                <a:latin typeface="Segoe UI"/>
                <a:cs typeface="Segoe UI"/>
              </a:rPr>
              <a:t>and/or</a:t>
            </a:r>
            <a:r>
              <a:rPr sz="1500" spc="-60" dirty="0">
                <a:latin typeface="Segoe UI"/>
                <a:cs typeface="Segoe UI"/>
              </a:rPr>
              <a:t> </a:t>
            </a:r>
            <a:r>
              <a:rPr sz="1500" dirty="0">
                <a:latin typeface="Segoe UI"/>
                <a:cs typeface="Segoe UI"/>
              </a:rPr>
              <a:t>depth;</a:t>
            </a:r>
            <a:r>
              <a:rPr sz="1500" spc="-30" dirty="0">
                <a:latin typeface="Segoe UI"/>
                <a:cs typeface="Segoe UI"/>
              </a:rPr>
              <a:t> </a:t>
            </a:r>
            <a:r>
              <a:rPr sz="1500" dirty="0">
                <a:latin typeface="Segoe UI"/>
                <a:cs typeface="Segoe UI"/>
              </a:rPr>
              <a:t>travel</a:t>
            </a:r>
            <a:r>
              <a:rPr sz="1500" spc="-35" dirty="0">
                <a:latin typeface="Segoe UI"/>
                <a:cs typeface="Segoe UI"/>
              </a:rPr>
              <a:t> </a:t>
            </a:r>
            <a:r>
              <a:rPr sz="1500" dirty="0">
                <a:latin typeface="Segoe UI"/>
                <a:cs typeface="Segoe UI"/>
              </a:rPr>
              <a:t>path</a:t>
            </a:r>
            <a:r>
              <a:rPr sz="1500" spc="-35" dirty="0">
                <a:latin typeface="Segoe UI"/>
                <a:cs typeface="Segoe UI"/>
              </a:rPr>
              <a:t> </a:t>
            </a:r>
            <a:r>
              <a:rPr sz="1500" spc="-25" dirty="0">
                <a:latin typeface="Segoe UI"/>
                <a:cs typeface="Segoe UI"/>
              </a:rPr>
              <a:t>and </a:t>
            </a:r>
            <a:r>
              <a:rPr sz="1500" dirty="0">
                <a:latin typeface="Segoe UI"/>
                <a:cs typeface="Segoe UI"/>
              </a:rPr>
              <a:t>trajectory;</a:t>
            </a:r>
            <a:r>
              <a:rPr sz="1500" spc="-25" dirty="0">
                <a:latin typeface="Segoe UI"/>
                <a:cs typeface="Segoe UI"/>
              </a:rPr>
              <a:t> </a:t>
            </a:r>
            <a:r>
              <a:rPr sz="1500" dirty="0">
                <a:latin typeface="Segoe UI"/>
                <a:cs typeface="Segoe UI"/>
              </a:rPr>
              <a:t>velocity;</a:t>
            </a:r>
            <a:r>
              <a:rPr sz="1500" spc="-35" dirty="0">
                <a:latin typeface="Segoe UI"/>
                <a:cs typeface="Segoe UI"/>
              </a:rPr>
              <a:t> </a:t>
            </a:r>
            <a:r>
              <a:rPr sz="1500" spc="-10" dirty="0">
                <a:latin typeface="Segoe UI"/>
                <a:cs typeface="Segoe UI"/>
              </a:rPr>
              <a:t>maneuverability</a:t>
            </a:r>
            <a:endParaRPr sz="1500">
              <a:latin typeface="Segoe UI"/>
              <a:cs typeface="Segoe UI"/>
            </a:endParaRPr>
          </a:p>
        </p:txBody>
      </p:sp>
      <p:sp>
        <p:nvSpPr>
          <p:cNvPr id="11" name="object 11"/>
          <p:cNvSpPr txBox="1"/>
          <p:nvPr/>
        </p:nvSpPr>
        <p:spPr>
          <a:xfrm>
            <a:off x="4260129" y="4418453"/>
            <a:ext cx="3531870" cy="1076960"/>
          </a:xfrm>
          <a:prstGeom prst="rect">
            <a:avLst/>
          </a:prstGeom>
        </p:spPr>
        <p:txBody>
          <a:bodyPr vert="horz" wrap="square" lIns="0" tIns="38100" rIns="0" bIns="0" rtlCol="0">
            <a:spAutoFit/>
          </a:bodyPr>
          <a:lstStyle/>
          <a:p>
            <a:pPr marL="241300" marR="5080" indent="-228600">
              <a:lnSpc>
                <a:spcPts val="1620"/>
              </a:lnSpc>
              <a:spcBef>
                <a:spcPts val="300"/>
              </a:spcBef>
              <a:buFont typeface="Symbol"/>
              <a:buChar char=""/>
              <a:tabLst>
                <a:tab pos="241300" algn="l"/>
              </a:tabLst>
            </a:pPr>
            <a:r>
              <a:rPr sz="1500" dirty="0">
                <a:latin typeface="Segoe UI"/>
                <a:cs typeface="Segoe UI"/>
              </a:rPr>
              <a:t>UAP</a:t>
            </a:r>
            <a:r>
              <a:rPr sz="1500" spc="-90" dirty="0">
                <a:latin typeface="Segoe UI"/>
                <a:cs typeface="Segoe UI"/>
              </a:rPr>
              <a:t> </a:t>
            </a:r>
            <a:r>
              <a:rPr sz="1500" spc="-10" dirty="0">
                <a:latin typeface="Segoe UI"/>
                <a:cs typeface="Segoe UI"/>
              </a:rPr>
              <a:t>behavior,</a:t>
            </a:r>
            <a:r>
              <a:rPr sz="1500" spc="-50" dirty="0">
                <a:latin typeface="Segoe UI"/>
                <a:cs typeface="Segoe UI"/>
              </a:rPr>
              <a:t> </a:t>
            </a:r>
            <a:r>
              <a:rPr sz="1500" dirty="0">
                <a:latin typeface="Segoe UI"/>
                <a:cs typeface="Segoe UI"/>
              </a:rPr>
              <a:t>including</a:t>
            </a:r>
            <a:r>
              <a:rPr sz="1500" spc="-65" dirty="0">
                <a:latin typeface="Segoe UI"/>
                <a:cs typeface="Segoe UI"/>
              </a:rPr>
              <a:t> </a:t>
            </a:r>
            <a:r>
              <a:rPr sz="1500" dirty="0">
                <a:latin typeface="Segoe UI"/>
                <a:cs typeface="Segoe UI"/>
              </a:rPr>
              <a:t>whether</a:t>
            </a:r>
            <a:r>
              <a:rPr sz="1500" spc="-40" dirty="0">
                <a:latin typeface="Segoe UI"/>
                <a:cs typeface="Segoe UI"/>
              </a:rPr>
              <a:t> </a:t>
            </a:r>
            <a:r>
              <a:rPr sz="1500" spc="-10" dirty="0">
                <a:latin typeface="Segoe UI"/>
                <a:cs typeface="Segoe UI"/>
              </a:rPr>
              <a:t>under </a:t>
            </a:r>
            <a:r>
              <a:rPr sz="1500" dirty="0">
                <a:latin typeface="Segoe UI"/>
                <a:cs typeface="Segoe UI"/>
              </a:rPr>
              <a:t>apparent</a:t>
            </a:r>
            <a:r>
              <a:rPr sz="1500" spc="-65" dirty="0">
                <a:latin typeface="Segoe UI"/>
                <a:cs typeface="Segoe UI"/>
              </a:rPr>
              <a:t> </a:t>
            </a:r>
            <a:r>
              <a:rPr sz="1500" dirty="0">
                <a:latin typeface="Segoe UI"/>
                <a:cs typeface="Segoe UI"/>
              </a:rPr>
              <a:t>intelligent</a:t>
            </a:r>
            <a:r>
              <a:rPr sz="1500" spc="-60" dirty="0">
                <a:latin typeface="Segoe UI"/>
                <a:cs typeface="Segoe UI"/>
              </a:rPr>
              <a:t> </a:t>
            </a:r>
            <a:r>
              <a:rPr sz="1500" dirty="0">
                <a:latin typeface="Segoe UI"/>
                <a:cs typeface="Segoe UI"/>
              </a:rPr>
              <a:t>control,</a:t>
            </a:r>
            <a:r>
              <a:rPr sz="1500" spc="-85" dirty="0">
                <a:latin typeface="Segoe UI"/>
                <a:cs typeface="Segoe UI"/>
              </a:rPr>
              <a:t> </a:t>
            </a:r>
            <a:r>
              <a:rPr sz="1500" spc="-10" dirty="0">
                <a:latin typeface="Segoe UI"/>
                <a:cs typeface="Segoe UI"/>
              </a:rPr>
              <a:t>apparent </a:t>
            </a:r>
            <a:r>
              <a:rPr sz="1500" dirty="0">
                <a:latin typeface="Segoe UI"/>
                <a:cs typeface="Segoe UI"/>
              </a:rPr>
              <a:t>response</a:t>
            </a:r>
            <a:r>
              <a:rPr sz="1500" spc="-25" dirty="0">
                <a:latin typeface="Segoe UI"/>
                <a:cs typeface="Segoe UI"/>
              </a:rPr>
              <a:t> </a:t>
            </a:r>
            <a:r>
              <a:rPr sz="1500" dirty="0">
                <a:latin typeface="Segoe UI"/>
                <a:cs typeface="Segoe UI"/>
              </a:rPr>
              <a:t>to</a:t>
            </a:r>
            <a:r>
              <a:rPr sz="1500" spc="-55" dirty="0">
                <a:latin typeface="Segoe UI"/>
                <a:cs typeface="Segoe UI"/>
              </a:rPr>
              <a:t> </a:t>
            </a:r>
            <a:r>
              <a:rPr sz="1500" dirty="0">
                <a:latin typeface="Segoe UI"/>
                <a:cs typeface="Segoe UI"/>
              </a:rPr>
              <a:t>observation</a:t>
            </a:r>
            <a:r>
              <a:rPr sz="1500" spc="-40" dirty="0">
                <a:latin typeface="Segoe UI"/>
                <a:cs typeface="Segoe UI"/>
              </a:rPr>
              <a:t> </a:t>
            </a:r>
            <a:r>
              <a:rPr sz="1500" spc="-10" dirty="0">
                <a:latin typeface="Segoe UI"/>
                <a:cs typeface="Segoe UI"/>
              </a:rPr>
              <a:t>and/or </a:t>
            </a:r>
            <a:r>
              <a:rPr sz="1500" dirty="0">
                <a:latin typeface="Segoe UI"/>
                <a:cs typeface="Segoe UI"/>
              </a:rPr>
              <a:t>observer</a:t>
            </a:r>
            <a:r>
              <a:rPr sz="1500" spc="-25" dirty="0">
                <a:latin typeface="Segoe UI"/>
                <a:cs typeface="Segoe UI"/>
              </a:rPr>
              <a:t> </a:t>
            </a:r>
            <a:r>
              <a:rPr sz="1500" dirty="0">
                <a:latin typeface="Segoe UI"/>
                <a:cs typeface="Segoe UI"/>
              </a:rPr>
              <a:t>presence,</a:t>
            </a:r>
            <a:r>
              <a:rPr sz="1500" spc="-30" dirty="0">
                <a:latin typeface="Segoe UI"/>
                <a:cs typeface="Segoe UI"/>
              </a:rPr>
              <a:t> </a:t>
            </a:r>
            <a:r>
              <a:rPr sz="1500" dirty="0">
                <a:latin typeface="Segoe UI"/>
                <a:cs typeface="Segoe UI"/>
              </a:rPr>
              <a:t>and</a:t>
            </a:r>
            <a:r>
              <a:rPr sz="1500" spc="-50" dirty="0">
                <a:latin typeface="Segoe UI"/>
                <a:cs typeface="Segoe UI"/>
              </a:rPr>
              <a:t> </a:t>
            </a:r>
            <a:r>
              <a:rPr sz="1500" spc="-10" dirty="0">
                <a:latin typeface="Segoe UI"/>
                <a:cs typeface="Segoe UI"/>
              </a:rPr>
              <a:t>apparent </a:t>
            </a:r>
            <a:r>
              <a:rPr sz="1500" dirty="0">
                <a:latin typeface="Segoe UI"/>
                <a:cs typeface="Segoe UI"/>
              </a:rPr>
              <a:t>indications</a:t>
            </a:r>
            <a:r>
              <a:rPr sz="1500" spc="-65" dirty="0">
                <a:latin typeface="Segoe UI"/>
                <a:cs typeface="Segoe UI"/>
              </a:rPr>
              <a:t> </a:t>
            </a:r>
            <a:r>
              <a:rPr sz="1500" dirty="0">
                <a:latin typeface="Segoe UI"/>
                <a:cs typeface="Segoe UI"/>
              </a:rPr>
              <a:t>of</a:t>
            </a:r>
            <a:r>
              <a:rPr sz="1500" spc="-55" dirty="0">
                <a:latin typeface="Segoe UI"/>
                <a:cs typeface="Segoe UI"/>
              </a:rPr>
              <a:t> </a:t>
            </a:r>
            <a:r>
              <a:rPr sz="1500" dirty="0">
                <a:latin typeface="Segoe UI"/>
                <a:cs typeface="Segoe UI"/>
              </a:rPr>
              <a:t>indifference</a:t>
            </a:r>
            <a:r>
              <a:rPr sz="1500" spc="-25" dirty="0">
                <a:latin typeface="Segoe UI"/>
                <a:cs typeface="Segoe UI"/>
              </a:rPr>
              <a:t> </a:t>
            </a:r>
            <a:r>
              <a:rPr sz="1500" dirty="0">
                <a:latin typeface="Segoe UI"/>
                <a:cs typeface="Segoe UI"/>
              </a:rPr>
              <a:t>or</a:t>
            </a:r>
            <a:r>
              <a:rPr sz="1500" spc="-55" dirty="0">
                <a:latin typeface="Segoe UI"/>
                <a:cs typeface="Segoe UI"/>
              </a:rPr>
              <a:t> </a:t>
            </a:r>
            <a:r>
              <a:rPr sz="1500" spc="-10" dirty="0">
                <a:latin typeface="Segoe UI"/>
                <a:cs typeface="Segoe UI"/>
              </a:rPr>
              <a:t>hostility</a:t>
            </a:r>
            <a:endParaRPr sz="1500">
              <a:latin typeface="Segoe UI"/>
              <a:cs typeface="Segoe UI"/>
            </a:endParaRPr>
          </a:p>
        </p:txBody>
      </p:sp>
      <p:sp>
        <p:nvSpPr>
          <p:cNvPr id="12" name="object 12"/>
          <p:cNvSpPr txBox="1"/>
          <p:nvPr/>
        </p:nvSpPr>
        <p:spPr>
          <a:xfrm>
            <a:off x="8106156" y="1827276"/>
            <a:ext cx="3771900" cy="381000"/>
          </a:xfrm>
          <a:prstGeom prst="rect">
            <a:avLst/>
          </a:prstGeom>
          <a:solidFill>
            <a:srgbClr val="F1F1F1"/>
          </a:solidFill>
        </p:spPr>
        <p:txBody>
          <a:bodyPr vert="horz" wrap="square" lIns="0" tIns="86360" rIns="0" bIns="0" rtlCol="0">
            <a:spAutoFit/>
          </a:bodyPr>
          <a:lstStyle/>
          <a:p>
            <a:pPr marL="1069975">
              <a:lnSpc>
                <a:spcPct val="100000"/>
              </a:lnSpc>
              <a:spcBef>
                <a:spcPts val="680"/>
              </a:spcBef>
            </a:pPr>
            <a:r>
              <a:rPr sz="1600" b="0" u="sng" dirty="0">
                <a:solidFill>
                  <a:srgbClr val="404040"/>
                </a:solidFill>
                <a:uFill>
                  <a:solidFill>
                    <a:srgbClr val="404040"/>
                  </a:solidFill>
                </a:uFill>
                <a:latin typeface="Segoe UI Light"/>
                <a:cs typeface="Segoe UI Light"/>
              </a:rPr>
              <a:t>about</a:t>
            </a:r>
            <a:r>
              <a:rPr sz="1600" b="0" u="sng" spc="-25" dirty="0">
                <a:solidFill>
                  <a:srgbClr val="404040"/>
                </a:solidFill>
                <a:uFill>
                  <a:solidFill>
                    <a:srgbClr val="404040"/>
                  </a:solidFill>
                </a:uFill>
                <a:latin typeface="Segoe UI Light"/>
                <a:cs typeface="Segoe UI Light"/>
              </a:rPr>
              <a:t> </a:t>
            </a:r>
            <a:r>
              <a:rPr sz="1600" b="0" u="sng" dirty="0">
                <a:solidFill>
                  <a:srgbClr val="404040"/>
                </a:solidFill>
                <a:uFill>
                  <a:solidFill>
                    <a:srgbClr val="404040"/>
                  </a:solidFill>
                </a:uFill>
                <a:latin typeface="Segoe UI Light"/>
                <a:cs typeface="Segoe UI Light"/>
              </a:rPr>
              <a:t>the</a:t>
            </a:r>
            <a:r>
              <a:rPr sz="1600" b="0" u="sng" spc="-25" dirty="0">
                <a:solidFill>
                  <a:srgbClr val="404040"/>
                </a:solidFill>
                <a:uFill>
                  <a:solidFill>
                    <a:srgbClr val="404040"/>
                  </a:solidFill>
                </a:uFill>
                <a:latin typeface="Segoe UI Light"/>
                <a:cs typeface="Segoe UI Light"/>
              </a:rPr>
              <a:t> </a:t>
            </a:r>
            <a:r>
              <a:rPr sz="1600" b="0" u="sng" spc="-10" dirty="0">
                <a:solidFill>
                  <a:srgbClr val="404040"/>
                </a:solidFill>
                <a:uFill>
                  <a:solidFill>
                    <a:srgbClr val="404040"/>
                  </a:solidFill>
                </a:uFill>
                <a:latin typeface="Segoe UI Light"/>
                <a:cs typeface="Segoe UI Light"/>
              </a:rPr>
              <a:t>observer</a:t>
            </a:r>
            <a:endParaRPr sz="1600">
              <a:latin typeface="Segoe UI Light"/>
              <a:cs typeface="Segoe UI Light"/>
            </a:endParaRPr>
          </a:p>
        </p:txBody>
      </p:sp>
      <p:sp>
        <p:nvSpPr>
          <p:cNvPr id="13" name="object 13"/>
          <p:cNvSpPr txBox="1"/>
          <p:nvPr/>
        </p:nvSpPr>
        <p:spPr>
          <a:xfrm>
            <a:off x="8184700" y="2277342"/>
            <a:ext cx="3505200" cy="239395"/>
          </a:xfrm>
          <a:prstGeom prst="rect">
            <a:avLst/>
          </a:prstGeom>
        </p:spPr>
        <p:txBody>
          <a:bodyPr vert="horz" wrap="square" lIns="0" tIns="13335" rIns="0" bIns="0" rtlCol="0">
            <a:spAutoFit/>
          </a:bodyPr>
          <a:lstStyle/>
          <a:p>
            <a:pPr marL="240665" indent="-227965">
              <a:lnSpc>
                <a:spcPct val="100000"/>
              </a:lnSpc>
              <a:spcBef>
                <a:spcPts val="105"/>
              </a:spcBef>
              <a:buFont typeface="Symbol"/>
              <a:buChar char=""/>
              <a:tabLst>
                <a:tab pos="240665" algn="l"/>
              </a:tabLst>
            </a:pPr>
            <a:r>
              <a:rPr sz="1400" dirty="0">
                <a:latin typeface="Segoe UI"/>
                <a:cs typeface="Segoe UI"/>
              </a:rPr>
              <a:t>Observer’s</a:t>
            </a:r>
            <a:r>
              <a:rPr sz="1400" spc="-15" dirty="0">
                <a:latin typeface="Segoe UI"/>
                <a:cs typeface="Segoe UI"/>
              </a:rPr>
              <a:t> </a:t>
            </a:r>
            <a:r>
              <a:rPr sz="1400" dirty="0">
                <a:latin typeface="Segoe UI"/>
                <a:cs typeface="Segoe UI"/>
              </a:rPr>
              <a:t>date,</a:t>
            </a:r>
            <a:r>
              <a:rPr sz="1400" spc="-15" dirty="0">
                <a:latin typeface="Segoe UI"/>
                <a:cs typeface="Segoe UI"/>
              </a:rPr>
              <a:t> </a:t>
            </a:r>
            <a:r>
              <a:rPr sz="1400" dirty="0">
                <a:latin typeface="Segoe UI"/>
                <a:cs typeface="Segoe UI"/>
              </a:rPr>
              <a:t>time,</a:t>
            </a:r>
            <a:r>
              <a:rPr sz="1400" spc="-30" dirty="0">
                <a:latin typeface="Segoe UI"/>
                <a:cs typeface="Segoe UI"/>
              </a:rPr>
              <a:t> </a:t>
            </a:r>
            <a:r>
              <a:rPr sz="1400" dirty="0">
                <a:latin typeface="Segoe UI"/>
                <a:cs typeface="Segoe UI"/>
              </a:rPr>
              <a:t>location,</a:t>
            </a:r>
            <a:r>
              <a:rPr sz="1400" spc="-35" dirty="0">
                <a:latin typeface="Segoe UI"/>
                <a:cs typeface="Segoe UI"/>
              </a:rPr>
              <a:t> </a:t>
            </a:r>
            <a:r>
              <a:rPr sz="1400" dirty="0">
                <a:latin typeface="Segoe UI"/>
                <a:cs typeface="Segoe UI"/>
              </a:rPr>
              <a:t>and</a:t>
            </a:r>
            <a:r>
              <a:rPr sz="1400" spc="-25" dirty="0">
                <a:latin typeface="Segoe UI"/>
                <a:cs typeface="Segoe UI"/>
              </a:rPr>
              <a:t> </a:t>
            </a:r>
            <a:r>
              <a:rPr sz="1400" spc="-10" dirty="0">
                <a:latin typeface="Segoe UI"/>
                <a:cs typeface="Segoe UI"/>
              </a:rPr>
              <a:t>travel</a:t>
            </a:r>
            <a:endParaRPr sz="1400">
              <a:latin typeface="Segoe UI"/>
              <a:cs typeface="Segoe UI"/>
            </a:endParaRPr>
          </a:p>
        </p:txBody>
      </p:sp>
      <p:sp>
        <p:nvSpPr>
          <p:cNvPr id="14" name="object 14"/>
          <p:cNvSpPr txBox="1"/>
          <p:nvPr/>
        </p:nvSpPr>
        <p:spPr>
          <a:xfrm>
            <a:off x="8413291" y="2426764"/>
            <a:ext cx="315023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egoe UI"/>
                <a:cs typeface="Segoe UI"/>
              </a:rPr>
              <a:t>path</a:t>
            </a:r>
            <a:r>
              <a:rPr sz="1400" spc="-25" dirty="0">
                <a:latin typeface="Segoe UI"/>
                <a:cs typeface="Segoe UI"/>
              </a:rPr>
              <a:t> </a:t>
            </a:r>
            <a:r>
              <a:rPr sz="1400" dirty="0">
                <a:latin typeface="Segoe UI"/>
                <a:cs typeface="Segoe UI"/>
              </a:rPr>
              <a:t>for</a:t>
            </a:r>
            <a:r>
              <a:rPr sz="1400" spc="-20" dirty="0">
                <a:latin typeface="Segoe UI"/>
                <a:cs typeface="Segoe UI"/>
              </a:rPr>
              <a:t> </a:t>
            </a:r>
            <a:r>
              <a:rPr sz="1400" dirty="0">
                <a:latin typeface="Segoe UI"/>
                <a:cs typeface="Segoe UI"/>
              </a:rPr>
              <a:t>first</a:t>
            </a:r>
            <a:r>
              <a:rPr sz="1400" spc="-20" dirty="0">
                <a:latin typeface="Segoe UI"/>
                <a:cs typeface="Segoe UI"/>
              </a:rPr>
              <a:t> </a:t>
            </a:r>
            <a:r>
              <a:rPr sz="1400" dirty="0">
                <a:latin typeface="Segoe UI"/>
                <a:cs typeface="Segoe UI"/>
              </a:rPr>
              <a:t>and</a:t>
            </a:r>
            <a:r>
              <a:rPr sz="1400" spc="-25" dirty="0">
                <a:latin typeface="Segoe UI"/>
                <a:cs typeface="Segoe UI"/>
              </a:rPr>
              <a:t> </a:t>
            </a:r>
            <a:r>
              <a:rPr sz="1400" dirty="0">
                <a:latin typeface="Segoe UI"/>
                <a:cs typeface="Segoe UI"/>
              </a:rPr>
              <a:t>last</a:t>
            </a:r>
            <a:r>
              <a:rPr sz="1400" spc="-10" dirty="0">
                <a:latin typeface="Segoe UI"/>
                <a:cs typeface="Segoe UI"/>
              </a:rPr>
              <a:t> </a:t>
            </a:r>
            <a:r>
              <a:rPr sz="1400" dirty="0">
                <a:latin typeface="Segoe UI"/>
                <a:cs typeface="Segoe UI"/>
              </a:rPr>
              <a:t>observation</a:t>
            </a:r>
            <a:r>
              <a:rPr sz="1400" spc="-35" dirty="0">
                <a:latin typeface="Segoe UI"/>
                <a:cs typeface="Segoe UI"/>
              </a:rPr>
              <a:t> </a:t>
            </a:r>
            <a:r>
              <a:rPr sz="1400" dirty="0">
                <a:latin typeface="Segoe UI"/>
                <a:cs typeface="Segoe UI"/>
              </a:rPr>
              <a:t>of</a:t>
            </a:r>
            <a:r>
              <a:rPr sz="1400" spc="-20" dirty="0">
                <a:latin typeface="Segoe UI"/>
                <a:cs typeface="Segoe UI"/>
              </a:rPr>
              <a:t> </a:t>
            </a:r>
            <a:r>
              <a:rPr sz="1400" spc="-25" dirty="0">
                <a:latin typeface="Segoe UI"/>
                <a:cs typeface="Segoe UI"/>
              </a:rPr>
              <a:t>the</a:t>
            </a:r>
            <a:endParaRPr sz="1400">
              <a:latin typeface="Segoe UI"/>
              <a:cs typeface="Segoe UI"/>
            </a:endParaRPr>
          </a:p>
        </p:txBody>
      </p:sp>
      <p:sp>
        <p:nvSpPr>
          <p:cNvPr id="15" name="object 15"/>
          <p:cNvSpPr txBox="1"/>
          <p:nvPr/>
        </p:nvSpPr>
        <p:spPr>
          <a:xfrm>
            <a:off x="8413291" y="2576186"/>
            <a:ext cx="3331210" cy="239395"/>
          </a:xfrm>
          <a:prstGeom prst="rect">
            <a:avLst/>
          </a:prstGeom>
        </p:spPr>
        <p:txBody>
          <a:bodyPr vert="horz" wrap="square" lIns="0" tIns="13335" rIns="0" bIns="0" rtlCol="0">
            <a:spAutoFit/>
          </a:bodyPr>
          <a:lstStyle/>
          <a:p>
            <a:pPr marL="12700">
              <a:lnSpc>
                <a:spcPct val="100000"/>
              </a:lnSpc>
              <a:spcBef>
                <a:spcPts val="105"/>
              </a:spcBef>
            </a:pPr>
            <a:r>
              <a:rPr sz="1400" spc="-60" dirty="0">
                <a:latin typeface="Segoe UI"/>
                <a:cs typeface="Segoe UI"/>
              </a:rPr>
              <a:t>UAP,</a:t>
            </a:r>
            <a:r>
              <a:rPr sz="1400" spc="-25" dirty="0">
                <a:latin typeface="Segoe UI"/>
                <a:cs typeface="Segoe UI"/>
              </a:rPr>
              <a:t> </a:t>
            </a:r>
            <a:r>
              <a:rPr sz="1400" dirty="0">
                <a:latin typeface="Segoe UI"/>
                <a:cs typeface="Segoe UI"/>
              </a:rPr>
              <a:t>with</a:t>
            </a:r>
            <a:r>
              <a:rPr sz="1400" spc="-35" dirty="0">
                <a:latin typeface="Segoe UI"/>
                <a:cs typeface="Segoe UI"/>
              </a:rPr>
              <a:t> </a:t>
            </a:r>
            <a:r>
              <a:rPr sz="1400" dirty="0">
                <a:latin typeface="Segoe UI"/>
                <a:cs typeface="Segoe UI"/>
              </a:rPr>
              <a:t>as</a:t>
            </a:r>
            <a:r>
              <a:rPr sz="1400" spc="-20" dirty="0">
                <a:latin typeface="Segoe UI"/>
                <a:cs typeface="Segoe UI"/>
              </a:rPr>
              <a:t> </a:t>
            </a:r>
            <a:r>
              <a:rPr sz="1400" dirty="0">
                <a:latin typeface="Segoe UI"/>
                <a:cs typeface="Segoe UI"/>
              </a:rPr>
              <a:t>much</a:t>
            </a:r>
            <a:r>
              <a:rPr sz="1400" spc="-30" dirty="0">
                <a:latin typeface="Segoe UI"/>
                <a:cs typeface="Segoe UI"/>
              </a:rPr>
              <a:t> </a:t>
            </a:r>
            <a:r>
              <a:rPr sz="1400" dirty="0">
                <a:latin typeface="Segoe UI"/>
                <a:cs typeface="Segoe UI"/>
              </a:rPr>
              <a:t>precision</a:t>
            </a:r>
            <a:r>
              <a:rPr sz="1400" spc="-25" dirty="0">
                <a:latin typeface="Segoe UI"/>
                <a:cs typeface="Segoe UI"/>
              </a:rPr>
              <a:t> </a:t>
            </a:r>
            <a:r>
              <a:rPr sz="1400" dirty="0">
                <a:latin typeface="Segoe UI"/>
                <a:cs typeface="Segoe UI"/>
              </a:rPr>
              <a:t>as</a:t>
            </a:r>
            <a:r>
              <a:rPr sz="1400" spc="-20" dirty="0">
                <a:latin typeface="Segoe UI"/>
                <a:cs typeface="Segoe UI"/>
              </a:rPr>
              <a:t> </a:t>
            </a:r>
            <a:r>
              <a:rPr sz="1400" spc="-10" dirty="0">
                <a:latin typeface="Segoe UI"/>
                <a:cs typeface="Segoe UI"/>
              </a:rPr>
              <a:t>practicable</a:t>
            </a:r>
            <a:endParaRPr sz="1400">
              <a:latin typeface="Segoe UI"/>
              <a:cs typeface="Segoe UI"/>
            </a:endParaRPr>
          </a:p>
        </p:txBody>
      </p:sp>
      <p:sp>
        <p:nvSpPr>
          <p:cNvPr id="16" name="object 16"/>
          <p:cNvSpPr txBox="1"/>
          <p:nvPr/>
        </p:nvSpPr>
        <p:spPr>
          <a:xfrm>
            <a:off x="8184700" y="3001451"/>
            <a:ext cx="3105150" cy="239395"/>
          </a:xfrm>
          <a:prstGeom prst="rect">
            <a:avLst/>
          </a:prstGeom>
        </p:spPr>
        <p:txBody>
          <a:bodyPr vert="horz" wrap="square" lIns="0" tIns="13335" rIns="0" bIns="0" rtlCol="0">
            <a:spAutoFit/>
          </a:bodyPr>
          <a:lstStyle/>
          <a:p>
            <a:pPr marL="240665" indent="-227965">
              <a:lnSpc>
                <a:spcPct val="100000"/>
              </a:lnSpc>
              <a:spcBef>
                <a:spcPts val="105"/>
              </a:spcBef>
              <a:buFont typeface="Symbol"/>
              <a:buChar char=""/>
              <a:tabLst>
                <a:tab pos="240665" algn="l"/>
              </a:tabLst>
            </a:pPr>
            <a:r>
              <a:rPr sz="1400" dirty="0">
                <a:latin typeface="Segoe UI"/>
                <a:cs typeface="Segoe UI"/>
              </a:rPr>
              <a:t>Observer’s</a:t>
            </a:r>
            <a:r>
              <a:rPr sz="1400" spc="-20" dirty="0">
                <a:latin typeface="Segoe UI"/>
                <a:cs typeface="Segoe UI"/>
              </a:rPr>
              <a:t> </a:t>
            </a:r>
            <a:r>
              <a:rPr sz="1400" dirty="0">
                <a:latin typeface="Segoe UI"/>
                <a:cs typeface="Segoe UI"/>
              </a:rPr>
              <a:t>behavior</a:t>
            </a:r>
            <a:r>
              <a:rPr sz="1400" spc="-15" dirty="0">
                <a:latin typeface="Segoe UI"/>
                <a:cs typeface="Segoe UI"/>
              </a:rPr>
              <a:t> </a:t>
            </a:r>
            <a:r>
              <a:rPr sz="1400" dirty="0">
                <a:latin typeface="Segoe UI"/>
                <a:cs typeface="Segoe UI"/>
              </a:rPr>
              <a:t>toward</a:t>
            </a:r>
            <a:r>
              <a:rPr sz="1400" spc="-45" dirty="0">
                <a:latin typeface="Segoe UI"/>
                <a:cs typeface="Segoe UI"/>
              </a:rPr>
              <a:t> </a:t>
            </a:r>
            <a:r>
              <a:rPr sz="1400" dirty="0">
                <a:latin typeface="Segoe UI"/>
                <a:cs typeface="Segoe UI"/>
              </a:rPr>
              <a:t>the</a:t>
            </a:r>
            <a:r>
              <a:rPr sz="1400" spc="-25" dirty="0">
                <a:latin typeface="Segoe UI"/>
                <a:cs typeface="Segoe UI"/>
              </a:rPr>
              <a:t> UAP</a:t>
            </a:r>
            <a:endParaRPr sz="1400">
              <a:latin typeface="Segoe UI"/>
              <a:cs typeface="Segoe UI"/>
            </a:endParaRPr>
          </a:p>
        </p:txBody>
      </p:sp>
      <p:sp>
        <p:nvSpPr>
          <p:cNvPr id="17" name="object 17"/>
          <p:cNvSpPr txBox="1"/>
          <p:nvPr/>
        </p:nvSpPr>
        <p:spPr>
          <a:xfrm>
            <a:off x="8184700" y="3426715"/>
            <a:ext cx="3373754" cy="239395"/>
          </a:xfrm>
          <a:prstGeom prst="rect">
            <a:avLst/>
          </a:prstGeom>
        </p:spPr>
        <p:txBody>
          <a:bodyPr vert="horz" wrap="square" lIns="0" tIns="13335" rIns="0" bIns="0" rtlCol="0">
            <a:spAutoFit/>
          </a:bodyPr>
          <a:lstStyle/>
          <a:p>
            <a:pPr marL="240665" indent="-227965">
              <a:lnSpc>
                <a:spcPct val="100000"/>
              </a:lnSpc>
              <a:spcBef>
                <a:spcPts val="105"/>
              </a:spcBef>
              <a:buFont typeface="Symbol"/>
              <a:buChar char=""/>
              <a:tabLst>
                <a:tab pos="240665" algn="l"/>
              </a:tabLst>
            </a:pPr>
            <a:r>
              <a:rPr sz="1400" dirty="0">
                <a:latin typeface="Segoe UI"/>
                <a:cs typeface="Segoe UI"/>
              </a:rPr>
              <a:t>Sensors</a:t>
            </a:r>
            <a:r>
              <a:rPr sz="1400" spc="-35" dirty="0">
                <a:latin typeface="Segoe UI"/>
                <a:cs typeface="Segoe UI"/>
              </a:rPr>
              <a:t> </a:t>
            </a:r>
            <a:r>
              <a:rPr sz="1400" dirty="0">
                <a:latin typeface="Segoe UI"/>
                <a:cs typeface="Segoe UI"/>
              </a:rPr>
              <a:t>that</a:t>
            </a:r>
            <a:r>
              <a:rPr sz="1400" spc="-50" dirty="0">
                <a:latin typeface="Segoe UI"/>
                <a:cs typeface="Segoe UI"/>
              </a:rPr>
              <a:t> </a:t>
            </a:r>
            <a:r>
              <a:rPr sz="1400" dirty="0">
                <a:latin typeface="Segoe UI"/>
                <a:cs typeface="Segoe UI"/>
              </a:rPr>
              <a:t>detected</a:t>
            </a:r>
            <a:r>
              <a:rPr sz="1400" spc="-20" dirty="0">
                <a:latin typeface="Segoe UI"/>
                <a:cs typeface="Segoe UI"/>
              </a:rPr>
              <a:t> </a:t>
            </a:r>
            <a:r>
              <a:rPr sz="1400" dirty="0">
                <a:latin typeface="Segoe UI"/>
                <a:cs typeface="Segoe UI"/>
              </a:rPr>
              <a:t>the</a:t>
            </a:r>
            <a:r>
              <a:rPr sz="1400" spc="-35" dirty="0">
                <a:latin typeface="Segoe UI"/>
                <a:cs typeface="Segoe UI"/>
              </a:rPr>
              <a:t> </a:t>
            </a:r>
            <a:r>
              <a:rPr sz="1400" spc="-10" dirty="0">
                <a:latin typeface="Segoe UI"/>
                <a:cs typeface="Segoe UI"/>
              </a:rPr>
              <a:t>phenomenon</a:t>
            </a:r>
            <a:endParaRPr sz="1400">
              <a:latin typeface="Segoe UI"/>
              <a:cs typeface="Segoe UI"/>
            </a:endParaRPr>
          </a:p>
        </p:txBody>
      </p:sp>
      <p:sp>
        <p:nvSpPr>
          <p:cNvPr id="18" name="object 18"/>
          <p:cNvSpPr txBox="1"/>
          <p:nvPr/>
        </p:nvSpPr>
        <p:spPr>
          <a:xfrm>
            <a:off x="8413291" y="3576138"/>
            <a:ext cx="143446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Segoe UI"/>
                <a:cs typeface="Segoe UI"/>
              </a:rPr>
              <a:t>(e.g.,</a:t>
            </a:r>
            <a:r>
              <a:rPr sz="1400" spc="-25" dirty="0">
                <a:latin typeface="Segoe UI"/>
                <a:cs typeface="Segoe UI"/>
              </a:rPr>
              <a:t> </a:t>
            </a:r>
            <a:r>
              <a:rPr sz="1400" dirty="0">
                <a:latin typeface="Segoe UI"/>
                <a:cs typeface="Segoe UI"/>
              </a:rPr>
              <a:t>visual,</a:t>
            </a:r>
            <a:r>
              <a:rPr sz="1400" spc="-30" dirty="0">
                <a:latin typeface="Segoe UI"/>
                <a:cs typeface="Segoe UI"/>
              </a:rPr>
              <a:t> </a:t>
            </a:r>
            <a:r>
              <a:rPr sz="1400" spc="-10" dirty="0">
                <a:latin typeface="Segoe UI"/>
                <a:cs typeface="Segoe UI"/>
              </a:rPr>
              <a:t>radar)</a:t>
            </a:r>
            <a:endParaRPr sz="1400">
              <a:latin typeface="Segoe UI"/>
              <a:cs typeface="Segoe UI"/>
            </a:endParaRPr>
          </a:p>
        </p:txBody>
      </p:sp>
      <p:sp>
        <p:nvSpPr>
          <p:cNvPr id="19" name="object 19"/>
          <p:cNvSpPr txBox="1"/>
          <p:nvPr/>
        </p:nvSpPr>
        <p:spPr>
          <a:xfrm>
            <a:off x="8184700" y="4002828"/>
            <a:ext cx="3506470" cy="239395"/>
          </a:xfrm>
          <a:prstGeom prst="rect">
            <a:avLst/>
          </a:prstGeom>
        </p:spPr>
        <p:txBody>
          <a:bodyPr vert="horz" wrap="square" lIns="0" tIns="12700" rIns="0" bIns="0" rtlCol="0">
            <a:spAutoFit/>
          </a:bodyPr>
          <a:lstStyle/>
          <a:p>
            <a:pPr marL="240665" indent="-227965">
              <a:lnSpc>
                <a:spcPct val="100000"/>
              </a:lnSpc>
              <a:spcBef>
                <a:spcPts val="100"/>
              </a:spcBef>
              <a:buFont typeface="Symbol"/>
              <a:buChar char=""/>
              <a:tabLst>
                <a:tab pos="240665" algn="l"/>
              </a:tabLst>
            </a:pPr>
            <a:r>
              <a:rPr sz="1400" dirty="0">
                <a:latin typeface="Segoe UI"/>
                <a:cs typeface="Segoe UI"/>
              </a:rPr>
              <a:t>Any</a:t>
            </a:r>
            <a:r>
              <a:rPr sz="1400" spc="-30" dirty="0">
                <a:latin typeface="Segoe UI"/>
                <a:cs typeface="Segoe UI"/>
              </a:rPr>
              <a:t> </a:t>
            </a:r>
            <a:r>
              <a:rPr sz="1400" dirty="0">
                <a:latin typeface="Segoe UI"/>
                <a:cs typeface="Segoe UI"/>
              </a:rPr>
              <a:t>physiological,</a:t>
            </a:r>
            <a:r>
              <a:rPr sz="1400" spc="-50" dirty="0">
                <a:latin typeface="Segoe UI"/>
                <a:cs typeface="Segoe UI"/>
              </a:rPr>
              <a:t> </a:t>
            </a:r>
            <a:r>
              <a:rPr sz="1400" dirty="0">
                <a:latin typeface="Segoe UI"/>
                <a:cs typeface="Segoe UI"/>
              </a:rPr>
              <a:t>psychological,</a:t>
            </a:r>
            <a:r>
              <a:rPr sz="1400" spc="-35" dirty="0">
                <a:latin typeface="Segoe UI"/>
                <a:cs typeface="Segoe UI"/>
              </a:rPr>
              <a:t> </a:t>
            </a:r>
            <a:r>
              <a:rPr sz="1400" dirty="0">
                <a:latin typeface="Segoe UI"/>
                <a:cs typeface="Segoe UI"/>
              </a:rPr>
              <a:t>or</a:t>
            </a:r>
            <a:r>
              <a:rPr sz="1400" spc="-20" dirty="0">
                <a:latin typeface="Segoe UI"/>
                <a:cs typeface="Segoe UI"/>
              </a:rPr>
              <a:t> </a:t>
            </a:r>
            <a:r>
              <a:rPr sz="1400" spc="-10" dirty="0">
                <a:latin typeface="Segoe UI"/>
                <a:cs typeface="Segoe UI"/>
              </a:rPr>
              <a:t>other</a:t>
            </a:r>
            <a:endParaRPr sz="1400">
              <a:latin typeface="Segoe UI"/>
              <a:cs typeface="Segoe UI"/>
            </a:endParaRPr>
          </a:p>
        </p:txBody>
      </p:sp>
      <p:sp>
        <p:nvSpPr>
          <p:cNvPr id="20" name="object 20"/>
          <p:cNvSpPr txBox="1"/>
          <p:nvPr/>
        </p:nvSpPr>
        <p:spPr>
          <a:xfrm>
            <a:off x="8413291" y="4152251"/>
            <a:ext cx="312801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Segoe UI"/>
                <a:cs typeface="Segoe UI"/>
              </a:rPr>
              <a:t>effects</a:t>
            </a:r>
            <a:r>
              <a:rPr sz="1400" spc="-55" dirty="0">
                <a:latin typeface="Segoe UI"/>
                <a:cs typeface="Segoe UI"/>
              </a:rPr>
              <a:t> </a:t>
            </a:r>
            <a:r>
              <a:rPr sz="1400" dirty="0">
                <a:latin typeface="Segoe UI"/>
                <a:cs typeface="Segoe UI"/>
              </a:rPr>
              <a:t>apparently</a:t>
            </a:r>
            <a:r>
              <a:rPr sz="1400" spc="-65" dirty="0">
                <a:latin typeface="Segoe UI"/>
                <a:cs typeface="Segoe UI"/>
              </a:rPr>
              <a:t> </a:t>
            </a:r>
            <a:r>
              <a:rPr sz="1400" dirty="0">
                <a:latin typeface="Segoe UI"/>
                <a:cs typeface="Segoe UI"/>
              </a:rPr>
              <a:t>corresponding</a:t>
            </a:r>
            <a:r>
              <a:rPr sz="1400" spc="-65" dirty="0">
                <a:latin typeface="Segoe UI"/>
                <a:cs typeface="Segoe UI"/>
              </a:rPr>
              <a:t> </a:t>
            </a:r>
            <a:r>
              <a:rPr sz="1400" dirty="0">
                <a:latin typeface="Segoe UI"/>
                <a:cs typeface="Segoe UI"/>
              </a:rPr>
              <a:t>to</a:t>
            </a:r>
            <a:r>
              <a:rPr sz="1400" spc="-60" dirty="0">
                <a:latin typeface="Segoe UI"/>
                <a:cs typeface="Segoe UI"/>
              </a:rPr>
              <a:t> </a:t>
            </a:r>
            <a:r>
              <a:rPr sz="1400" spc="-25" dirty="0">
                <a:latin typeface="Segoe UI"/>
                <a:cs typeface="Segoe UI"/>
              </a:rPr>
              <a:t>the</a:t>
            </a:r>
            <a:endParaRPr sz="1400">
              <a:latin typeface="Segoe UI"/>
              <a:cs typeface="Segoe UI"/>
            </a:endParaRPr>
          </a:p>
        </p:txBody>
      </p:sp>
      <p:sp>
        <p:nvSpPr>
          <p:cNvPr id="21" name="object 21"/>
          <p:cNvSpPr txBox="1"/>
          <p:nvPr/>
        </p:nvSpPr>
        <p:spPr>
          <a:xfrm>
            <a:off x="8413291" y="4301673"/>
            <a:ext cx="134239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Segoe UI"/>
                <a:cs typeface="Segoe UI"/>
              </a:rPr>
              <a:t>UAP</a:t>
            </a:r>
            <a:r>
              <a:rPr sz="1400" spc="-45" dirty="0">
                <a:latin typeface="Segoe UI"/>
                <a:cs typeface="Segoe UI"/>
              </a:rPr>
              <a:t> </a:t>
            </a:r>
            <a:r>
              <a:rPr sz="1400" spc="-10" dirty="0">
                <a:latin typeface="Segoe UI"/>
                <a:cs typeface="Segoe UI"/>
              </a:rPr>
              <a:t>observation</a:t>
            </a:r>
            <a:endParaRPr sz="1400">
              <a:latin typeface="Segoe UI"/>
              <a:cs typeface="Segoe UI"/>
            </a:endParaRPr>
          </a:p>
        </p:txBody>
      </p:sp>
      <p:sp>
        <p:nvSpPr>
          <p:cNvPr id="22" name="object 22"/>
          <p:cNvSpPr txBox="1"/>
          <p:nvPr/>
        </p:nvSpPr>
        <p:spPr>
          <a:xfrm>
            <a:off x="8184700" y="4726937"/>
            <a:ext cx="2935605" cy="239395"/>
          </a:xfrm>
          <a:prstGeom prst="rect">
            <a:avLst/>
          </a:prstGeom>
        </p:spPr>
        <p:txBody>
          <a:bodyPr vert="horz" wrap="square" lIns="0" tIns="12700" rIns="0" bIns="0" rtlCol="0">
            <a:spAutoFit/>
          </a:bodyPr>
          <a:lstStyle/>
          <a:p>
            <a:pPr marL="240665" indent="-227965">
              <a:lnSpc>
                <a:spcPct val="100000"/>
              </a:lnSpc>
              <a:spcBef>
                <a:spcPts val="100"/>
              </a:spcBef>
              <a:buFont typeface="Symbol"/>
              <a:buChar char=""/>
              <a:tabLst>
                <a:tab pos="240665" algn="l"/>
              </a:tabLst>
            </a:pPr>
            <a:r>
              <a:rPr sz="1400" dirty="0">
                <a:latin typeface="Segoe UI"/>
                <a:cs typeface="Segoe UI"/>
              </a:rPr>
              <a:t>Observer’s</a:t>
            </a:r>
            <a:r>
              <a:rPr sz="1400" spc="-25" dirty="0">
                <a:latin typeface="Segoe UI"/>
                <a:cs typeface="Segoe UI"/>
              </a:rPr>
              <a:t> </a:t>
            </a:r>
            <a:r>
              <a:rPr sz="1400" dirty="0">
                <a:latin typeface="Segoe UI"/>
                <a:cs typeface="Segoe UI"/>
              </a:rPr>
              <a:t>assessment</a:t>
            </a:r>
            <a:r>
              <a:rPr sz="1400" spc="-30" dirty="0">
                <a:latin typeface="Segoe UI"/>
                <a:cs typeface="Segoe UI"/>
              </a:rPr>
              <a:t> </a:t>
            </a:r>
            <a:r>
              <a:rPr sz="1400" dirty="0">
                <a:latin typeface="Segoe UI"/>
                <a:cs typeface="Segoe UI"/>
              </a:rPr>
              <a:t>of</a:t>
            </a:r>
            <a:r>
              <a:rPr sz="1400" spc="-35" dirty="0">
                <a:latin typeface="Segoe UI"/>
                <a:cs typeface="Segoe UI"/>
              </a:rPr>
              <a:t> </a:t>
            </a:r>
            <a:r>
              <a:rPr sz="1400" dirty="0">
                <a:latin typeface="Segoe UI"/>
                <a:cs typeface="Segoe UI"/>
              </a:rPr>
              <a:t>the</a:t>
            </a:r>
            <a:r>
              <a:rPr sz="1400" spc="-25" dirty="0">
                <a:latin typeface="Segoe UI"/>
                <a:cs typeface="Segoe UI"/>
              </a:rPr>
              <a:t> </a:t>
            </a:r>
            <a:r>
              <a:rPr sz="1400" spc="-20" dirty="0">
                <a:latin typeface="Segoe UI"/>
                <a:cs typeface="Segoe UI"/>
              </a:rPr>
              <a:t>UAP,</a:t>
            </a:r>
            <a:endParaRPr sz="1400">
              <a:latin typeface="Segoe UI"/>
              <a:cs typeface="Segoe UI"/>
            </a:endParaRPr>
          </a:p>
        </p:txBody>
      </p:sp>
      <p:sp>
        <p:nvSpPr>
          <p:cNvPr id="23" name="object 23"/>
          <p:cNvSpPr txBox="1"/>
          <p:nvPr/>
        </p:nvSpPr>
        <p:spPr>
          <a:xfrm>
            <a:off x="8413291" y="4876359"/>
            <a:ext cx="322008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Segoe UI"/>
                <a:cs typeface="Segoe UI"/>
              </a:rPr>
              <a:t>including</a:t>
            </a:r>
            <a:r>
              <a:rPr sz="1400" spc="-40" dirty="0">
                <a:latin typeface="Segoe UI"/>
                <a:cs typeface="Segoe UI"/>
              </a:rPr>
              <a:t> </a:t>
            </a:r>
            <a:r>
              <a:rPr sz="1400" dirty="0">
                <a:latin typeface="Segoe UI"/>
                <a:cs typeface="Segoe UI"/>
              </a:rPr>
              <a:t>the</a:t>
            </a:r>
            <a:r>
              <a:rPr sz="1400" spc="-25" dirty="0">
                <a:latin typeface="Segoe UI"/>
                <a:cs typeface="Segoe UI"/>
              </a:rPr>
              <a:t> </a:t>
            </a:r>
            <a:r>
              <a:rPr sz="1400" dirty="0">
                <a:latin typeface="Segoe UI"/>
                <a:cs typeface="Segoe UI"/>
              </a:rPr>
              <a:t>nature</a:t>
            </a:r>
            <a:r>
              <a:rPr sz="1400" spc="-40" dirty="0">
                <a:latin typeface="Segoe UI"/>
                <a:cs typeface="Segoe UI"/>
              </a:rPr>
              <a:t> </a:t>
            </a:r>
            <a:r>
              <a:rPr sz="1400" dirty="0">
                <a:latin typeface="Segoe UI"/>
                <a:cs typeface="Segoe UI"/>
              </a:rPr>
              <a:t>of</a:t>
            </a:r>
            <a:r>
              <a:rPr sz="1400" spc="-15" dirty="0">
                <a:latin typeface="Segoe UI"/>
                <a:cs typeface="Segoe UI"/>
              </a:rPr>
              <a:t> </a:t>
            </a:r>
            <a:r>
              <a:rPr sz="1400" dirty="0">
                <a:latin typeface="Segoe UI"/>
                <a:cs typeface="Segoe UI"/>
              </a:rPr>
              <a:t>the</a:t>
            </a:r>
            <a:r>
              <a:rPr sz="1400" spc="-30" dirty="0">
                <a:latin typeface="Segoe UI"/>
                <a:cs typeface="Segoe UI"/>
              </a:rPr>
              <a:t> </a:t>
            </a:r>
            <a:r>
              <a:rPr sz="1400" spc="-10" dirty="0">
                <a:latin typeface="Segoe UI"/>
                <a:cs typeface="Segoe UI"/>
              </a:rPr>
              <a:t>phenomenon</a:t>
            </a:r>
            <a:endParaRPr sz="1400">
              <a:latin typeface="Segoe UI"/>
              <a:cs typeface="Segoe UI"/>
            </a:endParaRPr>
          </a:p>
        </p:txBody>
      </p:sp>
      <p:sp>
        <p:nvSpPr>
          <p:cNvPr id="24" name="object 24"/>
          <p:cNvSpPr txBox="1"/>
          <p:nvPr/>
        </p:nvSpPr>
        <p:spPr>
          <a:xfrm>
            <a:off x="8413291" y="5025781"/>
            <a:ext cx="324802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Segoe UI"/>
                <a:cs typeface="Segoe UI"/>
              </a:rPr>
              <a:t>and</a:t>
            </a:r>
            <a:r>
              <a:rPr sz="1400" spc="-25" dirty="0">
                <a:latin typeface="Segoe UI"/>
                <a:cs typeface="Segoe UI"/>
              </a:rPr>
              <a:t> </a:t>
            </a:r>
            <a:r>
              <a:rPr sz="1400" dirty="0">
                <a:latin typeface="Segoe UI"/>
                <a:cs typeface="Segoe UI"/>
              </a:rPr>
              <a:t>whether</a:t>
            </a:r>
            <a:r>
              <a:rPr sz="1400" spc="-15" dirty="0">
                <a:latin typeface="Segoe UI"/>
                <a:cs typeface="Segoe UI"/>
              </a:rPr>
              <a:t> </a:t>
            </a:r>
            <a:r>
              <a:rPr sz="1400" dirty="0">
                <a:latin typeface="Segoe UI"/>
                <a:cs typeface="Segoe UI"/>
              </a:rPr>
              <a:t>it</a:t>
            </a:r>
            <a:r>
              <a:rPr sz="1400" spc="-5" dirty="0">
                <a:latin typeface="Segoe UI"/>
                <a:cs typeface="Segoe UI"/>
              </a:rPr>
              <a:t> </a:t>
            </a:r>
            <a:r>
              <a:rPr sz="1400" dirty="0">
                <a:latin typeface="Segoe UI"/>
                <a:cs typeface="Segoe UI"/>
              </a:rPr>
              <a:t>was</a:t>
            </a:r>
            <a:r>
              <a:rPr sz="1400" spc="-20" dirty="0">
                <a:latin typeface="Segoe UI"/>
                <a:cs typeface="Segoe UI"/>
              </a:rPr>
              <a:t> </a:t>
            </a:r>
            <a:r>
              <a:rPr sz="1400" dirty="0">
                <a:latin typeface="Segoe UI"/>
                <a:cs typeface="Segoe UI"/>
              </a:rPr>
              <a:t>benign,</a:t>
            </a:r>
            <a:r>
              <a:rPr sz="1400" spc="-10" dirty="0">
                <a:latin typeface="Segoe UI"/>
                <a:cs typeface="Segoe UI"/>
              </a:rPr>
              <a:t> </a:t>
            </a:r>
            <a:r>
              <a:rPr sz="1400" dirty="0">
                <a:latin typeface="Segoe UI"/>
                <a:cs typeface="Segoe UI"/>
              </a:rPr>
              <a:t>a</a:t>
            </a:r>
            <a:r>
              <a:rPr sz="1400" spc="-15" dirty="0">
                <a:latin typeface="Segoe UI"/>
                <a:cs typeface="Segoe UI"/>
              </a:rPr>
              <a:t> </a:t>
            </a:r>
            <a:r>
              <a:rPr sz="1400" dirty="0">
                <a:latin typeface="Segoe UI"/>
                <a:cs typeface="Segoe UI"/>
              </a:rPr>
              <a:t>hazard,</a:t>
            </a:r>
            <a:r>
              <a:rPr sz="1400" spc="-30" dirty="0">
                <a:latin typeface="Segoe UI"/>
                <a:cs typeface="Segoe UI"/>
              </a:rPr>
              <a:t> </a:t>
            </a:r>
            <a:r>
              <a:rPr sz="1400" dirty="0">
                <a:latin typeface="Segoe UI"/>
                <a:cs typeface="Segoe UI"/>
              </a:rPr>
              <a:t>or</a:t>
            </a:r>
            <a:r>
              <a:rPr sz="1400" spc="-5" dirty="0">
                <a:latin typeface="Segoe UI"/>
                <a:cs typeface="Segoe UI"/>
              </a:rPr>
              <a:t> </a:t>
            </a:r>
            <a:r>
              <a:rPr sz="1400" spc="-50" dirty="0">
                <a:latin typeface="Segoe UI"/>
                <a:cs typeface="Segoe UI"/>
              </a:rPr>
              <a:t>a</a:t>
            </a:r>
            <a:endParaRPr sz="1400">
              <a:latin typeface="Segoe UI"/>
              <a:cs typeface="Segoe UI"/>
            </a:endParaRPr>
          </a:p>
        </p:txBody>
      </p:sp>
      <p:sp>
        <p:nvSpPr>
          <p:cNvPr id="25" name="object 25"/>
          <p:cNvSpPr txBox="1"/>
          <p:nvPr/>
        </p:nvSpPr>
        <p:spPr>
          <a:xfrm>
            <a:off x="8184700" y="5175203"/>
            <a:ext cx="3100705" cy="664845"/>
          </a:xfrm>
          <a:prstGeom prst="rect">
            <a:avLst/>
          </a:prstGeom>
        </p:spPr>
        <p:txBody>
          <a:bodyPr vert="horz" wrap="square" lIns="0" tIns="12700" rIns="0" bIns="0" rtlCol="0">
            <a:spAutoFit/>
          </a:bodyPr>
          <a:lstStyle/>
          <a:p>
            <a:pPr marL="240665">
              <a:lnSpc>
                <a:spcPct val="100000"/>
              </a:lnSpc>
              <a:spcBef>
                <a:spcPts val="100"/>
              </a:spcBef>
            </a:pPr>
            <a:r>
              <a:rPr sz="1400" spc="-10" dirty="0">
                <a:latin typeface="Segoe UI"/>
                <a:cs typeface="Segoe UI"/>
              </a:rPr>
              <a:t>threat</a:t>
            </a:r>
            <a:endParaRPr sz="1400">
              <a:latin typeface="Segoe UI"/>
              <a:cs typeface="Segoe UI"/>
            </a:endParaRPr>
          </a:p>
          <a:p>
            <a:pPr marL="240665" indent="-227965">
              <a:lnSpc>
                <a:spcPct val="100000"/>
              </a:lnSpc>
              <a:spcBef>
                <a:spcPts val="1670"/>
              </a:spcBef>
              <a:buFont typeface="Symbol"/>
              <a:buChar char=""/>
              <a:tabLst>
                <a:tab pos="240665" algn="l"/>
              </a:tabLst>
            </a:pPr>
            <a:r>
              <a:rPr sz="1400" dirty="0">
                <a:latin typeface="Segoe UI"/>
                <a:cs typeface="Segoe UI"/>
              </a:rPr>
              <a:t>Identification</a:t>
            </a:r>
            <a:r>
              <a:rPr sz="1400" spc="-55" dirty="0">
                <a:latin typeface="Segoe UI"/>
                <a:cs typeface="Segoe UI"/>
              </a:rPr>
              <a:t> </a:t>
            </a:r>
            <a:r>
              <a:rPr sz="1400" dirty="0">
                <a:latin typeface="Segoe UI"/>
                <a:cs typeface="Segoe UI"/>
              </a:rPr>
              <a:t>of</a:t>
            </a:r>
            <a:r>
              <a:rPr sz="1400" spc="-15" dirty="0">
                <a:latin typeface="Segoe UI"/>
                <a:cs typeface="Segoe UI"/>
              </a:rPr>
              <a:t> </a:t>
            </a:r>
            <a:r>
              <a:rPr sz="1400" dirty="0">
                <a:latin typeface="Segoe UI"/>
                <a:cs typeface="Segoe UI"/>
              </a:rPr>
              <a:t>any</a:t>
            </a:r>
            <a:r>
              <a:rPr sz="1400" spc="-40" dirty="0">
                <a:latin typeface="Segoe UI"/>
                <a:cs typeface="Segoe UI"/>
              </a:rPr>
              <a:t> </a:t>
            </a:r>
            <a:r>
              <a:rPr sz="1400" dirty="0">
                <a:latin typeface="Segoe UI"/>
                <a:cs typeface="Segoe UI"/>
              </a:rPr>
              <a:t>other</a:t>
            </a:r>
            <a:r>
              <a:rPr sz="1400" spc="-20" dirty="0">
                <a:latin typeface="Segoe UI"/>
                <a:cs typeface="Segoe UI"/>
              </a:rPr>
              <a:t> </a:t>
            </a:r>
            <a:r>
              <a:rPr sz="1400" spc="-10" dirty="0">
                <a:latin typeface="Segoe UI"/>
                <a:cs typeface="Segoe UI"/>
              </a:rPr>
              <a:t>observers</a:t>
            </a:r>
            <a:endParaRPr sz="1400">
              <a:latin typeface="Segoe UI"/>
              <a:cs typeface="Segoe U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7040" y="6392795"/>
            <a:ext cx="2427605" cy="346710"/>
          </a:xfrm>
          <a:prstGeom prst="rect">
            <a:avLst/>
          </a:prstGeom>
        </p:spPr>
        <p:txBody>
          <a:bodyPr vert="horz" wrap="square" lIns="0" tIns="13335" rIns="0" bIns="0" rtlCol="0">
            <a:spAutoFit/>
          </a:bodyPr>
          <a:lstStyle/>
          <a:p>
            <a:pPr marL="12700" marR="5080" indent="784225">
              <a:lnSpc>
                <a:spcPct val="100000"/>
              </a:lnSpc>
              <a:spcBef>
                <a:spcPts val="105"/>
              </a:spcBef>
            </a:pPr>
            <a:r>
              <a:rPr sz="1050" dirty="0">
                <a:latin typeface="Garamond"/>
                <a:cs typeface="Garamond"/>
              </a:rPr>
              <a:t>U.S.</a:t>
            </a:r>
            <a:r>
              <a:rPr sz="1050" spc="-15" dirty="0">
                <a:latin typeface="Garamond"/>
                <a:cs typeface="Garamond"/>
              </a:rPr>
              <a:t> </a:t>
            </a:r>
            <a:r>
              <a:rPr sz="1050" dirty="0">
                <a:latin typeface="Garamond"/>
                <a:cs typeface="Garamond"/>
              </a:rPr>
              <a:t>Department</a:t>
            </a:r>
            <a:r>
              <a:rPr sz="1050" spc="-50" dirty="0">
                <a:latin typeface="Garamond"/>
                <a:cs typeface="Garamond"/>
              </a:rPr>
              <a:t> </a:t>
            </a:r>
            <a:r>
              <a:rPr sz="1050" dirty="0">
                <a:latin typeface="Garamond"/>
                <a:cs typeface="Garamond"/>
              </a:rPr>
              <a:t>of</a:t>
            </a:r>
            <a:r>
              <a:rPr sz="1050" spc="-10" dirty="0">
                <a:latin typeface="Garamond"/>
                <a:cs typeface="Garamond"/>
              </a:rPr>
              <a:t> </a:t>
            </a:r>
            <a:r>
              <a:rPr sz="1050" dirty="0">
                <a:latin typeface="Garamond"/>
                <a:cs typeface="Garamond"/>
              </a:rPr>
              <a:t>Defense</a:t>
            </a:r>
            <a:r>
              <a:rPr sz="1050" spc="-30" dirty="0">
                <a:latin typeface="Garamond"/>
                <a:cs typeface="Garamond"/>
              </a:rPr>
              <a:t> </a:t>
            </a:r>
            <a:r>
              <a:rPr sz="1050" spc="-50" dirty="0">
                <a:latin typeface="Garamond"/>
                <a:cs typeface="Garamond"/>
              </a:rPr>
              <a:t>&amp; </a:t>
            </a:r>
            <a:r>
              <a:rPr sz="1050" dirty="0">
                <a:latin typeface="Garamond"/>
                <a:cs typeface="Garamond"/>
              </a:rPr>
              <a:t>Office</a:t>
            </a:r>
            <a:r>
              <a:rPr sz="1050" spc="-15" dirty="0">
                <a:latin typeface="Garamond"/>
                <a:cs typeface="Garamond"/>
              </a:rPr>
              <a:t> </a:t>
            </a:r>
            <a:r>
              <a:rPr sz="1050" dirty="0">
                <a:latin typeface="Garamond"/>
                <a:cs typeface="Garamond"/>
              </a:rPr>
              <a:t>of</a:t>
            </a:r>
            <a:r>
              <a:rPr sz="1050" spc="-20" dirty="0">
                <a:latin typeface="Garamond"/>
                <a:cs typeface="Garamond"/>
              </a:rPr>
              <a:t> </a:t>
            </a:r>
            <a:r>
              <a:rPr sz="1050" dirty="0">
                <a:latin typeface="Garamond"/>
                <a:cs typeface="Garamond"/>
              </a:rPr>
              <a:t>the</a:t>
            </a:r>
            <a:r>
              <a:rPr sz="1050" spc="-20" dirty="0">
                <a:latin typeface="Garamond"/>
                <a:cs typeface="Garamond"/>
              </a:rPr>
              <a:t> </a:t>
            </a:r>
            <a:r>
              <a:rPr sz="1050" dirty="0">
                <a:latin typeface="Garamond"/>
                <a:cs typeface="Garamond"/>
              </a:rPr>
              <a:t>Director</a:t>
            </a:r>
            <a:r>
              <a:rPr sz="1050" spc="-30" dirty="0">
                <a:latin typeface="Garamond"/>
                <a:cs typeface="Garamond"/>
              </a:rPr>
              <a:t> </a:t>
            </a:r>
            <a:r>
              <a:rPr sz="1050" dirty="0">
                <a:latin typeface="Garamond"/>
                <a:cs typeface="Garamond"/>
              </a:rPr>
              <a:t>of</a:t>
            </a:r>
            <a:r>
              <a:rPr sz="1050" spc="-5" dirty="0">
                <a:latin typeface="Garamond"/>
                <a:cs typeface="Garamond"/>
              </a:rPr>
              <a:t> </a:t>
            </a:r>
            <a:r>
              <a:rPr sz="1050" dirty="0">
                <a:latin typeface="Garamond"/>
                <a:cs typeface="Garamond"/>
              </a:rPr>
              <a:t>National</a:t>
            </a:r>
            <a:r>
              <a:rPr sz="1050" spc="-50" dirty="0">
                <a:latin typeface="Garamond"/>
                <a:cs typeface="Garamond"/>
              </a:rPr>
              <a:t> </a:t>
            </a:r>
            <a:r>
              <a:rPr sz="1050" spc="-10" dirty="0">
                <a:latin typeface="Garamond"/>
                <a:cs typeface="Garamond"/>
              </a:rPr>
              <a:t>Intelligence</a:t>
            </a:r>
            <a:endParaRPr sz="1050">
              <a:latin typeface="Garamond"/>
              <a:cs typeface="Garamond"/>
            </a:endParaRPr>
          </a:p>
        </p:txBody>
      </p:sp>
      <p:sp>
        <p:nvSpPr>
          <p:cNvPr id="3" name="object 3"/>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4" name="object 4"/>
          <p:cNvSpPr txBox="1"/>
          <p:nvPr/>
        </p:nvSpPr>
        <p:spPr>
          <a:xfrm>
            <a:off x="5628004" y="6538727"/>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pic>
        <p:nvPicPr>
          <p:cNvPr id="5" name="object 5"/>
          <p:cNvPicPr/>
          <p:nvPr/>
        </p:nvPicPr>
        <p:blipFill>
          <a:blip r:embed="rId2" cstate="print"/>
          <a:stretch>
            <a:fillRect/>
          </a:stretch>
        </p:blipFill>
        <p:spPr>
          <a:xfrm>
            <a:off x="3991355" y="3723132"/>
            <a:ext cx="4210811" cy="1284731"/>
          </a:xfrm>
          <a:prstGeom prst="rect">
            <a:avLst/>
          </a:prstGeom>
        </p:spPr>
      </p:pic>
      <p:sp>
        <p:nvSpPr>
          <p:cNvPr id="6" name="object 6"/>
          <p:cNvSpPr txBox="1"/>
          <p:nvPr/>
        </p:nvSpPr>
        <p:spPr>
          <a:xfrm>
            <a:off x="3992117" y="3723894"/>
            <a:ext cx="4209415" cy="1283335"/>
          </a:xfrm>
          <a:prstGeom prst="rect">
            <a:avLst/>
          </a:prstGeom>
          <a:ln w="38100">
            <a:solidFill>
              <a:srgbClr val="212A35"/>
            </a:solidFill>
          </a:ln>
        </p:spPr>
        <p:txBody>
          <a:bodyPr vert="horz" wrap="square" lIns="0" tIns="217170" rIns="0" bIns="0" rtlCol="0">
            <a:spAutoFit/>
          </a:bodyPr>
          <a:lstStyle/>
          <a:p>
            <a:pPr marL="1772920" marR="1152525" indent="-615950">
              <a:lnSpc>
                <a:spcPct val="141900"/>
              </a:lnSpc>
              <a:spcBef>
                <a:spcPts val="1710"/>
              </a:spcBef>
            </a:pPr>
            <a:r>
              <a:rPr sz="1600" i="1" dirty="0">
                <a:latin typeface="High Tower Text"/>
                <a:cs typeface="High Tower Text"/>
              </a:rPr>
              <a:t>Seán</a:t>
            </a:r>
            <a:r>
              <a:rPr sz="1600" i="1" spc="-55" dirty="0">
                <a:latin typeface="High Tower Text"/>
                <a:cs typeface="High Tower Text"/>
              </a:rPr>
              <a:t> </a:t>
            </a:r>
            <a:r>
              <a:rPr sz="1600" i="1" dirty="0">
                <a:latin typeface="High Tower Text"/>
                <a:cs typeface="High Tower Text"/>
              </a:rPr>
              <a:t>Kirkpatrick,</a:t>
            </a:r>
            <a:r>
              <a:rPr sz="1600" i="1" spc="-50" dirty="0">
                <a:latin typeface="High Tower Text"/>
                <a:cs typeface="High Tower Text"/>
              </a:rPr>
              <a:t> </a:t>
            </a:r>
            <a:r>
              <a:rPr sz="1600" i="1" spc="-20" dirty="0">
                <a:latin typeface="High Tower Text"/>
                <a:cs typeface="High Tower Text"/>
              </a:rPr>
              <a:t>Ph.D. </a:t>
            </a:r>
            <a:r>
              <a:rPr sz="1600" i="1" spc="-10" dirty="0">
                <a:latin typeface="High Tower Text"/>
                <a:cs typeface="High Tower Text"/>
              </a:rPr>
              <a:t>Director</a:t>
            </a:r>
            <a:endParaRPr sz="1600">
              <a:latin typeface="High Tower Text"/>
              <a:cs typeface="High Tower Tex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txBox="1"/>
          <p:nvPr/>
        </p:nvSpPr>
        <p:spPr>
          <a:xfrm>
            <a:off x="4655946" y="1894084"/>
            <a:ext cx="28581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CC00"/>
                </a:solidFill>
                <a:latin typeface="Agency FB"/>
                <a:cs typeface="Agency FB"/>
              </a:rPr>
              <a:t>A</a:t>
            </a:r>
            <a:r>
              <a:rPr sz="1200" spc="-55" dirty="0">
                <a:solidFill>
                  <a:srgbClr val="FFCC00"/>
                </a:solidFill>
                <a:latin typeface="Agency FB"/>
                <a:cs typeface="Agency FB"/>
              </a:rPr>
              <a:t> </a:t>
            </a:r>
            <a:r>
              <a:rPr sz="1200" spc="95" dirty="0">
                <a:solidFill>
                  <a:srgbClr val="FFCC00"/>
                </a:solidFill>
                <a:latin typeface="Agency FB"/>
                <a:cs typeface="Agency FB"/>
              </a:rPr>
              <a:t>LL-</a:t>
            </a:r>
            <a:r>
              <a:rPr sz="1200" spc="-85" dirty="0">
                <a:solidFill>
                  <a:srgbClr val="FFCC00"/>
                </a:solidFill>
                <a:latin typeface="Agency FB"/>
                <a:cs typeface="Agency FB"/>
              </a:rPr>
              <a:t> </a:t>
            </a:r>
            <a:r>
              <a:rPr sz="1200" spc="-10" dirty="0">
                <a:solidFill>
                  <a:srgbClr val="FFCC00"/>
                </a:solidFill>
                <a:latin typeface="Agency FB"/>
                <a:cs typeface="Agency FB"/>
              </a:rPr>
              <a:t>D</a:t>
            </a:r>
            <a:r>
              <a:rPr sz="1200" spc="-80" dirty="0">
                <a:solidFill>
                  <a:srgbClr val="FFCC00"/>
                </a:solidFill>
                <a:latin typeface="Agency FB"/>
                <a:cs typeface="Agency FB"/>
              </a:rPr>
              <a:t> </a:t>
            </a:r>
            <a:r>
              <a:rPr sz="1200" spc="-10" dirty="0">
                <a:solidFill>
                  <a:srgbClr val="FFCC00"/>
                </a:solidFill>
                <a:latin typeface="Agency FB"/>
                <a:cs typeface="Agency FB"/>
              </a:rPr>
              <a:t>O</a:t>
            </a:r>
            <a:r>
              <a:rPr sz="1200" spc="-85" dirty="0">
                <a:solidFill>
                  <a:srgbClr val="FFCC00"/>
                </a:solidFill>
                <a:latin typeface="Agency FB"/>
                <a:cs typeface="Agency FB"/>
              </a:rPr>
              <a:t> </a:t>
            </a:r>
            <a:r>
              <a:rPr sz="1200" spc="70" dirty="0">
                <a:solidFill>
                  <a:srgbClr val="FFCC00"/>
                </a:solidFill>
                <a:latin typeface="Agency FB"/>
                <a:cs typeface="Agency FB"/>
              </a:rPr>
              <a:t>MA</a:t>
            </a:r>
            <a:r>
              <a:rPr sz="1200" spc="-70" dirty="0">
                <a:solidFill>
                  <a:srgbClr val="FFCC00"/>
                </a:solidFill>
                <a:latin typeface="Agency FB"/>
                <a:cs typeface="Agency FB"/>
              </a:rPr>
              <a:t> </a:t>
            </a:r>
            <a:r>
              <a:rPr sz="1200" dirty="0">
                <a:solidFill>
                  <a:srgbClr val="FFCC00"/>
                </a:solidFill>
                <a:latin typeface="Agency FB"/>
                <a:cs typeface="Agency FB"/>
              </a:rPr>
              <a:t>I</a:t>
            </a:r>
            <a:r>
              <a:rPr sz="1200" spc="-100" dirty="0">
                <a:solidFill>
                  <a:srgbClr val="FFCC00"/>
                </a:solidFill>
                <a:latin typeface="Agency FB"/>
                <a:cs typeface="Agency FB"/>
              </a:rPr>
              <a:t> </a:t>
            </a:r>
            <a:r>
              <a:rPr sz="1200" dirty="0">
                <a:solidFill>
                  <a:srgbClr val="FFCC00"/>
                </a:solidFill>
                <a:latin typeface="Agency FB"/>
                <a:cs typeface="Agency FB"/>
              </a:rPr>
              <a:t>N</a:t>
            </a:r>
            <a:r>
              <a:rPr sz="1200" spc="220" dirty="0">
                <a:solidFill>
                  <a:srgbClr val="FFCC00"/>
                </a:solidFill>
                <a:latin typeface="Agency FB"/>
                <a:cs typeface="Agency FB"/>
              </a:rPr>
              <a:t>  </a:t>
            </a:r>
            <a:r>
              <a:rPr sz="1200" dirty="0">
                <a:solidFill>
                  <a:srgbClr val="FFCC00"/>
                </a:solidFill>
                <a:latin typeface="Agency FB"/>
                <a:cs typeface="Agency FB"/>
              </a:rPr>
              <a:t>A</a:t>
            </a:r>
            <a:r>
              <a:rPr sz="1200" spc="-55" dirty="0">
                <a:solidFill>
                  <a:srgbClr val="FFCC00"/>
                </a:solidFill>
                <a:latin typeface="Agency FB"/>
                <a:cs typeface="Agency FB"/>
              </a:rPr>
              <a:t> </a:t>
            </a:r>
            <a:r>
              <a:rPr sz="1200" spc="65" dirty="0">
                <a:solidFill>
                  <a:srgbClr val="FFCC00"/>
                </a:solidFill>
                <a:latin typeface="Agency FB"/>
                <a:cs typeface="Agency FB"/>
              </a:rPr>
              <a:t>NO</a:t>
            </a:r>
            <a:r>
              <a:rPr sz="1200" spc="-80" dirty="0">
                <a:solidFill>
                  <a:srgbClr val="FFCC00"/>
                </a:solidFill>
                <a:latin typeface="Agency FB"/>
                <a:cs typeface="Agency FB"/>
              </a:rPr>
              <a:t> </a:t>
            </a:r>
            <a:r>
              <a:rPr sz="1200" spc="70" dirty="0">
                <a:solidFill>
                  <a:srgbClr val="FFCC00"/>
                </a:solidFill>
                <a:latin typeface="Agency FB"/>
                <a:cs typeface="Agency FB"/>
              </a:rPr>
              <a:t>MA</a:t>
            </a:r>
            <a:r>
              <a:rPr sz="1200" spc="-80" dirty="0">
                <a:solidFill>
                  <a:srgbClr val="FFCC00"/>
                </a:solidFill>
                <a:latin typeface="Agency FB"/>
                <a:cs typeface="Agency FB"/>
              </a:rPr>
              <a:t> </a:t>
            </a:r>
            <a:r>
              <a:rPr sz="1200" dirty="0">
                <a:solidFill>
                  <a:srgbClr val="FFCC00"/>
                </a:solidFill>
                <a:latin typeface="Agency FB"/>
                <a:cs typeface="Agency FB"/>
              </a:rPr>
              <a:t>L</a:t>
            </a:r>
            <a:r>
              <a:rPr sz="1200" spc="-90" dirty="0">
                <a:solidFill>
                  <a:srgbClr val="FFCC00"/>
                </a:solidFill>
                <a:latin typeface="Agency FB"/>
                <a:cs typeface="Agency FB"/>
              </a:rPr>
              <a:t> </a:t>
            </a:r>
            <a:r>
              <a:rPr sz="1200" dirty="0">
                <a:solidFill>
                  <a:srgbClr val="FFCC00"/>
                </a:solidFill>
                <a:latin typeface="Agency FB"/>
                <a:cs typeface="Agency FB"/>
              </a:rPr>
              <a:t>Y</a:t>
            </a:r>
            <a:r>
              <a:rPr sz="1200" spc="215" dirty="0">
                <a:solidFill>
                  <a:srgbClr val="FFCC00"/>
                </a:solidFill>
                <a:latin typeface="Agency FB"/>
                <a:cs typeface="Agency FB"/>
              </a:rPr>
              <a:t>  </a:t>
            </a:r>
            <a:r>
              <a:rPr sz="1200" spc="-10" dirty="0">
                <a:solidFill>
                  <a:srgbClr val="FFCC00"/>
                </a:solidFill>
                <a:latin typeface="Agency FB"/>
                <a:cs typeface="Agency FB"/>
              </a:rPr>
              <a:t>R</a:t>
            </a:r>
            <a:r>
              <a:rPr sz="1200" spc="-80" dirty="0">
                <a:solidFill>
                  <a:srgbClr val="FFCC00"/>
                </a:solidFill>
                <a:latin typeface="Agency FB"/>
                <a:cs typeface="Agency FB"/>
              </a:rPr>
              <a:t> </a:t>
            </a:r>
            <a:r>
              <a:rPr sz="1200" dirty="0">
                <a:solidFill>
                  <a:srgbClr val="FFCC00"/>
                </a:solidFill>
                <a:latin typeface="Agency FB"/>
                <a:cs typeface="Agency FB"/>
              </a:rPr>
              <a:t>E</a:t>
            </a:r>
            <a:r>
              <a:rPr sz="1200" spc="-80" dirty="0">
                <a:solidFill>
                  <a:srgbClr val="FFCC00"/>
                </a:solidFill>
                <a:latin typeface="Agency FB"/>
                <a:cs typeface="Agency FB"/>
              </a:rPr>
              <a:t> </a:t>
            </a:r>
            <a:r>
              <a:rPr sz="1200" dirty="0">
                <a:solidFill>
                  <a:srgbClr val="FFCC00"/>
                </a:solidFill>
                <a:latin typeface="Agency FB"/>
                <a:cs typeface="Agency FB"/>
              </a:rPr>
              <a:t>S</a:t>
            </a:r>
            <a:r>
              <a:rPr sz="1200" spc="-75" dirty="0">
                <a:solidFill>
                  <a:srgbClr val="FFCC00"/>
                </a:solidFill>
                <a:latin typeface="Agency FB"/>
                <a:cs typeface="Agency FB"/>
              </a:rPr>
              <a:t> </a:t>
            </a:r>
            <a:r>
              <a:rPr sz="1200" spc="-10" dirty="0">
                <a:solidFill>
                  <a:srgbClr val="FFCC00"/>
                </a:solidFill>
                <a:latin typeface="Agency FB"/>
                <a:cs typeface="Agency FB"/>
              </a:rPr>
              <a:t>O</a:t>
            </a:r>
            <a:r>
              <a:rPr sz="1200" spc="-85" dirty="0">
                <a:solidFill>
                  <a:srgbClr val="FFCC00"/>
                </a:solidFill>
                <a:latin typeface="Agency FB"/>
                <a:cs typeface="Agency FB"/>
              </a:rPr>
              <a:t> </a:t>
            </a:r>
            <a:r>
              <a:rPr sz="1200" dirty="0">
                <a:solidFill>
                  <a:srgbClr val="FFCC00"/>
                </a:solidFill>
                <a:latin typeface="Agency FB"/>
                <a:cs typeface="Agency FB"/>
              </a:rPr>
              <a:t>L</a:t>
            </a:r>
            <a:r>
              <a:rPr sz="1200" spc="-90" dirty="0">
                <a:solidFill>
                  <a:srgbClr val="FFCC00"/>
                </a:solidFill>
                <a:latin typeface="Agency FB"/>
                <a:cs typeface="Agency FB"/>
              </a:rPr>
              <a:t> </a:t>
            </a:r>
            <a:r>
              <a:rPr sz="1200" spc="95" dirty="0">
                <a:solidFill>
                  <a:srgbClr val="FFCC00"/>
                </a:solidFill>
                <a:latin typeface="Agency FB"/>
                <a:cs typeface="Agency FB"/>
              </a:rPr>
              <a:t>UTIO</a:t>
            </a:r>
            <a:r>
              <a:rPr sz="1200" spc="-70" dirty="0">
                <a:solidFill>
                  <a:srgbClr val="FFCC00"/>
                </a:solidFill>
                <a:latin typeface="Agency FB"/>
                <a:cs typeface="Agency FB"/>
              </a:rPr>
              <a:t> </a:t>
            </a:r>
            <a:r>
              <a:rPr sz="1200" dirty="0">
                <a:solidFill>
                  <a:srgbClr val="FFCC00"/>
                </a:solidFill>
                <a:latin typeface="Agency FB"/>
                <a:cs typeface="Agency FB"/>
              </a:rPr>
              <a:t>N</a:t>
            </a:r>
            <a:r>
              <a:rPr sz="1200" spc="229" dirty="0">
                <a:solidFill>
                  <a:srgbClr val="FFCC00"/>
                </a:solidFill>
                <a:latin typeface="Agency FB"/>
                <a:cs typeface="Agency FB"/>
              </a:rPr>
              <a:t>  </a:t>
            </a:r>
            <a:r>
              <a:rPr sz="1200" spc="-10" dirty="0">
                <a:solidFill>
                  <a:srgbClr val="FFCC00"/>
                </a:solidFill>
                <a:latin typeface="Agency FB"/>
                <a:cs typeface="Agency FB"/>
              </a:rPr>
              <a:t>O</a:t>
            </a:r>
            <a:r>
              <a:rPr sz="1200" spc="-65" dirty="0">
                <a:solidFill>
                  <a:srgbClr val="FFCC00"/>
                </a:solidFill>
                <a:latin typeface="Agency FB"/>
                <a:cs typeface="Agency FB"/>
              </a:rPr>
              <a:t> </a:t>
            </a:r>
            <a:r>
              <a:rPr sz="1200" spc="-10" dirty="0">
                <a:solidFill>
                  <a:srgbClr val="FFCC00"/>
                </a:solidFill>
                <a:latin typeface="Agency FB"/>
                <a:cs typeface="Agency FB"/>
              </a:rPr>
              <a:t>F</a:t>
            </a:r>
            <a:r>
              <a:rPr sz="1200" spc="-80" dirty="0">
                <a:solidFill>
                  <a:srgbClr val="FFCC00"/>
                </a:solidFill>
                <a:latin typeface="Agency FB"/>
                <a:cs typeface="Agency FB"/>
              </a:rPr>
              <a:t> </a:t>
            </a:r>
            <a:r>
              <a:rPr sz="1200" spc="-10" dirty="0">
                <a:solidFill>
                  <a:srgbClr val="FFCC00"/>
                </a:solidFill>
                <a:latin typeface="Agency FB"/>
                <a:cs typeface="Agency FB"/>
              </a:rPr>
              <a:t>F</a:t>
            </a:r>
            <a:r>
              <a:rPr sz="1200" spc="-80" dirty="0">
                <a:solidFill>
                  <a:srgbClr val="FFCC00"/>
                </a:solidFill>
                <a:latin typeface="Agency FB"/>
                <a:cs typeface="Agency FB"/>
              </a:rPr>
              <a:t> </a:t>
            </a:r>
            <a:r>
              <a:rPr sz="1200" dirty="0">
                <a:solidFill>
                  <a:srgbClr val="FFCC00"/>
                </a:solidFill>
                <a:latin typeface="Agency FB"/>
                <a:cs typeface="Agency FB"/>
              </a:rPr>
              <a:t>I</a:t>
            </a:r>
            <a:r>
              <a:rPr sz="1200" spc="-85" dirty="0">
                <a:solidFill>
                  <a:srgbClr val="FFCC00"/>
                </a:solidFill>
                <a:latin typeface="Agency FB"/>
                <a:cs typeface="Agency FB"/>
              </a:rPr>
              <a:t> </a:t>
            </a:r>
            <a:r>
              <a:rPr sz="1200" spc="-10" dirty="0">
                <a:solidFill>
                  <a:srgbClr val="FFCC00"/>
                </a:solidFill>
                <a:latin typeface="Agency FB"/>
                <a:cs typeface="Agency FB"/>
              </a:rPr>
              <a:t>C</a:t>
            </a:r>
            <a:r>
              <a:rPr sz="1200" spc="-75" dirty="0">
                <a:solidFill>
                  <a:srgbClr val="FFCC00"/>
                </a:solidFill>
                <a:latin typeface="Agency FB"/>
                <a:cs typeface="Agency FB"/>
              </a:rPr>
              <a:t> </a:t>
            </a:r>
            <a:r>
              <a:rPr sz="1200" spc="-50" dirty="0">
                <a:solidFill>
                  <a:srgbClr val="FFCC00"/>
                </a:solidFill>
                <a:latin typeface="Agency FB"/>
                <a:cs typeface="Agency FB"/>
              </a:rPr>
              <a:t>E</a:t>
            </a:r>
            <a:endParaRPr sz="1200">
              <a:latin typeface="Agency FB"/>
              <a:cs typeface="Agency FB"/>
            </a:endParaRPr>
          </a:p>
        </p:txBody>
      </p:sp>
      <p:grpSp>
        <p:nvGrpSpPr>
          <p:cNvPr id="4" name="object 4"/>
          <p:cNvGrpSpPr/>
          <p:nvPr/>
        </p:nvGrpSpPr>
        <p:grpSpPr>
          <a:xfrm>
            <a:off x="5823203" y="2144141"/>
            <a:ext cx="6200140" cy="4604385"/>
            <a:chOff x="5823203" y="2144141"/>
            <a:chExt cx="6200140" cy="4604385"/>
          </a:xfrm>
        </p:grpSpPr>
        <p:sp>
          <p:nvSpPr>
            <p:cNvPr id="5" name="object 5"/>
            <p:cNvSpPr/>
            <p:nvPr/>
          </p:nvSpPr>
          <p:spPr>
            <a:xfrm>
              <a:off x="5823203" y="2147316"/>
              <a:ext cx="547370" cy="0"/>
            </a:xfrm>
            <a:custGeom>
              <a:avLst/>
              <a:gdLst/>
              <a:ahLst/>
              <a:cxnLst/>
              <a:rect l="l" t="t" r="r" b="b"/>
              <a:pathLst>
                <a:path w="547370">
                  <a:moveTo>
                    <a:pt x="0" y="0"/>
                  </a:moveTo>
                  <a:lnTo>
                    <a:pt x="546912" y="0"/>
                  </a:lnTo>
                </a:path>
              </a:pathLst>
            </a:custGeom>
            <a:ln w="6350">
              <a:solidFill>
                <a:srgbClr val="FFCC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1460479" y="6187439"/>
              <a:ext cx="562355" cy="560831"/>
            </a:xfrm>
            <a:prstGeom prst="rect">
              <a:avLst/>
            </a:prstGeom>
          </p:spPr>
        </p:pic>
      </p:grpSp>
      <p:sp>
        <p:nvSpPr>
          <p:cNvPr id="7" name="object 7"/>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Arial Narrow"/>
                <a:cs typeface="Arial Narrow"/>
              </a:rPr>
              <a:t>UNCLASSIFIED</a:t>
            </a:r>
            <a:endParaRPr sz="1200">
              <a:latin typeface="Arial Narrow"/>
              <a:cs typeface="Arial Narrow"/>
            </a:endParaRPr>
          </a:p>
        </p:txBody>
      </p:sp>
      <p:sp>
        <p:nvSpPr>
          <p:cNvPr id="8" name="object 8"/>
          <p:cNvSpPr txBox="1"/>
          <p:nvPr/>
        </p:nvSpPr>
        <p:spPr>
          <a:xfrm>
            <a:off x="9867516" y="6402645"/>
            <a:ext cx="151447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FFFFFF"/>
                </a:solidFill>
                <a:latin typeface="Garamond"/>
                <a:cs typeface="Garamond"/>
              </a:rPr>
              <a:t>U.S.</a:t>
            </a:r>
            <a:r>
              <a:rPr sz="1050" spc="-10" dirty="0">
                <a:solidFill>
                  <a:srgbClr val="FFFFFF"/>
                </a:solidFill>
                <a:latin typeface="Garamond"/>
                <a:cs typeface="Garamond"/>
              </a:rPr>
              <a:t> </a:t>
            </a:r>
            <a:r>
              <a:rPr sz="1050" dirty="0">
                <a:solidFill>
                  <a:srgbClr val="FFFFFF"/>
                </a:solidFill>
                <a:latin typeface="Garamond"/>
                <a:cs typeface="Garamond"/>
              </a:rPr>
              <a:t>Department</a:t>
            </a:r>
            <a:r>
              <a:rPr sz="1050" spc="-50" dirty="0">
                <a:solidFill>
                  <a:srgbClr val="FFFFFF"/>
                </a:solidFill>
                <a:latin typeface="Garamond"/>
                <a:cs typeface="Garamond"/>
              </a:rPr>
              <a:t> </a:t>
            </a:r>
            <a:r>
              <a:rPr sz="1050" dirty="0">
                <a:solidFill>
                  <a:srgbClr val="FFFFFF"/>
                </a:solidFill>
                <a:latin typeface="Garamond"/>
                <a:cs typeface="Garamond"/>
              </a:rPr>
              <a:t>of</a:t>
            </a:r>
            <a:r>
              <a:rPr sz="1050" spc="-5" dirty="0">
                <a:solidFill>
                  <a:srgbClr val="FFFFFF"/>
                </a:solidFill>
                <a:latin typeface="Garamond"/>
                <a:cs typeface="Garamond"/>
              </a:rPr>
              <a:t> </a:t>
            </a:r>
            <a:r>
              <a:rPr sz="1050" spc="-10" dirty="0">
                <a:solidFill>
                  <a:srgbClr val="FFFFFF"/>
                </a:solidFill>
                <a:latin typeface="Garamond"/>
                <a:cs typeface="Garamond"/>
              </a:rPr>
              <a:t>Defense</a:t>
            </a:r>
            <a:endParaRPr sz="1050">
              <a:latin typeface="Garamond"/>
              <a:cs typeface="Garamond"/>
            </a:endParaRPr>
          </a:p>
        </p:txBody>
      </p:sp>
      <p:sp>
        <p:nvSpPr>
          <p:cNvPr id="9" name="object 9"/>
          <p:cNvSpPr txBox="1"/>
          <p:nvPr/>
        </p:nvSpPr>
        <p:spPr>
          <a:xfrm>
            <a:off x="5628004" y="6538745"/>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Arial Narrow"/>
                <a:cs typeface="Arial Narrow"/>
              </a:rPr>
              <a:t>UNCLASSIFIED</a:t>
            </a:r>
            <a:endParaRPr sz="1200">
              <a:latin typeface="Arial Narrow"/>
              <a:cs typeface="Arial Narrow"/>
            </a:endParaRPr>
          </a:p>
        </p:txBody>
      </p:sp>
      <p:sp>
        <p:nvSpPr>
          <p:cNvPr id="10" name="object 10"/>
          <p:cNvSpPr txBox="1">
            <a:spLocks noGrp="1"/>
          </p:cNvSpPr>
          <p:nvPr>
            <p:ph type="title"/>
          </p:nvPr>
        </p:nvSpPr>
        <p:spPr>
          <a:xfrm>
            <a:off x="2403475" y="2610650"/>
            <a:ext cx="7381240" cy="1183005"/>
          </a:xfrm>
          <a:prstGeom prst="rect">
            <a:avLst/>
          </a:prstGeom>
        </p:spPr>
        <p:txBody>
          <a:bodyPr vert="horz" wrap="square" lIns="0" tIns="81280" rIns="0" bIns="0" rtlCol="0">
            <a:spAutoFit/>
          </a:bodyPr>
          <a:lstStyle/>
          <a:p>
            <a:pPr marL="1815464" marR="5080" indent="-1803400">
              <a:lnSpc>
                <a:spcPts val="4320"/>
              </a:lnSpc>
              <a:spcBef>
                <a:spcPts val="640"/>
              </a:spcBef>
            </a:pPr>
            <a:r>
              <a:rPr sz="4000" b="0" dirty="0">
                <a:solidFill>
                  <a:srgbClr val="F1F1F1"/>
                </a:solidFill>
                <a:latin typeface="High Tower Text"/>
                <a:cs typeface="High Tower Text"/>
              </a:rPr>
              <a:t>The</a:t>
            </a:r>
            <a:r>
              <a:rPr sz="4000" b="0" spc="-70" dirty="0">
                <a:solidFill>
                  <a:srgbClr val="F1F1F1"/>
                </a:solidFill>
                <a:latin typeface="High Tower Text"/>
                <a:cs typeface="High Tower Text"/>
              </a:rPr>
              <a:t> </a:t>
            </a:r>
            <a:r>
              <a:rPr sz="4000" b="0" dirty="0">
                <a:solidFill>
                  <a:srgbClr val="F1F1F1"/>
                </a:solidFill>
                <a:latin typeface="High Tower Text"/>
                <a:cs typeface="High Tower Text"/>
              </a:rPr>
              <a:t>US</a:t>
            </a:r>
            <a:r>
              <a:rPr sz="4000" b="0" spc="-65" dirty="0">
                <a:solidFill>
                  <a:srgbClr val="F1F1F1"/>
                </a:solidFill>
                <a:latin typeface="High Tower Text"/>
                <a:cs typeface="High Tower Text"/>
              </a:rPr>
              <a:t> </a:t>
            </a:r>
            <a:r>
              <a:rPr sz="4000" b="0" dirty="0">
                <a:solidFill>
                  <a:srgbClr val="F1F1F1"/>
                </a:solidFill>
                <a:latin typeface="High Tower Text"/>
                <a:cs typeface="High Tower Text"/>
              </a:rPr>
              <a:t>Department</a:t>
            </a:r>
            <a:r>
              <a:rPr sz="4000" b="0" spc="-55" dirty="0">
                <a:solidFill>
                  <a:srgbClr val="F1F1F1"/>
                </a:solidFill>
                <a:latin typeface="High Tower Text"/>
                <a:cs typeface="High Tower Text"/>
              </a:rPr>
              <a:t> </a:t>
            </a:r>
            <a:r>
              <a:rPr sz="4000" b="0" dirty="0">
                <a:solidFill>
                  <a:srgbClr val="F1F1F1"/>
                </a:solidFill>
                <a:latin typeface="High Tower Text"/>
                <a:cs typeface="High Tower Text"/>
              </a:rPr>
              <a:t>of</a:t>
            </a:r>
            <a:r>
              <a:rPr sz="4000" b="0" spc="-70" dirty="0">
                <a:solidFill>
                  <a:srgbClr val="F1F1F1"/>
                </a:solidFill>
                <a:latin typeface="High Tower Text"/>
                <a:cs typeface="High Tower Text"/>
              </a:rPr>
              <a:t> </a:t>
            </a:r>
            <a:r>
              <a:rPr sz="4000" b="0" dirty="0">
                <a:solidFill>
                  <a:srgbClr val="F1F1F1"/>
                </a:solidFill>
                <a:latin typeface="High Tower Text"/>
                <a:cs typeface="High Tower Text"/>
              </a:rPr>
              <a:t>Defense</a:t>
            </a:r>
            <a:r>
              <a:rPr sz="4000" b="0" spc="-70" dirty="0">
                <a:solidFill>
                  <a:srgbClr val="F1F1F1"/>
                </a:solidFill>
                <a:latin typeface="High Tower Text"/>
                <a:cs typeface="High Tower Text"/>
              </a:rPr>
              <a:t> </a:t>
            </a:r>
            <a:r>
              <a:rPr sz="4000" b="0" spc="-50" dirty="0">
                <a:solidFill>
                  <a:srgbClr val="F1F1F1"/>
                </a:solidFill>
                <a:latin typeface="High Tower Text"/>
                <a:cs typeface="High Tower Text"/>
              </a:rPr>
              <a:t>&amp; </a:t>
            </a:r>
            <a:r>
              <a:rPr sz="4000" b="0" dirty="0">
                <a:solidFill>
                  <a:srgbClr val="F1F1F1"/>
                </a:solidFill>
                <a:latin typeface="High Tower Text"/>
                <a:cs typeface="High Tower Text"/>
              </a:rPr>
              <a:t>the</a:t>
            </a:r>
            <a:r>
              <a:rPr sz="4000" b="0" spc="-70" dirty="0">
                <a:solidFill>
                  <a:srgbClr val="F1F1F1"/>
                </a:solidFill>
                <a:latin typeface="High Tower Text"/>
                <a:cs typeface="High Tower Text"/>
              </a:rPr>
              <a:t> </a:t>
            </a:r>
            <a:r>
              <a:rPr sz="4000" b="0" dirty="0">
                <a:solidFill>
                  <a:srgbClr val="F1F1F1"/>
                </a:solidFill>
                <a:latin typeface="High Tower Text"/>
                <a:cs typeface="High Tower Text"/>
              </a:rPr>
              <a:t>UAP</a:t>
            </a:r>
            <a:r>
              <a:rPr sz="4000" b="0" spc="-75" dirty="0">
                <a:solidFill>
                  <a:srgbClr val="F1F1F1"/>
                </a:solidFill>
                <a:latin typeface="High Tower Text"/>
                <a:cs typeface="High Tower Text"/>
              </a:rPr>
              <a:t> </a:t>
            </a:r>
            <a:r>
              <a:rPr sz="4000" b="0" spc="-10" dirty="0">
                <a:solidFill>
                  <a:srgbClr val="F1F1F1"/>
                </a:solidFill>
                <a:latin typeface="High Tower Text"/>
                <a:cs typeface="High Tower Text"/>
              </a:rPr>
              <a:t>Mission</a:t>
            </a:r>
            <a:endParaRPr sz="4000">
              <a:latin typeface="High Tower Text"/>
              <a:cs typeface="High Tower Text"/>
            </a:endParaRPr>
          </a:p>
        </p:txBody>
      </p:sp>
      <p:sp>
        <p:nvSpPr>
          <p:cNvPr id="11" name="object 11"/>
          <p:cNvSpPr txBox="1"/>
          <p:nvPr/>
        </p:nvSpPr>
        <p:spPr>
          <a:xfrm>
            <a:off x="4853759" y="3932429"/>
            <a:ext cx="2388235" cy="979805"/>
          </a:xfrm>
          <a:prstGeom prst="rect">
            <a:avLst/>
          </a:prstGeom>
        </p:spPr>
        <p:txBody>
          <a:bodyPr vert="horz" wrap="square" lIns="0" tIns="12065" rIns="0" bIns="0" rtlCol="0">
            <a:spAutoFit/>
          </a:bodyPr>
          <a:lstStyle/>
          <a:p>
            <a:pPr marL="779145" marR="5080" indent="-767080">
              <a:lnSpc>
                <a:spcPct val="156500"/>
              </a:lnSpc>
              <a:spcBef>
                <a:spcPts val="95"/>
              </a:spcBef>
            </a:pPr>
            <a:r>
              <a:rPr sz="2000" i="1" dirty="0">
                <a:solidFill>
                  <a:srgbClr val="D9D9D9"/>
                </a:solidFill>
                <a:latin typeface="High Tower Text"/>
                <a:cs typeface="High Tower Text"/>
              </a:rPr>
              <a:t>Seán</a:t>
            </a:r>
            <a:r>
              <a:rPr sz="2000" i="1" spc="-40" dirty="0">
                <a:solidFill>
                  <a:srgbClr val="D9D9D9"/>
                </a:solidFill>
                <a:latin typeface="High Tower Text"/>
                <a:cs typeface="High Tower Text"/>
              </a:rPr>
              <a:t> </a:t>
            </a:r>
            <a:r>
              <a:rPr sz="2000" i="1" dirty="0">
                <a:solidFill>
                  <a:srgbClr val="D9D9D9"/>
                </a:solidFill>
                <a:latin typeface="High Tower Text"/>
                <a:cs typeface="High Tower Text"/>
              </a:rPr>
              <a:t>Kirkpatrick,</a:t>
            </a:r>
            <a:r>
              <a:rPr sz="2000" i="1" spc="-70" dirty="0">
                <a:solidFill>
                  <a:srgbClr val="D9D9D9"/>
                </a:solidFill>
                <a:latin typeface="High Tower Text"/>
                <a:cs typeface="High Tower Text"/>
              </a:rPr>
              <a:t> </a:t>
            </a:r>
            <a:r>
              <a:rPr sz="2000" i="1" spc="-20" dirty="0">
                <a:solidFill>
                  <a:srgbClr val="D9D9D9"/>
                </a:solidFill>
                <a:latin typeface="High Tower Text"/>
                <a:cs typeface="High Tower Text"/>
              </a:rPr>
              <a:t>Ph.D. </a:t>
            </a:r>
            <a:r>
              <a:rPr sz="2000" i="1" spc="-10" dirty="0">
                <a:solidFill>
                  <a:srgbClr val="D9D9D9"/>
                </a:solidFill>
                <a:latin typeface="High Tower Text"/>
                <a:cs typeface="High Tower Text"/>
              </a:rPr>
              <a:t>Director</a:t>
            </a:r>
            <a:endParaRPr sz="2000">
              <a:latin typeface="High Tower Text"/>
              <a:cs typeface="High Tower Tex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48098" y="26958"/>
            <a:ext cx="3477260" cy="575310"/>
          </a:xfrm>
          <a:prstGeom prst="rect">
            <a:avLst/>
          </a:prstGeom>
        </p:spPr>
        <p:txBody>
          <a:bodyPr vert="horz" wrap="square" lIns="0" tIns="104139" rIns="0" bIns="0" rtlCol="0">
            <a:spAutoFit/>
          </a:bodyPr>
          <a:lstStyle/>
          <a:p>
            <a:pPr marL="19685" algn="ctr">
              <a:lnSpc>
                <a:spcPct val="100000"/>
              </a:lnSpc>
              <a:spcBef>
                <a:spcPts val="819"/>
              </a:spcBef>
            </a:pPr>
            <a:r>
              <a:rPr sz="1200" spc="-10" dirty="0">
                <a:latin typeface="Arial Narrow"/>
                <a:cs typeface="Arial Narrow"/>
              </a:rPr>
              <a:t>UNCLASSIFIED</a:t>
            </a:r>
            <a:endParaRPr sz="1200">
              <a:latin typeface="Arial Narrow"/>
              <a:cs typeface="Arial Narrow"/>
            </a:endParaRPr>
          </a:p>
          <a:p>
            <a:pPr algn="ctr">
              <a:lnSpc>
                <a:spcPct val="100000"/>
              </a:lnSpc>
              <a:spcBef>
                <a:spcPts val="725"/>
              </a:spcBef>
            </a:pPr>
            <a:r>
              <a:rPr sz="1200" spc="-10" dirty="0">
                <a:solidFill>
                  <a:srgbClr val="8496AF"/>
                </a:solidFill>
                <a:latin typeface="Calibri"/>
                <a:cs typeface="Calibri"/>
              </a:rPr>
              <a:t>A</a:t>
            </a:r>
            <a:r>
              <a:rPr sz="1200" spc="-114" dirty="0">
                <a:solidFill>
                  <a:srgbClr val="8496AF"/>
                </a:solidFill>
                <a:latin typeface="Calibri"/>
                <a:cs typeface="Calibri"/>
              </a:rPr>
              <a:t> </a:t>
            </a:r>
            <a:r>
              <a:rPr sz="1200" spc="90" dirty="0">
                <a:solidFill>
                  <a:srgbClr val="8496AF"/>
                </a:solidFill>
                <a:latin typeface="Calibri"/>
                <a:cs typeface="Calibri"/>
              </a:rPr>
              <a:t>LL-</a:t>
            </a:r>
            <a:r>
              <a:rPr sz="1200" spc="-120" dirty="0">
                <a:solidFill>
                  <a:srgbClr val="8496AF"/>
                </a:solidFill>
                <a:latin typeface="Calibri"/>
                <a:cs typeface="Calibri"/>
              </a:rPr>
              <a:t> </a:t>
            </a:r>
            <a:r>
              <a:rPr sz="1200" dirty="0">
                <a:solidFill>
                  <a:srgbClr val="8496AF"/>
                </a:solidFill>
                <a:latin typeface="Calibri"/>
                <a:cs typeface="Calibri"/>
              </a:rPr>
              <a:t>D</a:t>
            </a:r>
            <a:r>
              <a:rPr sz="1200" spc="-110" dirty="0">
                <a:solidFill>
                  <a:srgbClr val="8496AF"/>
                </a:solidFill>
                <a:latin typeface="Calibri"/>
                <a:cs typeface="Calibri"/>
              </a:rPr>
              <a:t> </a:t>
            </a:r>
            <a:r>
              <a:rPr sz="1200" spc="60" dirty="0">
                <a:solidFill>
                  <a:srgbClr val="8496AF"/>
                </a:solidFill>
                <a:latin typeface="Calibri"/>
                <a:cs typeface="Calibri"/>
              </a:rPr>
              <a:t>OM</a:t>
            </a:r>
            <a:r>
              <a:rPr sz="1200" spc="-105" dirty="0">
                <a:solidFill>
                  <a:srgbClr val="8496AF"/>
                </a:solidFill>
                <a:latin typeface="Calibri"/>
                <a:cs typeface="Calibri"/>
              </a:rPr>
              <a:t> </a:t>
            </a:r>
            <a:r>
              <a:rPr sz="1200" spc="90" dirty="0">
                <a:solidFill>
                  <a:srgbClr val="8496AF"/>
                </a:solidFill>
                <a:latin typeface="Calibri"/>
                <a:cs typeface="Calibri"/>
              </a:rPr>
              <a:t>AIN</a:t>
            </a:r>
            <a:r>
              <a:rPr sz="1200" spc="340" dirty="0">
                <a:solidFill>
                  <a:srgbClr val="8496AF"/>
                </a:solidFill>
                <a:latin typeface="Calibri"/>
                <a:cs typeface="Calibri"/>
              </a:rPr>
              <a:t> </a:t>
            </a:r>
            <a:r>
              <a:rPr sz="1200" spc="65" dirty="0">
                <a:solidFill>
                  <a:srgbClr val="8496AF"/>
                </a:solidFill>
                <a:latin typeface="Calibri"/>
                <a:cs typeface="Calibri"/>
              </a:rPr>
              <a:t>AN</a:t>
            </a:r>
            <a:r>
              <a:rPr sz="1200" spc="-110" dirty="0">
                <a:solidFill>
                  <a:srgbClr val="8496AF"/>
                </a:solidFill>
                <a:latin typeface="Calibri"/>
                <a:cs typeface="Calibri"/>
              </a:rPr>
              <a:t> </a:t>
            </a:r>
            <a:r>
              <a:rPr sz="1200" spc="60" dirty="0">
                <a:solidFill>
                  <a:srgbClr val="8496AF"/>
                </a:solidFill>
                <a:latin typeface="Calibri"/>
                <a:cs typeface="Calibri"/>
              </a:rPr>
              <a:t>OM</a:t>
            </a:r>
            <a:r>
              <a:rPr sz="1200" spc="-120" dirty="0">
                <a:solidFill>
                  <a:srgbClr val="8496AF"/>
                </a:solidFill>
                <a:latin typeface="Calibri"/>
                <a:cs typeface="Calibri"/>
              </a:rPr>
              <a:t> </a:t>
            </a:r>
            <a:r>
              <a:rPr sz="1200" spc="-10" dirty="0">
                <a:solidFill>
                  <a:srgbClr val="8496AF"/>
                </a:solidFill>
                <a:latin typeface="Calibri"/>
                <a:cs typeface="Calibri"/>
              </a:rPr>
              <a:t>A</a:t>
            </a:r>
            <a:r>
              <a:rPr sz="1200" spc="-110" dirty="0">
                <a:solidFill>
                  <a:srgbClr val="8496AF"/>
                </a:solidFill>
                <a:latin typeface="Calibri"/>
                <a:cs typeface="Calibri"/>
              </a:rPr>
              <a:t> </a:t>
            </a:r>
            <a:r>
              <a:rPr sz="1200" dirty="0">
                <a:solidFill>
                  <a:srgbClr val="8496AF"/>
                </a:solidFill>
                <a:latin typeface="Calibri"/>
                <a:cs typeface="Calibri"/>
              </a:rPr>
              <a:t>LY</a:t>
            </a:r>
            <a:r>
              <a:rPr sz="1200" spc="320" dirty="0">
                <a:solidFill>
                  <a:srgbClr val="8496AF"/>
                </a:solidFill>
                <a:latin typeface="Calibri"/>
                <a:cs typeface="Calibri"/>
              </a:rPr>
              <a:t> </a:t>
            </a:r>
            <a:r>
              <a:rPr sz="1200" dirty="0">
                <a:solidFill>
                  <a:srgbClr val="8496AF"/>
                </a:solidFill>
                <a:latin typeface="Calibri"/>
                <a:cs typeface="Calibri"/>
              </a:rPr>
              <a:t>R</a:t>
            </a:r>
            <a:r>
              <a:rPr sz="1200" spc="-114" dirty="0">
                <a:solidFill>
                  <a:srgbClr val="8496AF"/>
                </a:solidFill>
                <a:latin typeface="Calibri"/>
                <a:cs typeface="Calibri"/>
              </a:rPr>
              <a:t> </a:t>
            </a:r>
            <a:r>
              <a:rPr sz="1200" spc="60" dirty="0">
                <a:solidFill>
                  <a:srgbClr val="8496AF"/>
                </a:solidFill>
                <a:latin typeface="Calibri"/>
                <a:cs typeface="Calibri"/>
              </a:rPr>
              <a:t>ES</a:t>
            </a:r>
            <a:r>
              <a:rPr sz="1200" spc="-114" dirty="0">
                <a:solidFill>
                  <a:srgbClr val="8496AF"/>
                </a:solidFill>
                <a:latin typeface="Calibri"/>
                <a:cs typeface="Calibri"/>
              </a:rPr>
              <a:t> </a:t>
            </a:r>
            <a:r>
              <a:rPr sz="1200" spc="80" dirty="0">
                <a:solidFill>
                  <a:srgbClr val="8496AF"/>
                </a:solidFill>
                <a:latin typeface="Calibri"/>
                <a:cs typeface="Calibri"/>
              </a:rPr>
              <a:t>OLU</a:t>
            </a:r>
            <a:r>
              <a:rPr sz="1200" spc="-114" dirty="0">
                <a:solidFill>
                  <a:srgbClr val="8496AF"/>
                </a:solidFill>
                <a:latin typeface="Calibri"/>
                <a:cs typeface="Calibri"/>
              </a:rPr>
              <a:t> </a:t>
            </a:r>
            <a:r>
              <a:rPr sz="1200" spc="-10" dirty="0">
                <a:solidFill>
                  <a:srgbClr val="8496AF"/>
                </a:solidFill>
                <a:latin typeface="Calibri"/>
                <a:cs typeface="Calibri"/>
              </a:rPr>
              <a:t>T</a:t>
            </a:r>
            <a:r>
              <a:rPr sz="1200" spc="-120" dirty="0">
                <a:solidFill>
                  <a:srgbClr val="8496AF"/>
                </a:solidFill>
                <a:latin typeface="Calibri"/>
                <a:cs typeface="Calibri"/>
              </a:rPr>
              <a:t> </a:t>
            </a:r>
            <a:r>
              <a:rPr sz="1200" dirty="0">
                <a:solidFill>
                  <a:srgbClr val="8496AF"/>
                </a:solidFill>
                <a:latin typeface="Calibri"/>
                <a:cs typeface="Calibri"/>
              </a:rPr>
              <a:t>I</a:t>
            </a:r>
            <a:r>
              <a:rPr sz="1200" spc="-120" dirty="0">
                <a:solidFill>
                  <a:srgbClr val="8496AF"/>
                </a:solidFill>
                <a:latin typeface="Calibri"/>
                <a:cs typeface="Calibri"/>
              </a:rPr>
              <a:t> </a:t>
            </a:r>
            <a:r>
              <a:rPr sz="1200" spc="-10" dirty="0">
                <a:solidFill>
                  <a:srgbClr val="8496AF"/>
                </a:solidFill>
                <a:latin typeface="Calibri"/>
                <a:cs typeface="Calibri"/>
              </a:rPr>
              <a:t>O</a:t>
            </a:r>
            <a:r>
              <a:rPr sz="1200" spc="-114" dirty="0">
                <a:solidFill>
                  <a:srgbClr val="8496AF"/>
                </a:solidFill>
                <a:latin typeface="Calibri"/>
                <a:cs typeface="Calibri"/>
              </a:rPr>
              <a:t> </a:t>
            </a:r>
            <a:r>
              <a:rPr sz="1200" dirty="0">
                <a:solidFill>
                  <a:srgbClr val="8496AF"/>
                </a:solidFill>
                <a:latin typeface="Calibri"/>
                <a:cs typeface="Calibri"/>
              </a:rPr>
              <a:t>N</a:t>
            </a:r>
            <a:r>
              <a:rPr sz="1200" spc="320" dirty="0">
                <a:solidFill>
                  <a:srgbClr val="8496AF"/>
                </a:solidFill>
                <a:latin typeface="Calibri"/>
                <a:cs typeface="Calibri"/>
              </a:rPr>
              <a:t> </a:t>
            </a:r>
            <a:r>
              <a:rPr sz="1200" spc="60" dirty="0">
                <a:solidFill>
                  <a:srgbClr val="8496AF"/>
                </a:solidFill>
                <a:latin typeface="Calibri"/>
                <a:cs typeface="Calibri"/>
              </a:rPr>
              <a:t>OF</a:t>
            </a:r>
            <a:r>
              <a:rPr sz="1200" spc="-110" dirty="0">
                <a:solidFill>
                  <a:srgbClr val="8496AF"/>
                </a:solidFill>
                <a:latin typeface="Calibri"/>
                <a:cs typeface="Calibri"/>
              </a:rPr>
              <a:t> </a:t>
            </a:r>
            <a:r>
              <a:rPr sz="1200" dirty="0">
                <a:solidFill>
                  <a:srgbClr val="8496AF"/>
                </a:solidFill>
                <a:latin typeface="Calibri"/>
                <a:cs typeface="Calibri"/>
              </a:rPr>
              <a:t>F</a:t>
            </a:r>
            <a:r>
              <a:rPr sz="1200" spc="-125" dirty="0">
                <a:solidFill>
                  <a:srgbClr val="8496AF"/>
                </a:solidFill>
                <a:latin typeface="Calibri"/>
                <a:cs typeface="Calibri"/>
              </a:rPr>
              <a:t> </a:t>
            </a:r>
            <a:r>
              <a:rPr sz="1200" dirty="0">
                <a:solidFill>
                  <a:srgbClr val="8496AF"/>
                </a:solidFill>
                <a:latin typeface="Calibri"/>
                <a:cs typeface="Calibri"/>
              </a:rPr>
              <a:t>I</a:t>
            </a:r>
            <a:r>
              <a:rPr sz="1200" spc="-120" dirty="0">
                <a:solidFill>
                  <a:srgbClr val="8496AF"/>
                </a:solidFill>
                <a:latin typeface="Calibri"/>
                <a:cs typeface="Calibri"/>
              </a:rPr>
              <a:t> </a:t>
            </a:r>
            <a:r>
              <a:rPr sz="1200" spc="40" dirty="0">
                <a:solidFill>
                  <a:srgbClr val="8496AF"/>
                </a:solidFill>
                <a:latin typeface="Calibri"/>
                <a:cs typeface="Calibri"/>
              </a:rPr>
              <a:t>CE</a:t>
            </a:r>
            <a:endParaRPr sz="1200">
              <a:latin typeface="Calibri"/>
              <a:cs typeface="Calibri"/>
            </a:endParaRPr>
          </a:p>
        </p:txBody>
      </p:sp>
      <p:sp>
        <p:nvSpPr>
          <p:cNvPr id="3" name="object 3"/>
          <p:cNvSpPr/>
          <p:nvPr/>
        </p:nvSpPr>
        <p:spPr>
          <a:xfrm>
            <a:off x="5870447" y="739140"/>
            <a:ext cx="450850" cy="0"/>
          </a:xfrm>
          <a:custGeom>
            <a:avLst/>
            <a:gdLst/>
            <a:ahLst/>
            <a:cxnLst/>
            <a:rect l="l" t="t" r="r" b="b"/>
            <a:pathLst>
              <a:path w="450850">
                <a:moveTo>
                  <a:pt x="0" y="0"/>
                </a:moveTo>
                <a:lnTo>
                  <a:pt x="450850" y="0"/>
                </a:lnTo>
              </a:path>
            </a:pathLst>
          </a:custGeom>
          <a:ln w="6350">
            <a:solidFill>
              <a:srgbClr val="333E50"/>
            </a:solidFill>
          </a:ln>
        </p:spPr>
        <p:txBody>
          <a:bodyPr wrap="square" lIns="0" tIns="0" rIns="0" bIns="0" rtlCol="0"/>
          <a:lstStyle/>
          <a:p>
            <a:endParaRPr/>
          </a:p>
        </p:txBody>
      </p:sp>
      <p:grpSp>
        <p:nvGrpSpPr>
          <p:cNvPr id="4" name="object 4"/>
          <p:cNvGrpSpPr/>
          <p:nvPr/>
        </p:nvGrpSpPr>
        <p:grpSpPr>
          <a:xfrm>
            <a:off x="1267777" y="478345"/>
            <a:ext cx="1683385" cy="611505"/>
            <a:chOff x="1267777" y="478345"/>
            <a:chExt cx="1683385" cy="611505"/>
          </a:xfrm>
        </p:grpSpPr>
        <p:sp>
          <p:nvSpPr>
            <p:cNvPr id="5" name="object 5"/>
            <p:cNvSpPr/>
            <p:nvPr/>
          </p:nvSpPr>
          <p:spPr>
            <a:xfrm>
              <a:off x="1513331" y="512064"/>
              <a:ext cx="1193800" cy="573405"/>
            </a:xfrm>
            <a:custGeom>
              <a:avLst/>
              <a:gdLst/>
              <a:ahLst/>
              <a:cxnLst/>
              <a:rect l="l" t="t" r="r" b="b"/>
              <a:pathLst>
                <a:path w="1193800" h="573405">
                  <a:moveTo>
                    <a:pt x="1193292" y="0"/>
                  </a:moveTo>
                  <a:lnTo>
                    <a:pt x="0" y="0"/>
                  </a:lnTo>
                  <a:lnTo>
                    <a:pt x="0" y="573024"/>
                  </a:lnTo>
                  <a:lnTo>
                    <a:pt x="1193292" y="573024"/>
                  </a:lnTo>
                  <a:lnTo>
                    <a:pt x="1193292" y="0"/>
                  </a:lnTo>
                  <a:close/>
                </a:path>
              </a:pathLst>
            </a:custGeom>
            <a:solidFill>
              <a:srgbClr val="F1F1F1"/>
            </a:solidFill>
          </p:spPr>
          <p:txBody>
            <a:bodyPr wrap="square" lIns="0" tIns="0" rIns="0" bIns="0" rtlCol="0"/>
            <a:lstStyle/>
            <a:p>
              <a:endParaRPr/>
            </a:p>
          </p:txBody>
        </p:sp>
        <p:sp>
          <p:nvSpPr>
            <p:cNvPr id="6" name="object 6"/>
            <p:cNvSpPr/>
            <p:nvPr/>
          </p:nvSpPr>
          <p:spPr>
            <a:xfrm>
              <a:off x="1513331" y="512064"/>
              <a:ext cx="1193800" cy="573405"/>
            </a:xfrm>
            <a:custGeom>
              <a:avLst/>
              <a:gdLst/>
              <a:ahLst/>
              <a:cxnLst/>
              <a:rect l="l" t="t" r="r" b="b"/>
              <a:pathLst>
                <a:path w="1193800" h="573405">
                  <a:moveTo>
                    <a:pt x="0" y="0"/>
                  </a:moveTo>
                  <a:lnTo>
                    <a:pt x="1193292" y="0"/>
                  </a:lnTo>
                  <a:lnTo>
                    <a:pt x="1193292" y="573024"/>
                  </a:lnTo>
                  <a:lnTo>
                    <a:pt x="0" y="573024"/>
                  </a:lnTo>
                  <a:lnTo>
                    <a:pt x="0" y="0"/>
                  </a:lnTo>
                  <a:close/>
                </a:path>
              </a:pathLst>
            </a:custGeom>
            <a:ln w="9525">
              <a:solidFill>
                <a:srgbClr val="767070"/>
              </a:solidFill>
            </a:ln>
          </p:spPr>
          <p:txBody>
            <a:bodyPr wrap="square" lIns="0" tIns="0" rIns="0" bIns="0" rtlCol="0"/>
            <a:lstStyle/>
            <a:p>
              <a:endParaRPr/>
            </a:p>
          </p:txBody>
        </p:sp>
        <p:sp>
          <p:nvSpPr>
            <p:cNvPr id="7" name="object 7"/>
            <p:cNvSpPr/>
            <p:nvPr/>
          </p:nvSpPr>
          <p:spPr>
            <a:xfrm>
              <a:off x="1272539" y="483108"/>
              <a:ext cx="1673860" cy="596265"/>
            </a:xfrm>
            <a:custGeom>
              <a:avLst/>
              <a:gdLst/>
              <a:ahLst/>
              <a:cxnLst/>
              <a:rect l="l" t="t" r="r" b="b"/>
              <a:pathLst>
                <a:path w="1673860" h="596265">
                  <a:moveTo>
                    <a:pt x="1673352" y="0"/>
                  </a:moveTo>
                  <a:lnTo>
                    <a:pt x="0" y="0"/>
                  </a:lnTo>
                  <a:lnTo>
                    <a:pt x="0" y="595884"/>
                  </a:lnTo>
                  <a:lnTo>
                    <a:pt x="1673352" y="595884"/>
                  </a:lnTo>
                  <a:lnTo>
                    <a:pt x="1673352" y="0"/>
                  </a:lnTo>
                  <a:close/>
                </a:path>
              </a:pathLst>
            </a:custGeom>
            <a:solidFill>
              <a:srgbClr val="F1F1F1"/>
            </a:solidFill>
          </p:spPr>
          <p:txBody>
            <a:bodyPr wrap="square" lIns="0" tIns="0" rIns="0" bIns="0" rtlCol="0"/>
            <a:lstStyle/>
            <a:p>
              <a:endParaRPr/>
            </a:p>
          </p:txBody>
        </p:sp>
        <p:sp>
          <p:nvSpPr>
            <p:cNvPr id="8" name="object 8"/>
            <p:cNvSpPr/>
            <p:nvPr/>
          </p:nvSpPr>
          <p:spPr>
            <a:xfrm>
              <a:off x="1272539" y="483108"/>
              <a:ext cx="1673860" cy="596265"/>
            </a:xfrm>
            <a:custGeom>
              <a:avLst/>
              <a:gdLst/>
              <a:ahLst/>
              <a:cxnLst/>
              <a:rect l="l" t="t" r="r" b="b"/>
              <a:pathLst>
                <a:path w="1673860" h="596265">
                  <a:moveTo>
                    <a:pt x="0" y="0"/>
                  </a:moveTo>
                  <a:lnTo>
                    <a:pt x="1673352" y="0"/>
                  </a:lnTo>
                  <a:lnTo>
                    <a:pt x="1673352" y="595884"/>
                  </a:lnTo>
                  <a:lnTo>
                    <a:pt x="0" y="595884"/>
                  </a:lnTo>
                  <a:lnTo>
                    <a:pt x="0" y="0"/>
                  </a:lnTo>
                  <a:close/>
                </a:path>
              </a:pathLst>
            </a:custGeom>
            <a:ln w="9525">
              <a:solidFill>
                <a:srgbClr val="AEABAB"/>
              </a:solidFill>
            </a:ln>
          </p:spPr>
          <p:txBody>
            <a:bodyPr wrap="square" lIns="0" tIns="0" rIns="0" bIns="0" rtlCol="0"/>
            <a:lstStyle/>
            <a:p>
              <a:endParaRPr/>
            </a:p>
          </p:txBody>
        </p:sp>
      </p:grpSp>
      <p:sp>
        <p:nvSpPr>
          <p:cNvPr id="9" name="object 9"/>
          <p:cNvSpPr txBox="1"/>
          <p:nvPr/>
        </p:nvSpPr>
        <p:spPr>
          <a:xfrm>
            <a:off x="1277302" y="514051"/>
            <a:ext cx="1664335" cy="525145"/>
          </a:xfrm>
          <a:prstGeom prst="rect">
            <a:avLst/>
          </a:prstGeom>
        </p:spPr>
        <p:txBody>
          <a:bodyPr vert="horz" wrap="square" lIns="0" tIns="11430" rIns="0" bIns="0" rtlCol="0">
            <a:spAutoFit/>
          </a:bodyPr>
          <a:lstStyle/>
          <a:p>
            <a:pPr marL="299720" marR="292735" algn="ctr">
              <a:lnSpc>
                <a:spcPct val="102499"/>
              </a:lnSpc>
              <a:spcBef>
                <a:spcPts val="90"/>
              </a:spcBef>
            </a:pPr>
            <a:r>
              <a:rPr sz="800" dirty="0">
                <a:solidFill>
                  <a:srgbClr val="7E7E7E"/>
                </a:solidFill>
                <a:latin typeface="Agency FB"/>
                <a:cs typeface="Agency FB"/>
              </a:rPr>
              <a:t>CLEARED</a:t>
            </a:r>
            <a:r>
              <a:rPr sz="800" spc="20" dirty="0">
                <a:solidFill>
                  <a:srgbClr val="7E7E7E"/>
                </a:solidFill>
                <a:latin typeface="Agency FB"/>
                <a:cs typeface="Agency FB"/>
              </a:rPr>
              <a:t> </a:t>
            </a:r>
            <a:r>
              <a:rPr sz="800" dirty="0">
                <a:solidFill>
                  <a:srgbClr val="7E7E7E"/>
                </a:solidFill>
                <a:latin typeface="Agency FB"/>
                <a:cs typeface="Agency FB"/>
              </a:rPr>
              <a:t>FOR</a:t>
            </a:r>
            <a:r>
              <a:rPr sz="800" spc="20" dirty="0">
                <a:solidFill>
                  <a:srgbClr val="7E7E7E"/>
                </a:solidFill>
                <a:latin typeface="Agency FB"/>
                <a:cs typeface="Agency FB"/>
              </a:rPr>
              <a:t> </a:t>
            </a:r>
            <a:r>
              <a:rPr sz="800" dirty="0">
                <a:solidFill>
                  <a:srgbClr val="7E7E7E"/>
                </a:solidFill>
                <a:latin typeface="Agency FB"/>
                <a:cs typeface="Agency FB"/>
              </a:rPr>
              <a:t>OPEN</a:t>
            </a:r>
            <a:r>
              <a:rPr sz="800" spc="5" dirty="0">
                <a:solidFill>
                  <a:srgbClr val="7E7E7E"/>
                </a:solidFill>
                <a:latin typeface="Agency FB"/>
                <a:cs typeface="Agency FB"/>
              </a:rPr>
              <a:t> </a:t>
            </a:r>
            <a:r>
              <a:rPr sz="800" spc="-10" dirty="0">
                <a:solidFill>
                  <a:srgbClr val="7E7E7E"/>
                </a:solidFill>
                <a:latin typeface="Agency FB"/>
                <a:cs typeface="Agency FB"/>
              </a:rPr>
              <a:t>PUBLICATION</a:t>
            </a:r>
            <a:r>
              <a:rPr sz="800" spc="500" dirty="0">
                <a:solidFill>
                  <a:srgbClr val="7E7E7E"/>
                </a:solidFill>
                <a:latin typeface="Agency FB"/>
                <a:cs typeface="Agency FB"/>
              </a:rPr>
              <a:t> </a:t>
            </a:r>
            <a:r>
              <a:rPr sz="800" dirty="0">
                <a:solidFill>
                  <a:srgbClr val="7E7E7E"/>
                </a:solidFill>
                <a:latin typeface="Agency FB"/>
                <a:cs typeface="Agency FB"/>
              </a:rPr>
              <a:t>APR</a:t>
            </a:r>
            <a:r>
              <a:rPr sz="800" spc="15" dirty="0">
                <a:solidFill>
                  <a:srgbClr val="7E7E7E"/>
                </a:solidFill>
                <a:latin typeface="Agency FB"/>
                <a:cs typeface="Agency FB"/>
              </a:rPr>
              <a:t> </a:t>
            </a:r>
            <a:r>
              <a:rPr sz="800" dirty="0">
                <a:solidFill>
                  <a:srgbClr val="7E7E7E"/>
                </a:solidFill>
                <a:latin typeface="Agency FB"/>
                <a:cs typeface="Agency FB"/>
              </a:rPr>
              <a:t>17, </a:t>
            </a:r>
            <a:r>
              <a:rPr sz="800" spc="-20" dirty="0">
                <a:solidFill>
                  <a:srgbClr val="7E7E7E"/>
                </a:solidFill>
                <a:latin typeface="Agency FB"/>
                <a:cs typeface="Agency FB"/>
              </a:rPr>
              <a:t>2023</a:t>
            </a:r>
            <a:endParaRPr sz="800">
              <a:latin typeface="Agency FB"/>
              <a:cs typeface="Agency FB"/>
            </a:endParaRPr>
          </a:p>
          <a:p>
            <a:pPr algn="ctr">
              <a:lnSpc>
                <a:spcPct val="100000"/>
              </a:lnSpc>
              <a:spcBef>
                <a:spcPts val="25"/>
              </a:spcBef>
            </a:pPr>
            <a:r>
              <a:rPr sz="800" dirty="0">
                <a:solidFill>
                  <a:srgbClr val="7E7E7E"/>
                </a:solidFill>
                <a:latin typeface="Agency FB"/>
                <a:cs typeface="Agency FB"/>
              </a:rPr>
              <a:t>Department</a:t>
            </a:r>
            <a:r>
              <a:rPr sz="800" spc="30" dirty="0">
                <a:solidFill>
                  <a:srgbClr val="7E7E7E"/>
                </a:solidFill>
                <a:latin typeface="Agency FB"/>
                <a:cs typeface="Agency FB"/>
              </a:rPr>
              <a:t> </a:t>
            </a:r>
            <a:r>
              <a:rPr sz="800" dirty="0">
                <a:solidFill>
                  <a:srgbClr val="7E7E7E"/>
                </a:solidFill>
                <a:latin typeface="Agency FB"/>
                <a:cs typeface="Agency FB"/>
              </a:rPr>
              <a:t>of</a:t>
            </a:r>
            <a:r>
              <a:rPr sz="800" spc="45" dirty="0">
                <a:solidFill>
                  <a:srgbClr val="7E7E7E"/>
                </a:solidFill>
                <a:latin typeface="Agency FB"/>
                <a:cs typeface="Agency FB"/>
              </a:rPr>
              <a:t> </a:t>
            </a:r>
            <a:r>
              <a:rPr sz="800" spc="-10" dirty="0">
                <a:solidFill>
                  <a:srgbClr val="7E7E7E"/>
                </a:solidFill>
                <a:latin typeface="Agency FB"/>
                <a:cs typeface="Agency FB"/>
              </a:rPr>
              <a:t>Defense</a:t>
            </a:r>
            <a:endParaRPr sz="800">
              <a:latin typeface="Agency FB"/>
              <a:cs typeface="Agency FB"/>
            </a:endParaRPr>
          </a:p>
          <a:p>
            <a:pPr marL="3810" algn="ctr">
              <a:lnSpc>
                <a:spcPct val="100000"/>
              </a:lnSpc>
              <a:spcBef>
                <a:spcPts val="25"/>
              </a:spcBef>
            </a:pPr>
            <a:r>
              <a:rPr sz="800" dirty="0">
                <a:solidFill>
                  <a:srgbClr val="7E7E7E"/>
                </a:solidFill>
                <a:latin typeface="Agency FB"/>
                <a:cs typeface="Agency FB"/>
              </a:rPr>
              <a:t>Office</a:t>
            </a:r>
            <a:r>
              <a:rPr sz="800" spc="55" dirty="0">
                <a:solidFill>
                  <a:srgbClr val="7E7E7E"/>
                </a:solidFill>
                <a:latin typeface="Agency FB"/>
                <a:cs typeface="Agency FB"/>
              </a:rPr>
              <a:t> </a:t>
            </a:r>
            <a:r>
              <a:rPr sz="800" dirty="0">
                <a:solidFill>
                  <a:srgbClr val="7E7E7E"/>
                </a:solidFill>
                <a:latin typeface="Agency FB"/>
                <a:cs typeface="Agency FB"/>
              </a:rPr>
              <a:t>of</a:t>
            </a:r>
            <a:r>
              <a:rPr sz="800" spc="40" dirty="0">
                <a:solidFill>
                  <a:srgbClr val="7E7E7E"/>
                </a:solidFill>
                <a:latin typeface="Agency FB"/>
                <a:cs typeface="Agency FB"/>
              </a:rPr>
              <a:t> </a:t>
            </a:r>
            <a:r>
              <a:rPr sz="800" dirty="0">
                <a:solidFill>
                  <a:srgbClr val="7E7E7E"/>
                </a:solidFill>
                <a:latin typeface="Agency FB"/>
                <a:cs typeface="Agency FB"/>
              </a:rPr>
              <a:t>Prepublication</a:t>
            </a:r>
            <a:r>
              <a:rPr sz="800" spc="35" dirty="0">
                <a:solidFill>
                  <a:srgbClr val="7E7E7E"/>
                </a:solidFill>
                <a:latin typeface="Agency FB"/>
                <a:cs typeface="Agency FB"/>
              </a:rPr>
              <a:t> </a:t>
            </a:r>
            <a:r>
              <a:rPr sz="800" dirty="0">
                <a:solidFill>
                  <a:srgbClr val="7E7E7E"/>
                </a:solidFill>
                <a:latin typeface="Agency FB"/>
                <a:cs typeface="Agency FB"/>
              </a:rPr>
              <a:t>and</a:t>
            </a:r>
            <a:r>
              <a:rPr sz="800" spc="55" dirty="0">
                <a:solidFill>
                  <a:srgbClr val="7E7E7E"/>
                </a:solidFill>
                <a:latin typeface="Agency FB"/>
                <a:cs typeface="Agency FB"/>
              </a:rPr>
              <a:t> </a:t>
            </a:r>
            <a:r>
              <a:rPr sz="800" dirty="0">
                <a:solidFill>
                  <a:srgbClr val="7E7E7E"/>
                </a:solidFill>
                <a:latin typeface="Agency FB"/>
                <a:cs typeface="Agency FB"/>
              </a:rPr>
              <a:t>Security</a:t>
            </a:r>
            <a:r>
              <a:rPr sz="800" spc="25" dirty="0">
                <a:solidFill>
                  <a:srgbClr val="7E7E7E"/>
                </a:solidFill>
                <a:latin typeface="Agency FB"/>
                <a:cs typeface="Agency FB"/>
              </a:rPr>
              <a:t> </a:t>
            </a:r>
            <a:r>
              <a:rPr sz="800" spc="-10" dirty="0">
                <a:solidFill>
                  <a:srgbClr val="7E7E7E"/>
                </a:solidFill>
                <a:latin typeface="Agency FB"/>
                <a:cs typeface="Agency FB"/>
              </a:rPr>
              <a:t>Review</a:t>
            </a:r>
            <a:endParaRPr sz="800">
              <a:latin typeface="Agency FB"/>
              <a:cs typeface="Agency FB"/>
            </a:endParaRPr>
          </a:p>
        </p:txBody>
      </p:sp>
      <p:sp>
        <p:nvSpPr>
          <p:cNvPr id="10" name="object 10"/>
          <p:cNvSpPr txBox="1"/>
          <p:nvPr/>
        </p:nvSpPr>
        <p:spPr>
          <a:xfrm>
            <a:off x="4335905" y="607452"/>
            <a:ext cx="3519170" cy="793115"/>
          </a:xfrm>
          <a:prstGeom prst="rect">
            <a:avLst/>
          </a:prstGeom>
        </p:spPr>
        <p:txBody>
          <a:bodyPr vert="horz" wrap="square" lIns="0" tIns="52705" rIns="0" bIns="0" rtlCol="0">
            <a:spAutoFit/>
          </a:bodyPr>
          <a:lstStyle/>
          <a:p>
            <a:pPr algn="ctr">
              <a:lnSpc>
                <a:spcPct val="100000"/>
              </a:lnSpc>
              <a:spcBef>
                <a:spcPts val="415"/>
              </a:spcBef>
            </a:pPr>
            <a:r>
              <a:rPr sz="2800" dirty="0">
                <a:latin typeface="High Tower Text"/>
                <a:cs typeface="High Tower Text"/>
              </a:rPr>
              <a:t>UAP</a:t>
            </a:r>
            <a:r>
              <a:rPr sz="2800" spc="-40" dirty="0">
                <a:latin typeface="High Tower Text"/>
                <a:cs typeface="High Tower Text"/>
              </a:rPr>
              <a:t> </a:t>
            </a:r>
            <a:r>
              <a:rPr sz="2800" dirty="0">
                <a:latin typeface="High Tower Text"/>
                <a:cs typeface="High Tower Text"/>
              </a:rPr>
              <a:t>Reporting</a:t>
            </a:r>
            <a:r>
              <a:rPr sz="2800" spc="-60" dirty="0">
                <a:latin typeface="High Tower Text"/>
                <a:cs typeface="High Tower Text"/>
              </a:rPr>
              <a:t> </a:t>
            </a:r>
            <a:r>
              <a:rPr sz="2800" spc="-10" dirty="0">
                <a:latin typeface="High Tower Text"/>
                <a:cs typeface="High Tower Text"/>
              </a:rPr>
              <a:t>Trends</a:t>
            </a:r>
            <a:endParaRPr sz="2800" dirty="0">
              <a:latin typeface="High Tower Text"/>
              <a:cs typeface="High Tower Text"/>
            </a:endParaRPr>
          </a:p>
          <a:p>
            <a:pPr algn="ctr">
              <a:lnSpc>
                <a:spcPct val="100000"/>
              </a:lnSpc>
              <a:spcBef>
                <a:spcPts val="204"/>
              </a:spcBef>
            </a:pPr>
            <a:r>
              <a:rPr sz="1800" i="1" spc="-10" dirty="0">
                <a:solidFill>
                  <a:srgbClr val="7E7E7E"/>
                </a:solidFill>
                <a:latin typeface="High Tower Text"/>
                <a:cs typeface="High Tower Text"/>
              </a:rPr>
              <a:t>1996-</a:t>
            </a:r>
            <a:r>
              <a:rPr sz="1800" i="1" spc="-20" dirty="0">
                <a:solidFill>
                  <a:srgbClr val="7E7E7E"/>
                </a:solidFill>
                <a:latin typeface="High Tower Text"/>
                <a:cs typeface="High Tower Text"/>
              </a:rPr>
              <a:t>2023</a:t>
            </a:r>
            <a:endParaRPr sz="1800" dirty="0">
              <a:latin typeface="High Tower Text"/>
              <a:cs typeface="High Tower Text"/>
            </a:endParaRPr>
          </a:p>
        </p:txBody>
      </p:sp>
      <p:grpSp>
        <p:nvGrpSpPr>
          <p:cNvPr id="11" name="object 11"/>
          <p:cNvGrpSpPr/>
          <p:nvPr/>
        </p:nvGrpSpPr>
        <p:grpSpPr>
          <a:xfrm>
            <a:off x="231648" y="1557527"/>
            <a:ext cx="4871085" cy="429895"/>
            <a:chOff x="231648" y="1557527"/>
            <a:chExt cx="4871085" cy="429895"/>
          </a:xfrm>
        </p:grpSpPr>
        <p:pic>
          <p:nvPicPr>
            <p:cNvPr id="12" name="object 12"/>
            <p:cNvPicPr/>
            <p:nvPr/>
          </p:nvPicPr>
          <p:blipFill>
            <a:blip r:embed="rId2" cstate="print"/>
            <a:stretch>
              <a:fillRect/>
            </a:stretch>
          </p:blipFill>
          <p:spPr>
            <a:xfrm>
              <a:off x="231648" y="1557527"/>
              <a:ext cx="4870703" cy="385571"/>
            </a:xfrm>
            <a:prstGeom prst="rect">
              <a:avLst/>
            </a:prstGeom>
          </p:spPr>
        </p:pic>
        <p:pic>
          <p:nvPicPr>
            <p:cNvPr id="13" name="object 13"/>
            <p:cNvPicPr/>
            <p:nvPr/>
          </p:nvPicPr>
          <p:blipFill>
            <a:blip r:embed="rId3" cstate="print"/>
            <a:stretch>
              <a:fillRect/>
            </a:stretch>
          </p:blipFill>
          <p:spPr>
            <a:xfrm>
              <a:off x="1589532" y="1557528"/>
              <a:ext cx="2153411" cy="429767"/>
            </a:xfrm>
            <a:prstGeom prst="rect">
              <a:avLst/>
            </a:prstGeom>
          </p:spPr>
        </p:pic>
      </p:grpSp>
      <p:sp>
        <p:nvSpPr>
          <p:cNvPr id="14" name="object 14"/>
          <p:cNvSpPr txBox="1"/>
          <p:nvPr/>
        </p:nvSpPr>
        <p:spPr>
          <a:xfrm>
            <a:off x="257556" y="1583436"/>
            <a:ext cx="4764405" cy="279400"/>
          </a:xfrm>
          <a:prstGeom prst="rect">
            <a:avLst/>
          </a:prstGeom>
          <a:solidFill>
            <a:srgbClr val="FFFFFF"/>
          </a:solidFill>
        </p:spPr>
        <p:txBody>
          <a:bodyPr vert="horz" wrap="square" lIns="0" tIns="43815" rIns="0" bIns="0" rtlCol="0">
            <a:spAutoFit/>
          </a:bodyPr>
          <a:lstStyle/>
          <a:p>
            <a:pPr algn="ctr">
              <a:lnSpc>
                <a:spcPct val="100000"/>
              </a:lnSpc>
              <a:spcBef>
                <a:spcPts val="345"/>
              </a:spcBef>
            </a:pPr>
            <a:r>
              <a:rPr sz="1200" spc="-10" dirty="0">
                <a:latin typeface="Segoe UI"/>
                <a:cs typeface="Segoe UI"/>
              </a:rPr>
              <a:t>REPORTED-</a:t>
            </a:r>
            <a:r>
              <a:rPr sz="1200" dirty="0">
                <a:latin typeface="Segoe UI"/>
                <a:cs typeface="Segoe UI"/>
              </a:rPr>
              <a:t>UAP</a:t>
            </a:r>
            <a:r>
              <a:rPr sz="1200" spc="85" dirty="0">
                <a:latin typeface="Segoe UI"/>
                <a:cs typeface="Segoe UI"/>
              </a:rPr>
              <a:t> </a:t>
            </a:r>
            <a:r>
              <a:rPr sz="1200" spc="-10" dirty="0">
                <a:latin typeface="Segoe UI"/>
                <a:cs typeface="Segoe UI"/>
              </a:rPr>
              <a:t>ALTITUDES</a:t>
            </a:r>
            <a:endParaRPr sz="1200">
              <a:latin typeface="Segoe UI"/>
              <a:cs typeface="Segoe UI"/>
            </a:endParaRPr>
          </a:p>
        </p:txBody>
      </p:sp>
      <p:grpSp>
        <p:nvGrpSpPr>
          <p:cNvPr id="15" name="object 15"/>
          <p:cNvGrpSpPr/>
          <p:nvPr/>
        </p:nvGrpSpPr>
        <p:grpSpPr>
          <a:xfrm>
            <a:off x="257556" y="1565147"/>
            <a:ext cx="8126095" cy="5032375"/>
            <a:chOff x="257556" y="1565147"/>
            <a:chExt cx="8126095" cy="5032375"/>
          </a:xfrm>
        </p:grpSpPr>
        <p:pic>
          <p:nvPicPr>
            <p:cNvPr id="16" name="object 16"/>
            <p:cNvPicPr/>
            <p:nvPr/>
          </p:nvPicPr>
          <p:blipFill>
            <a:blip r:embed="rId4" cstate="print"/>
            <a:stretch>
              <a:fillRect/>
            </a:stretch>
          </p:blipFill>
          <p:spPr>
            <a:xfrm>
              <a:off x="257556" y="1901951"/>
              <a:ext cx="4764024" cy="4695444"/>
            </a:xfrm>
            <a:prstGeom prst="rect">
              <a:avLst/>
            </a:prstGeom>
          </p:spPr>
        </p:pic>
        <p:pic>
          <p:nvPicPr>
            <p:cNvPr id="17" name="object 17"/>
            <p:cNvPicPr/>
            <p:nvPr/>
          </p:nvPicPr>
          <p:blipFill>
            <a:blip r:embed="rId5" cstate="print"/>
            <a:stretch>
              <a:fillRect/>
            </a:stretch>
          </p:blipFill>
          <p:spPr>
            <a:xfrm>
              <a:off x="5113020" y="1565147"/>
              <a:ext cx="3270503" cy="573023"/>
            </a:xfrm>
            <a:prstGeom prst="rect">
              <a:avLst/>
            </a:prstGeom>
          </p:spPr>
        </p:pic>
        <p:pic>
          <p:nvPicPr>
            <p:cNvPr id="18" name="object 18"/>
            <p:cNvPicPr/>
            <p:nvPr/>
          </p:nvPicPr>
          <p:blipFill>
            <a:blip r:embed="rId6" cstate="print"/>
            <a:stretch>
              <a:fillRect/>
            </a:stretch>
          </p:blipFill>
          <p:spPr>
            <a:xfrm>
              <a:off x="5803391" y="1565147"/>
              <a:ext cx="1888235" cy="614171"/>
            </a:xfrm>
            <a:prstGeom prst="rect">
              <a:avLst/>
            </a:prstGeom>
          </p:spPr>
        </p:pic>
      </p:grpSp>
      <p:sp>
        <p:nvSpPr>
          <p:cNvPr id="19" name="object 19"/>
          <p:cNvSpPr txBox="1"/>
          <p:nvPr/>
        </p:nvSpPr>
        <p:spPr>
          <a:xfrm>
            <a:off x="5138928" y="1591055"/>
            <a:ext cx="3164205" cy="466725"/>
          </a:xfrm>
          <a:prstGeom prst="rect">
            <a:avLst/>
          </a:prstGeom>
          <a:solidFill>
            <a:srgbClr val="FFFFFF"/>
          </a:solidFill>
        </p:spPr>
        <p:txBody>
          <a:bodyPr vert="horz" wrap="square" lIns="0" tIns="41910" rIns="0" bIns="0" rtlCol="0">
            <a:spAutoFit/>
          </a:bodyPr>
          <a:lstStyle/>
          <a:p>
            <a:pPr marL="782955" marR="775970" indent="48260">
              <a:lnSpc>
                <a:spcPct val="100800"/>
              </a:lnSpc>
              <a:spcBef>
                <a:spcPts val="330"/>
              </a:spcBef>
            </a:pPr>
            <a:r>
              <a:rPr sz="1200" spc="-10" dirty="0">
                <a:latin typeface="Segoe UI"/>
                <a:cs typeface="Segoe UI"/>
              </a:rPr>
              <a:t>TYPICALLY-REPORTED </a:t>
            </a:r>
            <a:r>
              <a:rPr sz="1200" dirty="0">
                <a:latin typeface="Segoe UI"/>
                <a:cs typeface="Segoe UI"/>
              </a:rPr>
              <a:t>UAP </a:t>
            </a:r>
            <a:r>
              <a:rPr sz="1200" spc="-10" dirty="0">
                <a:latin typeface="Segoe UI"/>
                <a:cs typeface="Segoe UI"/>
              </a:rPr>
              <a:t>CHARACTERISTICS</a:t>
            </a:r>
            <a:endParaRPr sz="1200">
              <a:latin typeface="Segoe UI"/>
              <a:cs typeface="Segoe UI"/>
            </a:endParaRPr>
          </a:p>
        </p:txBody>
      </p:sp>
      <p:graphicFrame>
        <p:nvGraphicFramePr>
          <p:cNvPr id="20" name="object 20"/>
          <p:cNvGraphicFramePr>
            <a:graphicFrameLocks noGrp="1"/>
          </p:cNvGraphicFramePr>
          <p:nvPr/>
        </p:nvGraphicFramePr>
        <p:xfrm>
          <a:off x="5132208" y="2180612"/>
          <a:ext cx="3164204" cy="4361815"/>
        </p:xfrm>
        <a:graphic>
          <a:graphicData uri="http://schemas.openxmlformats.org/drawingml/2006/table">
            <a:tbl>
              <a:tblPr firstRow="1" bandRow="1">
                <a:tableStyleId>{2D5ABB26-0587-4C30-8999-92F81FD0307C}</a:tableStyleId>
              </a:tblPr>
              <a:tblGrid>
                <a:gridCol w="450215">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gridCol w="1786889">
                  <a:extLst>
                    <a:ext uri="{9D8B030D-6E8A-4147-A177-3AD203B41FA5}">
                      <a16:colId xmlns:a16="http://schemas.microsoft.com/office/drawing/2014/main" val="20002"/>
                    </a:ext>
                  </a:extLst>
                </a:gridCol>
              </a:tblGrid>
              <a:tr h="471170">
                <a:tc rowSpan="3">
                  <a:txBody>
                    <a:bodyPr/>
                    <a:lstStyle/>
                    <a:p>
                      <a:pPr marL="331470">
                        <a:lnSpc>
                          <a:spcPct val="100000"/>
                        </a:lnSpc>
                        <a:spcBef>
                          <a:spcPts val="1040"/>
                        </a:spcBef>
                      </a:pPr>
                      <a:r>
                        <a:rPr sz="1200" spc="-10" dirty="0">
                          <a:latin typeface="Agency FB"/>
                          <a:cs typeface="Agency FB"/>
                        </a:rPr>
                        <a:t>Appearance</a:t>
                      </a:r>
                      <a:endParaRPr sz="1200">
                        <a:latin typeface="Agency FB"/>
                        <a:cs typeface="Agency FB"/>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olid"/>
                    </a:lnT>
                    <a:lnB w="6350">
                      <a:solidFill>
                        <a:srgbClr val="585858"/>
                      </a:solidFill>
                      <a:prstDash val="sysDot"/>
                    </a:lnB>
                    <a:solidFill>
                      <a:srgbClr val="F1F1F1"/>
                    </a:solidFill>
                  </a:tcPr>
                </a:tc>
                <a:tc>
                  <a:txBody>
                    <a:bodyPr/>
                    <a:lstStyle/>
                    <a:p>
                      <a:pPr marL="156210">
                        <a:lnSpc>
                          <a:spcPct val="100000"/>
                        </a:lnSpc>
                        <a:spcBef>
                          <a:spcPts val="1125"/>
                        </a:spcBef>
                      </a:pPr>
                      <a:r>
                        <a:rPr sz="1200" spc="-10" dirty="0">
                          <a:latin typeface="Agency FB"/>
                          <a:cs typeface="Agency FB"/>
                        </a:rPr>
                        <a:t>Morphology</a:t>
                      </a:r>
                      <a:endParaRPr sz="1200">
                        <a:latin typeface="Agency FB"/>
                        <a:cs typeface="Agency FB"/>
                      </a:endParaRPr>
                    </a:p>
                  </a:txBody>
                  <a:tcPr marL="0" marR="0" marT="142875" marB="0">
                    <a:lnL w="6350">
                      <a:solidFill>
                        <a:srgbClr val="585858"/>
                      </a:solidFill>
                      <a:prstDash val="sysDot"/>
                    </a:lnL>
                    <a:lnR w="6350">
                      <a:solidFill>
                        <a:srgbClr val="585858"/>
                      </a:solidFill>
                      <a:prstDash val="sysDot"/>
                    </a:lnR>
                    <a:lnT w="6350">
                      <a:solidFill>
                        <a:srgbClr val="585858"/>
                      </a:solidFill>
                      <a:prstDash val="solid"/>
                    </a:lnT>
                    <a:lnB w="6350">
                      <a:solidFill>
                        <a:srgbClr val="585858"/>
                      </a:solidFill>
                      <a:prstDash val="sysDot"/>
                    </a:lnB>
                    <a:solidFill>
                      <a:srgbClr val="F1F1F1"/>
                    </a:solidFill>
                  </a:tcPr>
                </a:tc>
                <a:tc>
                  <a:txBody>
                    <a:bodyPr/>
                    <a:lstStyle/>
                    <a:p>
                      <a:pPr marL="156210">
                        <a:lnSpc>
                          <a:spcPct val="100000"/>
                        </a:lnSpc>
                        <a:spcBef>
                          <a:spcPts val="1125"/>
                        </a:spcBef>
                      </a:pPr>
                      <a:r>
                        <a:rPr sz="1200" dirty="0">
                          <a:latin typeface="Agency FB"/>
                          <a:cs typeface="Agency FB"/>
                        </a:rPr>
                        <a:t>Round,</a:t>
                      </a:r>
                      <a:r>
                        <a:rPr sz="1200" spc="-25" dirty="0">
                          <a:latin typeface="Agency FB"/>
                          <a:cs typeface="Agency FB"/>
                        </a:rPr>
                        <a:t> </a:t>
                      </a:r>
                      <a:r>
                        <a:rPr sz="1200" dirty="0">
                          <a:latin typeface="Agency FB"/>
                          <a:cs typeface="Agency FB"/>
                        </a:rPr>
                        <a:t>Atypical</a:t>
                      </a:r>
                      <a:r>
                        <a:rPr sz="1200" spc="-25" dirty="0">
                          <a:latin typeface="Agency FB"/>
                          <a:cs typeface="Agency FB"/>
                        </a:rPr>
                        <a:t> </a:t>
                      </a:r>
                      <a:r>
                        <a:rPr sz="1200" spc="-10" dirty="0">
                          <a:latin typeface="Agency FB"/>
                          <a:cs typeface="Agency FB"/>
                        </a:rPr>
                        <a:t>Orientation</a:t>
                      </a:r>
                      <a:endParaRPr sz="1200">
                        <a:latin typeface="Agency FB"/>
                        <a:cs typeface="Agency FB"/>
                      </a:endParaRPr>
                    </a:p>
                  </a:txBody>
                  <a:tcPr marL="0" marR="0" marT="142875" marB="0">
                    <a:lnL w="6350">
                      <a:solidFill>
                        <a:srgbClr val="585858"/>
                      </a:solidFill>
                      <a:prstDash val="sysDot"/>
                    </a:lnL>
                    <a:lnR w="12700">
                      <a:solidFill>
                        <a:srgbClr val="FFFFFF"/>
                      </a:solidFill>
                      <a:prstDash val="solid"/>
                    </a:lnR>
                    <a:lnT w="6350">
                      <a:solidFill>
                        <a:srgbClr val="585858"/>
                      </a:solidFill>
                      <a:prstDash val="solid"/>
                    </a:lnT>
                    <a:lnB w="6350">
                      <a:solidFill>
                        <a:srgbClr val="585858"/>
                      </a:solidFill>
                      <a:prstDash val="sysDot"/>
                    </a:lnB>
                    <a:solidFill>
                      <a:srgbClr val="F1F1F1"/>
                    </a:solidFill>
                  </a:tcPr>
                </a:tc>
                <a:extLst>
                  <a:ext uri="{0D108BD9-81ED-4DB2-BD59-A6C34878D82A}">
                    <a16:rowId xmlns:a16="http://schemas.microsoft.com/office/drawing/2014/main" val="10000"/>
                  </a:ext>
                </a:extLst>
              </a:tr>
              <a:tr h="38227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olid"/>
                    </a:lnT>
                    <a:lnB w="6350">
                      <a:solidFill>
                        <a:srgbClr val="585858"/>
                      </a:solidFill>
                      <a:prstDash val="sysDot"/>
                    </a:lnB>
                    <a:solidFill>
                      <a:srgbClr val="F1F1F1"/>
                    </a:solidFill>
                  </a:tcPr>
                </a:tc>
                <a:tc>
                  <a:txBody>
                    <a:bodyPr/>
                    <a:lstStyle/>
                    <a:p>
                      <a:pPr marL="156210">
                        <a:lnSpc>
                          <a:spcPct val="100000"/>
                        </a:lnSpc>
                        <a:spcBef>
                          <a:spcPts val="775"/>
                        </a:spcBef>
                      </a:pPr>
                      <a:r>
                        <a:rPr sz="1200" spc="-20" dirty="0">
                          <a:latin typeface="Agency FB"/>
                          <a:cs typeface="Agency FB"/>
                        </a:rPr>
                        <a:t>Size</a:t>
                      </a:r>
                      <a:endParaRPr sz="1200">
                        <a:latin typeface="Agency FB"/>
                        <a:cs typeface="Agency FB"/>
                      </a:endParaRPr>
                    </a:p>
                  </a:txBody>
                  <a:tcPr marL="0" marR="0" marT="9842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a:lnSpc>
                          <a:spcPct val="100000"/>
                        </a:lnSpc>
                        <a:spcBef>
                          <a:spcPts val="775"/>
                        </a:spcBef>
                      </a:pPr>
                      <a:r>
                        <a:rPr sz="1200" spc="-10" dirty="0">
                          <a:latin typeface="Agency FB"/>
                          <a:cs typeface="Agency FB"/>
                        </a:rPr>
                        <a:t>1-</a:t>
                      </a:r>
                      <a:r>
                        <a:rPr sz="1200" dirty="0">
                          <a:latin typeface="Agency FB"/>
                          <a:cs typeface="Agency FB"/>
                        </a:rPr>
                        <a:t>4</a:t>
                      </a:r>
                      <a:r>
                        <a:rPr sz="1200" spc="10" dirty="0">
                          <a:latin typeface="Agency FB"/>
                          <a:cs typeface="Agency FB"/>
                        </a:rPr>
                        <a:t> </a:t>
                      </a:r>
                      <a:r>
                        <a:rPr sz="1200" spc="-10" dirty="0">
                          <a:latin typeface="Agency FB"/>
                          <a:cs typeface="Agency FB"/>
                        </a:rPr>
                        <a:t>Meters</a:t>
                      </a:r>
                      <a:endParaRPr sz="1200">
                        <a:latin typeface="Agency FB"/>
                        <a:cs typeface="Agency FB"/>
                      </a:endParaRPr>
                    </a:p>
                  </a:txBody>
                  <a:tcPr marL="0" marR="0" marT="9842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1"/>
                  </a:ext>
                </a:extLst>
              </a:tr>
              <a:tr h="38227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olid"/>
                    </a:lnT>
                    <a:lnB w="6350">
                      <a:solidFill>
                        <a:srgbClr val="585858"/>
                      </a:solidFill>
                      <a:prstDash val="sysDot"/>
                    </a:lnB>
                    <a:solidFill>
                      <a:srgbClr val="F1F1F1"/>
                    </a:solidFill>
                  </a:tcPr>
                </a:tc>
                <a:tc>
                  <a:txBody>
                    <a:bodyPr/>
                    <a:lstStyle/>
                    <a:p>
                      <a:pPr marL="156210">
                        <a:lnSpc>
                          <a:spcPct val="100000"/>
                        </a:lnSpc>
                        <a:spcBef>
                          <a:spcPts val="775"/>
                        </a:spcBef>
                      </a:pPr>
                      <a:r>
                        <a:rPr sz="1200" spc="-10" dirty="0">
                          <a:latin typeface="Agency FB"/>
                          <a:cs typeface="Agency FB"/>
                        </a:rPr>
                        <a:t>Color</a:t>
                      </a:r>
                      <a:endParaRPr sz="1200">
                        <a:latin typeface="Agency FB"/>
                        <a:cs typeface="Agency FB"/>
                      </a:endParaRPr>
                    </a:p>
                  </a:txBody>
                  <a:tcPr marL="0" marR="0" marT="9842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a:lnSpc>
                          <a:spcPct val="100000"/>
                        </a:lnSpc>
                        <a:spcBef>
                          <a:spcPts val="775"/>
                        </a:spcBef>
                      </a:pPr>
                      <a:r>
                        <a:rPr sz="1200" dirty="0">
                          <a:latin typeface="Agency FB"/>
                          <a:cs typeface="Agency FB"/>
                        </a:rPr>
                        <a:t>White,</a:t>
                      </a:r>
                      <a:r>
                        <a:rPr sz="1200" spc="-35" dirty="0">
                          <a:latin typeface="Agency FB"/>
                          <a:cs typeface="Agency FB"/>
                        </a:rPr>
                        <a:t> </a:t>
                      </a:r>
                      <a:r>
                        <a:rPr sz="1200" dirty="0">
                          <a:latin typeface="Agency FB"/>
                          <a:cs typeface="Agency FB"/>
                        </a:rPr>
                        <a:t>Silver,</a:t>
                      </a:r>
                      <a:r>
                        <a:rPr sz="1200" spc="-10" dirty="0">
                          <a:latin typeface="Agency FB"/>
                          <a:cs typeface="Agency FB"/>
                        </a:rPr>
                        <a:t> Translucent</a:t>
                      </a:r>
                      <a:endParaRPr sz="1200">
                        <a:latin typeface="Agency FB"/>
                        <a:cs typeface="Agency FB"/>
                      </a:endParaRPr>
                    </a:p>
                  </a:txBody>
                  <a:tcPr marL="0" marR="0" marT="9842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2"/>
                  </a:ext>
                </a:extLst>
              </a:tr>
              <a:tr h="382270">
                <a:tc rowSpan="2">
                  <a:txBody>
                    <a:bodyPr/>
                    <a:lstStyle/>
                    <a:p>
                      <a:pPr marL="127000">
                        <a:lnSpc>
                          <a:spcPct val="100000"/>
                        </a:lnSpc>
                        <a:spcBef>
                          <a:spcPts val="1040"/>
                        </a:spcBef>
                      </a:pPr>
                      <a:r>
                        <a:rPr sz="1200" spc="-10" dirty="0">
                          <a:latin typeface="Agency FB"/>
                          <a:cs typeface="Agency FB"/>
                        </a:rPr>
                        <a:t>Performance</a:t>
                      </a:r>
                      <a:endParaRPr sz="1200">
                        <a:latin typeface="Agency FB"/>
                        <a:cs typeface="Agency FB"/>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ysDot"/>
                    </a:lnB>
                  </a:tcPr>
                </a:tc>
                <a:tc>
                  <a:txBody>
                    <a:bodyPr/>
                    <a:lstStyle/>
                    <a:p>
                      <a:pPr marL="156210">
                        <a:lnSpc>
                          <a:spcPct val="100000"/>
                        </a:lnSpc>
                        <a:spcBef>
                          <a:spcPts val="775"/>
                        </a:spcBef>
                      </a:pPr>
                      <a:r>
                        <a:rPr sz="1200" spc="-10" dirty="0">
                          <a:latin typeface="Agency FB"/>
                          <a:cs typeface="Agency FB"/>
                        </a:rPr>
                        <a:t>Altitude</a:t>
                      </a:r>
                      <a:endParaRPr sz="1200">
                        <a:latin typeface="Agency FB"/>
                        <a:cs typeface="Agency FB"/>
                      </a:endParaRPr>
                    </a:p>
                  </a:txBody>
                  <a:tcPr marL="0" marR="0" marT="9842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tcPr>
                </a:tc>
                <a:tc>
                  <a:txBody>
                    <a:bodyPr/>
                    <a:lstStyle/>
                    <a:p>
                      <a:pPr marL="156210">
                        <a:lnSpc>
                          <a:spcPct val="100000"/>
                        </a:lnSpc>
                        <a:spcBef>
                          <a:spcPts val="775"/>
                        </a:spcBef>
                      </a:pPr>
                      <a:r>
                        <a:rPr sz="1200" dirty="0">
                          <a:latin typeface="Agency FB"/>
                          <a:cs typeface="Agency FB"/>
                        </a:rPr>
                        <a:t>10k –</a:t>
                      </a:r>
                      <a:r>
                        <a:rPr sz="1200" spc="-15" dirty="0">
                          <a:latin typeface="Agency FB"/>
                          <a:cs typeface="Agency FB"/>
                        </a:rPr>
                        <a:t> </a:t>
                      </a:r>
                      <a:r>
                        <a:rPr sz="1200" dirty="0">
                          <a:latin typeface="Agency FB"/>
                          <a:cs typeface="Agency FB"/>
                        </a:rPr>
                        <a:t>30k</a:t>
                      </a:r>
                      <a:r>
                        <a:rPr sz="1200" spc="-5" dirty="0">
                          <a:latin typeface="Agency FB"/>
                          <a:cs typeface="Agency FB"/>
                        </a:rPr>
                        <a:t> </a:t>
                      </a:r>
                      <a:r>
                        <a:rPr sz="1200" spc="-20" dirty="0">
                          <a:latin typeface="Agency FB"/>
                          <a:cs typeface="Agency FB"/>
                        </a:rPr>
                        <a:t>feet</a:t>
                      </a:r>
                      <a:endParaRPr sz="1200">
                        <a:latin typeface="Agency FB"/>
                        <a:cs typeface="Agency FB"/>
                      </a:endParaRPr>
                    </a:p>
                  </a:txBody>
                  <a:tcPr marL="0" marR="0" marT="9842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tcPr>
                </a:tc>
                <a:extLst>
                  <a:ext uri="{0D108BD9-81ED-4DB2-BD59-A6C34878D82A}">
                    <a16:rowId xmlns:a16="http://schemas.microsoft.com/office/drawing/2014/main" val="10003"/>
                  </a:ext>
                </a:extLst>
              </a:tr>
              <a:tr h="50800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ysDot"/>
                    </a:lnB>
                  </a:tcPr>
                </a:tc>
                <a:tc>
                  <a:txBody>
                    <a:bodyPr/>
                    <a:lstStyle/>
                    <a:p>
                      <a:pPr marL="156210">
                        <a:lnSpc>
                          <a:spcPct val="100000"/>
                        </a:lnSpc>
                        <a:spcBef>
                          <a:spcPts val="1270"/>
                        </a:spcBef>
                      </a:pPr>
                      <a:r>
                        <a:rPr sz="1200" spc="-10" dirty="0">
                          <a:latin typeface="Agency FB"/>
                          <a:cs typeface="Agency FB"/>
                        </a:rPr>
                        <a:t>Velocity</a:t>
                      </a:r>
                      <a:endParaRPr sz="1200">
                        <a:latin typeface="Agency FB"/>
                        <a:cs typeface="Agency FB"/>
                      </a:endParaRPr>
                    </a:p>
                  </a:txBody>
                  <a:tcPr marL="0" marR="0" marT="161290"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tcPr>
                </a:tc>
                <a:tc>
                  <a:txBody>
                    <a:bodyPr/>
                    <a:lstStyle/>
                    <a:p>
                      <a:pPr marL="156210">
                        <a:lnSpc>
                          <a:spcPct val="100000"/>
                        </a:lnSpc>
                        <a:spcBef>
                          <a:spcPts val="1270"/>
                        </a:spcBef>
                      </a:pPr>
                      <a:r>
                        <a:rPr sz="1200" dirty="0">
                          <a:latin typeface="Agency FB"/>
                          <a:cs typeface="Agency FB"/>
                        </a:rPr>
                        <a:t>Stationary</a:t>
                      </a:r>
                      <a:r>
                        <a:rPr sz="1200" spc="-25" dirty="0">
                          <a:latin typeface="Agency FB"/>
                          <a:cs typeface="Agency FB"/>
                        </a:rPr>
                        <a:t> </a:t>
                      </a:r>
                      <a:r>
                        <a:rPr sz="1200" dirty="0">
                          <a:latin typeface="Agency FB"/>
                          <a:cs typeface="Agency FB"/>
                        </a:rPr>
                        <a:t>to</a:t>
                      </a:r>
                      <a:r>
                        <a:rPr sz="1200" spc="-5" dirty="0">
                          <a:latin typeface="Agency FB"/>
                          <a:cs typeface="Agency FB"/>
                        </a:rPr>
                        <a:t> </a:t>
                      </a:r>
                      <a:r>
                        <a:rPr sz="1200" dirty="0">
                          <a:latin typeface="Agency FB"/>
                          <a:cs typeface="Agency FB"/>
                        </a:rPr>
                        <a:t>Mach</a:t>
                      </a:r>
                      <a:r>
                        <a:rPr sz="1200" spc="-30" dirty="0">
                          <a:latin typeface="Agency FB"/>
                          <a:cs typeface="Agency FB"/>
                        </a:rPr>
                        <a:t> </a:t>
                      </a:r>
                      <a:r>
                        <a:rPr sz="1200" spc="-50" dirty="0">
                          <a:latin typeface="Agency FB"/>
                          <a:cs typeface="Agency FB"/>
                        </a:rPr>
                        <a:t>2</a:t>
                      </a:r>
                      <a:endParaRPr sz="1200">
                        <a:latin typeface="Agency FB"/>
                        <a:cs typeface="Agency FB"/>
                      </a:endParaRPr>
                    </a:p>
                  </a:txBody>
                  <a:tcPr marL="0" marR="0" marT="161290"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tcPr>
                </a:tc>
                <a:extLst>
                  <a:ext uri="{0D108BD9-81ED-4DB2-BD59-A6C34878D82A}">
                    <a16:rowId xmlns:a16="http://schemas.microsoft.com/office/drawing/2014/main" val="10004"/>
                  </a:ext>
                </a:extLst>
              </a:tr>
              <a:tr h="471170">
                <a:tc rowSpan="4">
                  <a:txBody>
                    <a:bodyPr/>
                    <a:lstStyle/>
                    <a:p>
                      <a:pPr algn="ctr">
                        <a:lnSpc>
                          <a:spcPct val="100000"/>
                        </a:lnSpc>
                        <a:spcBef>
                          <a:spcPts val="1040"/>
                        </a:spcBef>
                      </a:pPr>
                      <a:r>
                        <a:rPr sz="1200" spc="-10" dirty="0">
                          <a:latin typeface="Agency FB"/>
                          <a:cs typeface="Agency FB"/>
                        </a:rPr>
                        <a:t>Signatures</a:t>
                      </a:r>
                      <a:endParaRPr sz="1200">
                        <a:latin typeface="Agency FB"/>
                        <a:cs typeface="Agency FB"/>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marL="156210">
                        <a:lnSpc>
                          <a:spcPct val="100000"/>
                        </a:lnSpc>
                        <a:spcBef>
                          <a:spcPts val="1125"/>
                        </a:spcBef>
                      </a:pPr>
                      <a:r>
                        <a:rPr sz="1200" spc="-10" dirty="0">
                          <a:latin typeface="Agency FB"/>
                          <a:cs typeface="Agency FB"/>
                        </a:rPr>
                        <a:t>Propulsion</a:t>
                      </a:r>
                      <a:endParaRPr sz="1200">
                        <a:latin typeface="Agency FB"/>
                        <a:cs typeface="Agency FB"/>
                      </a:endParaRPr>
                    </a:p>
                  </a:txBody>
                  <a:tcPr marL="0" marR="0" marT="14287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a:lnSpc>
                          <a:spcPct val="100000"/>
                        </a:lnSpc>
                        <a:spcBef>
                          <a:spcPts val="1125"/>
                        </a:spcBef>
                      </a:pPr>
                      <a:r>
                        <a:rPr sz="1200" dirty="0">
                          <a:latin typeface="Agency FB"/>
                          <a:cs typeface="Agency FB"/>
                        </a:rPr>
                        <a:t>No</a:t>
                      </a:r>
                      <a:r>
                        <a:rPr sz="1200" spc="-15" dirty="0">
                          <a:latin typeface="Agency FB"/>
                          <a:cs typeface="Agency FB"/>
                        </a:rPr>
                        <a:t> </a:t>
                      </a:r>
                      <a:r>
                        <a:rPr sz="1200" dirty="0">
                          <a:latin typeface="Agency FB"/>
                          <a:cs typeface="Agency FB"/>
                        </a:rPr>
                        <a:t>thermal</a:t>
                      </a:r>
                      <a:r>
                        <a:rPr sz="1200" spc="-25" dirty="0">
                          <a:latin typeface="Agency FB"/>
                          <a:cs typeface="Agency FB"/>
                        </a:rPr>
                        <a:t> </a:t>
                      </a:r>
                      <a:r>
                        <a:rPr sz="1200" dirty="0">
                          <a:latin typeface="Agency FB"/>
                          <a:cs typeface="Agency FB"/>
                        </a:rPr>
                        <a:t>exhaust</a:t>
                      </a:r>
                      <a:r>
                        <a:rPr sz="1200" spc="-35" dirty="0">
                          <a:latin typeface="Agency FB"/>
                          <a:cs typeface="Agency FB"/>
                        </a:rPr>
                        <a:t> </a:t>
                      </a:r>
                      <a:r>
                        <a:rPr sz="1200" spc="-10" dirty="0">
                          <a:latin typeface="Agency FB"/>
                          <a:cs typeface="Agency FB"/>
                        </a:rPr>
                        <a:t>detected</a:t>
                      </a:r>
                      <a:endParaRPr sz="1200">
                        <a:latin typeface="Agency FB"/>
                        <a:cs typeface="Agency FB"/>
                      </a:endParaRPr>
                    </a:p>
                  </a:txBody>
                  <a:tcPr marL="0" marR="0" marT="14287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5"/>
                  </a:ext>
                </a:extLst>
              </a:tr>
              <a:tr h="58801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a:lnSpc>
                          <a:spcPct val="100000"/>
                        </a:lnSpc>
                        <a:spcBef>
                          <a:spcPts val="204"/>
                        </a:spcBef>
                      </a:pPr>
                      <a:endParaRPr sz="1200">
                        <a:latin typeface="Times New Roman"/>
                        <a:cs typeface="Times New Roman"/>
                      </a:endParaRPr>
                    </a:p>
                    <a:p>
                      <a:pPr marL="156210">
                        <a:lnSpc>
                          <a:spcPct val="100000"/>
                        </a:lnSpc>
                      </a:pPr>
                      <a:r>
                        <a:rPr sz="1200" spc="-10" dirty="0">
                          <a:latin typeface="Agency FB"/>
                          <a:cs typeface="Agency FB"/>
                        </a:rPr>
                        <a:t>Radar</a:t>
                      </a:r>
                      <a:endParaRPr sz="1200">
                        <a:latin typeface="Agency FB"/>
                        <a:cs typeface="Agency FB"/>
                      </a:endParaRPr>
                    </a:p>
                  </a:txBody>
                  <a:tcPr marL="0" marR="0" marT="26034"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marR="379095">
                        <a:lnSpc>
                          <a:spcPct val="100000"/>
                        </a:lnSpc>
                        <a:spcBef>
                          <a:spcPts val="865"/>
                        </a:spcBef>
                      </a:pPr>
                      <a:r>
                        <a:rPr sz="1200" dirty="0">
                          <a:latin typeface="Agency FB"/>
                          <a:cs typeface="Agency FB"/>
                        </a:rPr>
                        <a:t>Intermittent,</a:t>
                      </a:r>
                      <a:r>
                        <a:rPr sz="1200" spc="-25" dirty="0">
                          <a:latin typeface="Agency FB"/>
                          <a:cs typeface="Agency FB"/>
                        </a:rPr>
                        <a:t> </a:t>
                      </a:r>
                      <a:r>
                        <a:rPr sz="1200" dirty="0">
                          <a:latin typeface="Agency FB"/>
                          <a:cs typeface="Agency FB"/>
                        </a:rPr>
                        <a:t>X-Band</a:t>
                      </a:r>
                      <a:r>
                        <a:rPr sz="1200" spc="-35" dirty="0">
                          <a:latin typeface="Agency FB"/>
                          <a:cs typeface="Agency FB"/>
                        </a:rPr>
                        <a:t> </a:t>
                      </a:r>
                      <a:r>
                        <a:rPr sz="1200" dirty="0">
                          <a:latin typeface="Agency FB"/>
                          <a:cs typeface="Agency FB"/>
                        </a:rPr>
                        <a:t>(8-</a:t>
                      </a:r>
                      <a:r>
                        <a:rPr sz="1200" spc="-25" dirty="0">
                          <a:latin typeface="Agency FB"/>
                          <a:cs typeface="Agency FB"/>
                        </a:rPr>
                        <a:t>12 </a:t>
                      </a:r>
                      <a:r>
                        <a:rPr sz="1200" spc="-20" dirty="0">
                          <a:latin typeface="Agency FB"/>
                          <a:cs typeface="Agency FB"/>
                        </a:rPr>
                        <a:t>GHz)</a:t>
                      </a:r>
                      <a:endParaRPr sz="1200">
                        <a:latin typeface="Agency FB"/>
                        <a:cs typeface="Agency FB"/>
                      </a:endParaRPr>
                    </a:p>
                  </a:txBody>
                  <a:tcPr marL="0" marR="0" marT="10985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6"/>
                  </a:ext>
                </a:extLst>
              </a:tr>
              <a:tr h="38227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marL="156210">
                        <a:lnSpc>
                          <a:spcPct val="100000"/>
                        </a:lnSpc>
                        <a:spcBef>
                          <a:spcPts val="770"/>
                        </a:spcBef>
                      </a:pPr>
                      <a:r>
                        <a:rPr sz="1200" spc="-10" dirty="0">
                          <a:latin typeface="Agency FB"/>
                          <a:cs typeface="Agency FB"/>
                        </a:rPr>
                        <a:t>Radio</a:t>
                      </a:r>
                      <a:endParaRPr sz="1200">
                        <a:latin typeface="Agency FB"/>
                        <a:cs typeface="Agency FB"/>
                      </a:endParaRPr>
                    </a:p>
                  </a:txBody>
                  <a:tcPr marL="0" marR="0" marT="97790"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a:lnSpc>
                          <a:spcPct val="100000"/>
                        </a:lnSpc>
                        <a:spcBef>
                          <a:spcPts val="770"/>
                        </a:spcBef>
                      </a:pPr>
                      <a:r>
                        <a:rPr sz="1200" spc="-10" dirty="0">
                          <a:latin typeface="Agency FB"/>
                          <a:cs typeface="Agency FB"/>
                        </a:rPr>
                        <a:t>1-</a:t>
                      </a:r>
                      <a:r>
                        <a:rPr sz="1200" dirty="0">
                          <a:latin typeface="Agency FB"/>
                          <a:cs typeface="Agency FB"/>
                        </a:rPr>
                        <a:t>3</a:t>
                      </a:r>
                      <a:r>
                        <a:rPr sz="1200" spc="-5" dirty="0">
                          <a:latin typeface="Agency FB"/>
                          <a:cs typeface="Agency FB"/>
                        </a:rPr>
                        <a:t> </a:t>
                      </a:r>
                      <a:r>
                        <a:rPr sz="1200" dirty="0">
                          <a:latin typeface="Agency FB"/>
                          <a:cs typeface="Agency FB"/>
                        </a:rPr>
                        <a:t>GHz, 8-12</a:t>
                      </a:r>
                      <a:r>
                        <a:rPr sz="1200" spc="-15" dirty="0">
                          <a:latin typeface="Agency FB"/>
                          <a:cs typeface="Agency FB"/>
                        </a:rPr>
                        <a:t> </a:t>
                      </a:r>
                      <a:r>
                        <a:rPr sz="1200" spc="-25" dirty="0">
                          <a:latin typeface="Agency FB"/>
                          <a:cs typeface="Agency FB"/>
                        </a:rPr>
                        <a:t>GHz</a:t>
                      </a:r>
                      <a:endParaRPr sz="1200">
                        <a:latin typeface="Agency FB"/>
                        <a:cs typeface="Agency FB"/>
                      </a:endParaRPr>
                    </a:p>
                  </a:txBody>
                  <a:tcPr marL="0" marR="0" marT="97790"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7"/>
                  </a:ext>
                </a:extLst>
              </a:tr>
              <a:tr h="794385">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a:lnSpc>
                          <a:spcPct val="100000"/>
                        </a:lnSpc>
                        <a:spcBef>
                          <a:spcPts val="1015"/>
                        </a:spcBef>
                      </a:pPr>
                      <a:endParaRPr sz="1200">
                        <a:latin typeface="Times New Roman"/>
                        <a:cs typeface="Times New Roman"/>
                      </a:endParaRPr>
                    </a:p>
                    <a:p>
                      <a:pPr marL="156210">
                        <a:lnSpc>
                          <a:spcPct val="100000"/>
                        </a:lnSpc>
                      </a:pPr>
                      <a:r>
                        <a:rPr sz="1200" spc="-10" dirty="0">
                          <a:latin typeface="Agency FB"/>
                          <a:cs typeface="Agency FB"/>
                        </a:rPr>
                        <a:t>Thermal</a:t>
                      </a:r>
                      <a:endParaRPr sz="1200">
                        <a:latin typeface="Agency FB"/>
                        <a:cs typeface="Agency FB"/>
                      </a:endParaRPr>
                    </a:p>
                  </a:txBody>
                  <a:tcPr marL="0" marR="0" marT="12890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marL="156210" marR="476250" algn="just">
                        <a:lnSpc>
                          <a:spcPct val="100000"/>
                        </a:lnSpc>
                        <a:spcBef>
                          <a:spcPts val="955"/>
                        </a:spcBef>
                      </a:pPr>
                      <a:r>
                        <a:rPr sz="1200" dirty="0">
                          <a:latin typeface="Agency FB"/>
                          <a:cs typeface="Agency FB"/>
                        </a:rPr>
                        <a:t>Intermittent,</a:t>
                      </a:r>
                      <a:r>
                        <a:rPr sz="1200" spc="-40" dirty="0">
                          <a:latin typeface="Agency FB"/>
                          <a:cs typeface="Agency FB"/>
                        </a:rPr>
                        <a:t> </a:t>
                      </a:r>
                      <a:r>
                        <a:rPr sz="1200" spc="-10" dirty="0">
                          <a:latin typeface="Agency FB"/>
                          <a:cs typeface="Agency FB"/>
                        </a:rPr>
                        <a:t>Shortwave </a:t>
                      </a:r>
                      <a:r>
                        <a:rPr sz="1200" dirty="0">
                          <a:latin typeface="Agency FB"/>
                          <a:cs typeface="Agency FB"/>
                        </a:rPr>
                        <a:t>Infrared,</a:t>
                      </a:r>
                      <a:r>
                        <a:rPr sz="1200" spc="35" dirty="0">
                          <a:latin typeface="Agency FB"/>
                          <a:cs typeface="Agency FB"/>
                        </a:rPr>
                        <a:t> </a:t>
                      </a:r>
                      <a:r>
                        <a:rPr sz="1200" spc="-10" dirty="0">
                          <a:latin typeface="Agency FB"/>
                          <a:cs typeface="Agency FB"/>
                        </a:rPr>
                        <a:t>Medium-</a:t>
                      </a:r>
                      <a:r>
                        <a:rPr sz="1200" spc="-20" dirty="0">
                          <a:latin typeface="Agency FB"/>
                          <a:cs typeface="Agency FB"/>
                        </a:rPr>
                        <a:t>Wave </a:t>
                      </a:r>
                      <a:r>
                        <a:rPr sz="1200" spc="-10" dirty="0">
                          <a:latin typeface="Agency FB"/>
                          <a:cs typeface="Agency FB"/>
                        </a:rPr>
                        <a:t>Infrared</a:t>
                      </a:r>
                      <a:endParaRPr sz="1200">
                        <a:latin typeface="Agency FB"/>
                        <a:cs typeface="Agency FB"/>
                      </a:endParaRPr>
                    </a:p>
                  </a:txBody>
                  <a:tcPr marL="0" marR="0" marT="12128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olid"/>
                    </a:lnB>
                    <a:solidFill>
                      <a:srgbClr val="F1F1F1"/>
                    </a:solidFill>
                  </a:tcPr>
                </a:tc>
                <a:extLst>
                  <a:ext uri="{0D108BD9-81ED-4DB2-BD59-A6C34878D82A}">
                    <a16:rowId xmlns:a16="http://schemas.microsoft.com/office/drawing/2014/main" val="10008"/>
                  </a:ext>
                </a:extLst>
              </a:tr>
            </a:tbl>
          </a:graphicData>
        </a:graphic>
      </p:graphicFrame>
      <p:grpSp>
        <p:nvGrpSpPr>
          <p:cNvPr id="21" name="object 21"/>
          <p:cNvGrpSpPr/>
          <p:nvPr/>
        </p:nvGrpSpPr>
        <p:grpSpPr>
          <a:xfrm>
            <a:off x="8404861" y="1540763"/>
            <a:ext cx="3546475" cy="431800"/>
            <a:chOff x="8404861" y="1540763"/>
            <a:chExt cx="3546475" cy="431800"/>
          </a:xfrm>
        </p:grpSpPr>
        <p:pic>
          <p:nvPicPr>
            <p:cNvPr id="22" name="object 22"/>
            <p:cNvPicPr/>
            <p:nvPr/>
          </p:nvPicPr>
          <p:blipFill>
            <a:blip r:embed="rId7" cstate="print"/>
            <a:stretch>
              <a:fillRect/>
            </a:stretch>
          </p:blipFill>
          <p:spPr>
            <a:xfrm>
              <a:off x="8404861" y="1540763"/>
              <a:ext cx="3546346" cy="387095"/>
            </a:xfrm>
            <a:prstGeom prst="rect">
              <a:avLst/>
            </a:prstGeom>
          </p:spPr>
        </p:pic>
        <p:pic>
          <p:nvPicPr>
            <p:cNvPr id="23" name="object 23"/>
            <p:cNvPicPr/>
            <p:nvPr/>
          </p:nvPicPr>
          <p:blipFill>
            <a:blip r:embed="rId8" cstate="print"/>
            <a:stretch>
              <a:fillRect/>
            </a:stretch>
          </p:blipFill>
          <p:spPr>
            <a:xfrm>
              <a:off x="8955023" y="1542288"/>
              <a:ext cx="2444495" cy="429767"/>
            </a:xfrm>
            <a:prstGeom prst="rect">
              <a:avLst/>
            </a:prstGeom>
          </p:spPr>
        </p:pic>
      </p:grpSp>
      <p:sp>
        <p:nvSpPr>
          <p:cNvPr id="24" name="object 24"/>
          <p:cNvSpPr txBox="1"/>
          <p:nvPr/>
        </p:nvSpPr>
        <p:spPr>
          <a:xfrm>
            <a:off x="8430768" y="1566672"/>
            <a:ext cx="3439795" cy="280670"/>
          </a:xfrm>
          <a:prstGeom prst="rect">
            <a:avLst/>
          </a:prstGeom>
          <a:solidFill>
            <a:srgbClr val="FFFFFF"/>
          </a:solidFill>
        </p:spPr>
        <p:txBody>
          <a:bodyPr vert="horz" wrap="square" lIns="0" tIns="44450" rIns="0" bIns="0" rtlCol="0">
            <a:spAutoFit/>
          </a:bodyPr>
          <a:lstStyle/>
          <a:p>
            <a:pPr marL="641985">
              <a:lnSpc>
                <a:spcPct val="100000"/>
              </a:lnSpc>
              <a:spcBef>
                <a:spcPts val="350"/>
              </a:spcBef>
            </a:pPr>
            <a:r>
              <a:rPr sz="1200" dirty="0">
                <a:latin typeface="Segoe UI"/>
                <a:cs typeface="Segoe UI"/>
              </a:rPr>
              <a:t>REPORTED</a:t>
            </a:r>
            <a:r>
              <a:rPr sz="1200" spc="10" dirty="0">
                <a:latin typeface="Segoe UI"/>
                <a:cs typeface="Segoe UI"/>
              </a:rPr>
              <a:t> </a:t>
            </a:r>
            <a:r>
              <a:rPr sz="1200" spc="-10" dirty="0">
                <a:latin typeface="Segoe UI"/>
                <a:cs typeface="Segoe UI"/>
              </a:rPr>
              <a:t>UAP-MORPHOLOGY</a:t>
            </a:r>
            <a:endParaRPr sz="1200">
              <a:latin typeface="Segoe UI"/>
              <a:cs typeface="Segoe UI"/>
            </a:endParaRPr>
          </a:p>
        </p:txBody>
      </p:sp>
      <p:grpSp>
        <p:nvGrpSpPr>
          <p:cNvPr id="25" name="object 25"/>
          <p:cNvGrpSpPr/>
          <p:nvPr/>
        </p:nvGrpSpPr>
        <p:grpSpPr>
          <a:xfrm>
            <a:off x="8613647" y="1905000"/>
            <a:ext cx="3230880" cy="2293620"/>
            <a:chOff x="8613647" y="1905000"/>
            <a:chExt cx="3230880" cy="2293620"/>
          </a:xfrm>
        </p:grpSpPr>
        <p:pic>
          <p:nvPicPr>
            <p:cNvPr id="26" name="object 26"/>
            <p:cNvPicPr/>
            <p:nvPr/>
          </p:nvPicPr>
          <p:blipFill>
            <a:blip r:embed="rId9" cstate="print"/>
            <a:stretch>
              <a:fillRect/>
            </a:stretch>
          </p:blipFill>
          <p:spPr>
            <a:xfrm>
              <a:off x="8613647" y="1905000"/>
              <a:ext cx="3230879" cy="2293620"/>
            </a:xfrm>
            <a:prstGeom prst="rect">
              <a:avLst/>
            </a:prstGeom>
          </p:spPr>
        </p:pic>
        <p:sp>
          <p:nvSpPr>
            <p:cNvPr id="27" name="object 27"/>
            <p:cNvSpPr/>
            <p:nvPr/>
          </p:nvSpPr>
          <p:spPr>
            <a:xfrm>
              <a:off x="11178539" y="2955036"/>
              <a:ext cx="318770" cy="289560"/>
            </a:xfrm>
            <a:custGeom>
              <a:avLst/>
              <a:gdLst/>
              <a:ahLst/>
              <a:cxnLst/>
              <a:rect l="l" t="t" r="r" b="b"/>
              <a:pathLst>
                <a:path w="318770" h="289560">
                  <a:moveTo>
                    <a:pt x="0" y="289560"/>
                  </a:moveTo>
                  <a:lnTo>
                    <a:pt x="262128" y="0"/>
                  </a:lnTo>
                  <a:lnTo>
                    <a:pt x="318516" y="0"/>
                  </a:lnTo>
                </a:path>
              </a:pathLst>
            </a:custGeom>
            <a:ln w="3175">
              <a:solidFill>
                <a:srgbClr val="A6A6A6"/>
              </a:solidFill>
              <a:prstDash val="sysDash"/>
            </a:ln>
          </p:spPr>
          <p:txBody>
            <a:bodyPr wrap="square" lIns="0" tIns="0" rIns="0" bIns="0" rtlCol="0"/>
            <a:lstStyle/>
            <a:p>
              <a:endParaRPr/>
            </a:p>
          </p:txBody>
        </p:sp>
        <p:sp>
          <p:nvSpPr>
            <p:cNvPr id="28" name="object 28"/>
            <p:cNvSpPr/>
            <p:nvPr/>
          </p:nvSpPr>
          <p:spPr>
            <a:xfrm>
              <a:off x="11202923" y="3278124"/>
              <a:ext cx="283845" cy="43180"/>
            </a:xfrm>
            <a:custGeom>
              <a:avLst/>
              <a:gdLst/>
              <a:ahLst/>
              <a:cxnLst/>
              <a:rect l="l" t="t" r="r" b="b"/>
              <a:pathLst>
                <a:path w="283845" h="43179">
                  <a:moveTo>
                    <a:pt x="0" y="42672"/>
                  </a:moveTo>
                  <a:lnTo>
                    <a:pt x="227076" y="0"/>
                  </a:lnTo>
                  <a:lnTo>
                    <a:pt x="283464" y="0"/>
                  </a:lnTo>
                </a:path>
              </a:pathLst>
            </a:custGeom>
            <a:ln w="3175">
              <a:solidFill>
                <a:srgbClr val="A6A6A6"/>
              </a:solidFill>
              <a:prstDash val="sysDash"/>
            </a:ln>
          </p:spPr>
          <p:txBody>
            <a:bodyPr wrap="square" lIns="0" tIns="0" rIns="0" bIns="0" rtlCol="0"/>
            <a:lstStyle/>
            <a:p>
              <a:endParaRPr/>
            </a:p>
          </p:txBody>
        </p:sp>
        <p:sp>
          <p:nvSpPr>
            <p:cNvPr id="29" name="object 29"/>
            <p:cNvSpPr/>
            <p:nvPr/>
          </p:nvSpPr>
          <p:spPr>
            <a:xfrm>
              <a:off x="11106911" y="3345180"/>
              <a:ext cx="434340" cy="109855"/>
            </a:xfrm>
            <a:custGeom>
              <a:avLst/>
              <a:gdLst/>
              <a:ahLst/>
              <a:cxnLst/>
              <a:rect l="l" t="t" r="r" b="b"/>
              <a:pathLst>
                <a:path w="434340" h="109854">
                  <a:moveTo>
                    <a:pt x="0" y="0"/>
                  </a:moveTo>
                  <a:lnTo>
                    <a:pt x="377952" y="109728"/>
                  </a:lnTo>
                  <a:lnTo>
                    <a:pt x="434340" y="109728"/>
                  </a:lnTo>
                </a:path>
              </a:pathLst>
            </a:custGeom>
            <a:ln w="3175">
              <a:solidFill>
                <a:srgbClr val="A6A6A6"/>
              </a:solidFill>
              <a:prstDash val="sysDash"/>
            </a:ln>
          </p:spPr>
          <p:txBody>
            <a:bodyPr wrap="square" lIns="0" tIns="0" rIns="0" bIns="0" rtlCol="0"/>
            <a:lstStyle/>
            <a:p>
              <a:endParaRPr/>
            </a:p>
          </p:txBody>
        </p:sp>
        <p:sp>
          <p:nvSpPr>
            <p:cNvPr id="30" name="object 30"/>
            <p:cNvSpPr/>
            <p:nvPr/>
          </p:nvSpPr>
          <p:spPr>
            <a:xfrm>
              <a:off x="11250167" y="3496055"/>
              <a:ext cx="165100" cy="134620"/>
            </a:xfrm>
            <a:custGeom>
              <a:avLst/>
              <a:gdLst/>
              <a:ahLst/>
              <a:cxnLst/>
              <a:rect l="l" t="t" r="r" b="b"/>
              <a:pathLst>
                <a:path w="165100" h="134620">
                  <a:moveTo>
                    <a:pt x="0" y="0"/>
                  </a:moveTo>
                  <a:lnTo>
                    <a:pt x="108204" y="134112"/>
                  </a:lnTo>
                  <a:lnTo>
                    <a:pt x="164592" y="134112"/>
                  </a:lnTo>
                </a:path>
              </a:pathLst>
            </a:custGeom>
            <a:ln w="3175">
              <a:solidFill>
                <a:srgbClr val="A6A6A6"/>
              </a:solidFill>
              <a:prstDash val="sysDash"/>
            </a:ln>
          </p:spPr>
          <p:txBody>
            <a:bodyPr wrap="square" lIns="0" tIns="0" rIns="0" bIns="0" rtlCol="0"/>
            <a:lstStyle/>
            <a:p>
              <a:endParaRPr/>
            </a:p>
          </p:txBody>
        </p:sp>
        <p:sp>
          <p:nvSpPr>
            <p:cNvPr id="31" name="object 31"/>
            <p:cNvSpPr/>
            <p:nvPr/>
          </p:nvSpPr>
          <p:spPr>
            <a:xfrm>
              <a:off x="10959083" y="3506724"/>
              <a:ext cx="567055" cy="303530"/>
            </a:xfrm>
            <a:custGeom>
              <a:avLst/>
              <a:gdLst/>
              <a:ahLst/>
              <a:cxnLst/>
              <a:rect l="l" t="t" r="r" b="b"/>
              <a:pathLst>
                <a:path w="567054" h="303529">
                  <a:moveTo>
                    <a:pt x="0" y="0"/>
                  </a:moveTo>
                  <a:lnTo>
                    <a:pt x="510540" y="303276"/>
                  </a:lnTo>
                  <a:lnTo>
                    <a:pt x="566928" y="303276"/>
                  </a:lnTo>
                </a:path>
              </a:pathLst>
            </a:custGeom>
            <a:ln w="3175">
              <a:solidFill>
                <a:srgbClr val="A6A6A6"/>
              </a:solidFill>
              <a:prstDash val="sysDash"/>
            </a:ln>
          </p:spPr>
          <p:txBody>
            <a:bodyPr wrap="square" lIns="0" tIns="0" rIns="0" bIns="0" rtlCol="0"/>
            <a:lstStyle/>
            <a:p>
              <a:endParaRPr/>
            </a:p>
          </p:txBody>
        </p:sp>
        <p:sp>
          <p:nvSpPr>
            <p:cNvPr id="32" name="object 32"/>
            <p:cNvSpPr/>
            <p:nvPr/>
          </p:nvSpPr>
          <p:spPr>
            <a:xfrm>
              <a:off x="10928603" y="3631692"/>
              <a:ext cx="474345" cy="358140"/>
            </a:xfrm>
            <a:custGeom>
              <a:avLst/>
              <a:gdLst/>
              <a:ahLst/>
              <a:cxnLst/>
              <a:rect l="l" t="t" r="r" b="b"/>
              <a:pathLst>
                <a:path w="474345" h="358139">
                  <a:moveTo>
                    <a:pt x="0" y="0"/>
                  </a:moveTo>
                  <a:lnTo>
                    <a:pt x="416052" y="358139"/>
                  </a:lnTo>
                  <a:lnTo>
                    <a:pt x="473964" y="358139"/>
                  </a:lnTo>
                </a:path>
              </a:pathLst>
            </a:custGeom>
            <a:ln w="3175">
              <a:solidFill>
                <a:srgbClr val="A6A6A6"/>
              </a:solidFill>
              <a:prstDash val="sysDash"/>
            </a:ln>
          </p:spPr>
          <p:txBody>
            <a:bodyPr wrap="square" lIns="0" tIns="0" rIns="0" bIns="0" rtlCol="0"/>
            <a:lstStyle/>
            <a:p>
              <a:endParaRPr/>
            </a:p>
          </p:txBody>
        </p:sp>
        <p:sp>
          <p:nvSpPr>
            <p:cNvPr id="33" name="object 33"/>
            <p:cNvSpPr/>
            <p:nvPr/>
          </p:nvSpPr>
          <p:spPr>
            <a:xfrm>
              <a:off x="10803635" y="3669792"/>
              <a:ext cx="365760" cy="477520"/>
            </a:xfrm>
            <a:custGeom>
              <a:avLst/>
              <a:gdLst/>
              <a:ahLst/>
              <a:cxnLst/>
              <a:rect l="l" t="t" r="r" b="b"/>
              <a:pathLst>
                <a:path w="365759" h="477520">
                  <a:moveTo>
                    <a:pt x="0" y="0"/>
                  </a:moveTo>
                  <a:lnTo>
                    <a:pt x="307848" y="477011"/>
                  </a:lnTo>
                  <a:lnTo>
                    <a:pt x="365760" y="477011"/>
                  </a:lnTo>
                </a:path>
              </a:pathLst>
            </a:custGeom>
            <a:ln w="3175">
              <a:solidFill>
                <a:srgbClr val="A6A6A6"/>
              </a:solidFill>
              <a:prstDash val="sysDash"/>
            </a:ln>
          </p:spPr>
          <p:txBody>
            <a:bodyPr wrap="square" lIns="0" tIns="0" rIns="0" bIns="0" rtlCol="0"/>
            <a:lstStyle/>
            <a:p>
              <a:endParaRPr/>
            </a:p>
          </p:txBody>
        </p:sp>
        <p:sp>
          <p:nvSpPr>
            <p:cNvPr id="34" name="object 34"/>
            <p:cNvSpPr/>
            <p:nvPr/>
          </p:nvSpPr>
          <p:spPr>
            <a:xfrm>
              <a:off x="10730483" y="3831335"/>
              <a:ext cx="0" cy="266700"/>
            </a:xfrm>
            <a:custGeom>
              <a:avLst/>
              <a:gdLst/>
              <a:ahLst/>
              <a:cxnLst/>
              <a:rect l="l" t="t" r="r" b="b"/>
              <a:pathLst>
                <a:path h="266700">
                  <a:moveTo>
                    <a:pt x="0" y="0"/>
                  </a:moveTo>
                  <a:lnTo>
                    <a:pt x="0" y="210311"/>
                  </a:lnTo>
                  <a:lnTo>
                    <a:pt x="0" y="266700"/>
                  </a:lnTo>
                </a:path>
              </a:pathLst>
            </a:custGeom>
            <a:ln w="3175">
              <a:solidFill>
                <a:srgbClr val="A6A6A6"/>
              </a:solidFill>
              <a:prstDash val="sysDash"/>
            </a:ln>
          </p:spPr>
          <p:txBody>
            <a:bodyPr wrap="square" lIns="0" tIns="0" rIns="0" bIns="0" rtlCol="0"/>
            <a:lstStyle/>
            <a:p>
              <a:endParaRPr/>
            </a:p>
          </p:txBody>
        </p:sp>
        <p:sp>
          <p:nvSpPr>
            <p:cNvPr id="35" name="object 35"/>
            <p:cNvSpPr/>
            <p:nvPr/>
          </p:nvSpPr>
          <p:spPr>
            <a:xfrm>
              <a:off x="10245851" y="3840479"/>
              <a:ext cx="219710" cy="304800"/>
            </a:xfrm>
            <a:custGeom>
              <a:avLst/>
              <a:gdLst/>
              <a:ahLst/>
              <a:cxnLst/>
              <a:rect l="l" t="t" r="r" b="b"/>
              <a:pathLst>
                <a:path w="219709" h="304800">
                  <a:moveTo>
                    <a:pt x="219455" y="0"/>
                  </a:moveTo>
                  <a:lnTo>
                    <a:pt x="56387" y="304800"/>
                  </a:lnTo>
                  <a:lnTo>
                    <a:pt x="0" y="304800"/>
                  </a:lnTo>
                </a:path>
              </a:pathLst>
            </a:custGeom>
            <a:ln w="3175">
              <a:solidFill>
                <a:srgbClr val="A6A6A6"/>
              </a:solidFill>
              <a:prstDash val="sysDash"/>
            </a:ln>
          </p:spPr>
          <p:txBody>
            <a:bodyPr wrap="square" lIns="0" tIns="0" rIns="0" bIns="0" rtlCol="0"/>
            <a:lstStyle/>
            <a:p>
              <a:endParaRPr/>
            </a:p>
          </p:txBody>
        </p:sp>
        <p:sp>
          <p:nvSpPr>
            <p:cNvPr id="36" name="object 36"/>
            <p:cNvSpPr/>
            <p:nvPr/>
          </p:nvSpPr>
          <p:spPr>
            <a:xfrm>
              <a:off x="9108947" y="3915155"/>
              <a:ext cx="1024255" cy="193675"/>
            </a:xfrm>
            <a:custGeom>
              <a:avLst/>
              <a:gdLst/>
              <a:ahLst/>
              <a:cxnLst/>
              <a:rect l="l" t="t" r="r" b="b"/>
              <a:pathLst>
                <a:path w="1024254" h="193675">
                  <a:moveTo>
                    <a:pt x="1024127" y="0"/>
                  </a:moveTo>
                  <a:lnTo>
                    <a:pt x="56387" y="193548"/>
                  </a:lnTo>
                  <a:lnTo>
                    <a:pt x="0" y="193548"/>
                  </a:lnTo>
                </a:path>
              </a:pathLst>
            </a:custGeom>
            <a:ln w="3175">
              <a:solidFill>
                <a:srgbClr val="A6A6A6"/>
              </a:solidFill>
              <a:prstDash val="sysDash"/>
            </a:ln>
          </p:spPr>
          <p:txBody>
            <a:bodyPr wrap="square" lIns="0" tIns="0" rIns="0" bIns="0" rtlCol="0"/>
            <a:lstStyle/>
            <a:p>
              <a:endParaRPr/>
            </a:p>
          </p:txBody>
        </p:sp>
        <p:sp>
          <p:nvSpPr>
            <p:cNvPr id="37" name="object 37"/>
            <p:cNvSpPr/>
            <p:nvPr/>
          </p:nvSpPr>
          <p:spPr>
            <a:xfrm>
              <a:off x="9136379" y="3332988"/>
              <a:ext cx="190500" cy="94615"/>
            </a:xfrm>
            <a:custGeom>
              <a:avLst/>
              <a:gdLst/>
              <a:ahLst/>
              <a:cxnLst/>
              <a:rect l="l" t="t" r="r" b="b"/>
              <a:pathLst>
                <a:path w="190500" h="94614">
                  <a:moveTo>
                    <a:pt x="190500" y="94487"/>
                  </a:moveTo>
                  <a:lnTo>
                    <a:pt x="56387" y="0"/>
                  </a:lnTo>
                  <a:lnTo>
                    <a:pt x="0" y="0"/>
                  </a:lnTo>
                </a:path>
              </a:pathLst>
            </a:custGeom>
            <a:ln w="3175">
              <a:solidFill>
                <a:srgbClr val="A6A6A6"/>
              </a:solidFill>
              <a:prstDash val="sysDash"/>
            </a:ln>
          </p:spPr>
          <p:txBody>
            <a:bodyPr wrap="square" lIns="0" tIns="0" rIns="0" bIns="0" rtlCol="0"/>
            <a:lstStyle/>
            <a:p>
              <a:endParaRPr/>
            </a:p>
          </p:txBody>
        </p:sp>
      </p:grpSp>
      <p:sp>
        <p:nvSpPr>
          <p:cNvPr id="38" name="object 38"/>
          <p:cNvSpPr txBox="1"/>
          <p:nvPr/>
        </p:nvSpPr>
        <p:spPr>
          <a:xfrm>
            <a:off x="10098576" y="2322744"/>
            <a:ext cx="446405" cy="268605"/>
          </a:xfrm>
          <a:prstGeom prst="rect">
            <a:avLst/>
          </a:prstGeom>
        </p:spPr>
        <p:txBody>
          <a:bodyPr vert="horz" wrap="square" lIns="0" tIns="17780" rIns="0" bIns="0" rtlCol="0">
            <a:spAutoFit/>
          </a:bodyPr>
          <a:lstStyle/>
          <a:p>
            <a:pPr marL="12700" marR="5080" indent="24130">
              <a:lnSpc>
                <a:spcPts val="950"/>
              </a:lnSpc>
              <a:spcBef>
                <a:spcPts val="140"/>
              </a:spcBef>
            </a:pPr>
            <a:r>
              <a:rPr sz="800" dirty="0">
                <a:solidFill>
                  <a:srgbClr val="FFFFFF"/>
                </a:solidFill>
                <a:latin typeface="Agency FB"/>
                <a:cs typeface="Agency FB"/>
              </a:rPr>
              <a:t>Orb,</a:t>
            </a:r>
            <a:r>
              <a:rPr sz="800" spc="-10" dirty="0">
                <a:solidFill>
                  <a:srgbClr val="FFFFFF"/>
                </a:solidFill>
                <a:latin typeface="Agency FB"/>
                <a:cs typeface="Agency FB"/>
              </a:rPr>
              <a:t> Round,</a:t>
            </a:r>
            <a:r>
              <a:rPr sz="800" spc="500" dirty="0">
                <a:solidFill>
                  <a:srgbClr val="FFFFFF"/>
                </a:solidFill>
                <a:latin typeface="Agency FB"/>
                <a:cs typeface="Agency FB"/>
              </a:rPr>
              <a:t> </a:t>
            </a:r>
            <a:r>
              <a:rPr sz="800" dirty="0">
                <a:solidFill>
                  <a:srgbClr val="FFFFFF"/>
                </a:solidFill>
                <a:latin typeface="Agency FB"/>
                <a:cs typeface="Agency FB"/>
              </a:rPr>
              <a:t>Sphere,</a:t>
            </a:r>
            <a:r>
              <a:rPr sz="800" spc="-30" dirty="0">
                <a:solidFill>
                  <a:srgbClr val="FFFFFF"/>
                </a:solidFill>
                <a:latin typeface="Agency FB"/>
                <a:cs typeface="Agency FB"/>
              </a:rPr>
              <a:t> </a:t>
            </a:r>
            <a:r>
              <a:rPr sz="800" spc="-25" dirty="0">
                <a:solidFill>
                  <a:srgbClr val="FFFFFF"/>
                </a:solidFill>
                <a:latin typeface="Agency FB"/>
                <a:cs typeface="Agency FB"/>
              </a:rPr>
              <a:t>52%</a:t>
            </a:r>
            <a:endParaRPr sz="800">
              <a:latin typeface="Agency FB"/>
              <a:cs typeface="Agency FB"/>
            </a:endParaRPr>
          </a:p>
        </p:txBody>
      </p:sp>
      <p:sp>
        <p:nvSpPr>
          <p:cNvPr id="39" name="object 39"/>
          <p:cNvSpPr txBox="1"/>
          <p:nvPr/>
        </p:nvSpPr>
        <p:spPr>
          <a:xfrm>
            <a:off x="8581149" y="2518384"/>
            <a:ext cx="624840" cy="268605"/>
          </a:xfrm>
          <a:prstGeom prst="rect">
            <a:avLst/>
          </a:prstGeom>
        </p:spPr>
        <p:txBody>
          <a:bodyPr vert="horz" wrap="square" lIns="0" tIns="17780" rIns="0" bIns="0" rtlCol="0">
            <a:spAutoFit/>
          </a:bodyPr>
          <a:lstStyle/>
          <a:p>
            <a:pPr marL="114300" marR="5080" indent="-102235">
              <a:lnSpc>
                <a:spcPts val="950"/>
              </a:lnSpc>
              <a:spcBef>
                <a:spcPts val="140"/>
              </a:spcBef>
            </a:pPr>
            <a:r>
              <a:rPr sz="800" dirty="0">
                <a:latin typeface="Agency FB"/>
                <a:cs typeface="Agency FB"/>
              </a:rPr>
              <a:t>Ambiguous</a:t>
            </a:r>
            <a:r>
              <a:rPr sz="800" spc="-15" dirty="0">
                <a:latin typeface="Agency FB"/>
                <a:cs typeface="Agency FB"/>
              </a:rPr>
              <a:t> </a:t>
            </a:r>
            <a:r>
              <a:rPr sz="800" spc="-10" dirty="0">
                <a:latin typeface="Agency FB"/>
                <a:cs typeface="Agency FB"/>
              </a:rPr>
              <a:t>Sensor</a:t>
            </a:r>
            <a:r>
              <a:rPr sz="800" spc="500" dirty="0">
                <a:latin typeface="Agency FB"/>
                <a:cs typeface="Agency FB"/>
              </a:rPr>
              <a:t> </a:t>
            </a:r>
            <a:r>
              <a:rPr sz="800" dirty="0">
                <a:latin typeface="Agency FB"/>
                <a:cs typeface="Agency FB"/>
              </a:rPr>
              <a:t>Contact,</a:t>
            </a:r>
            <a:r>
              <a:rPr sz="800" spc="-30" dirty="0">
                <a:latin typeface="Agency FB"/>
                <a:cs typeface="Agency FB"/>
              </a:rPr>
              <a:t> </a:t>
            </a:r>
            <a:r>
              <a:rPr sz="800" spc="-25" dirty="0">
                <a:latin typeface="Agency FB"/>
                <a:cs typeface="Agency FB"/>
              </a:rPr>
              <a:t>0%</a:t>
            </a:r>
            <a:endParaRPr sz="800">
              <a:latin typeface="Agency FB"/>
              <a:cs typeface="Agency FB"/>
            </a:endParaRPr>
          </a:p>
        </p:txBody>
      </p:sp>
      <p:sp>
        <p:nvSpPr>
          <p:cNvPr id="40" name="object 40"/>
          <p:cNvSpPr txBox="1"/>
          <p:nvPr/>
        </p:nvSpPr>
        <p:spPr>
          <a:xfrm>
            <a:off x="11509913" y="2840330"/>
            <a:ext cx="33401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Agency FB"/>
                <a:cs typeface="Agency FB"/>
              </a:rPr>
              <a:t>Other,</a:t>
            </a:r>
            <a:r>
              <a:rPr sz="800" spc="-15" dirty="0">
                <a:latin typeface="Agency FB"/>
                <a:cs typeface="Agency FB"/>
              </a:rPr>
              <a:t> </a:t>
            </a:r>
            <a:r>
              <a:rPr sz="800" spc="-25" dirty="0">
                <a:latin typeface="Agency FB"/>
                <a:cs typeface="Agency FB"/>
              </a:rPr>
              <a:t>1%</a:t>
            </a:r>
            <a:endParaRPr sz="800">
              <a:latin typeface="Agency FB"/>
              <a:cs typeface="Agency FB"/>
            </a:endParaRPr>
          </a:p>
        </p:txBody>
      </p:sp>
      <p:sp>
        <p:nvSpPr>
          <p:cNvPr id="41" name="object 41"/>
          <p:cNvSpPr txBox="1"/>
          <p:nvPr/>
        </p:nvSpPr>
        <p:spPr>
          <a:xfrm>
            <a:off x="11171732" y="3109384"/>
            <a:ext cx="679450" cy="1071880"/>
          </a:xfrm>
          <a:prstGeom prst="rect">
            <a:avLst/>
          </a:prstGeom>
        </p:spPr>
        <p:txBody>
          <a:bodyPr vert="horz" wrap="square" lIns="0" tIns="67945" rIns="0" bIns="0" rtlCol="0">
            <a:spAutoFit/>
          </a:bodyPr>
          <a:lstStyle/>
          <a:p>
            <a:pPr marR="10160" algn="r">
              <a:lnSpc>
                <a:spcPct val="100000"/>
              </a:lnSpc>
              <a:spcBef>
                <a:spcPts val="535"/>
              </a:spcBef>
            </a:pPr>
            <a:r>
              <a:rPr sz="800" dirty="0">
                <a:latin typeface="Agency FB"/>
                <a:cs typeface="Agency FB"/>
              </a:rPr>
              <a:t>Lights,</a:t>
            </a:r>
            <a:r>
              <a:rPr sz="800" spc="-20" dirty="0">
                <a:latin typeface="Agency FB"/>
                <a:cs typeface="Agency FB"/>
              </a:rPr>
              <a:t> </a:t>
            </a:r>
            <a:r>
              <a:rPr sz="800" spc="-25" dirty="0">
                <a:latin typeface="Agency FB"/>
                <a:cs typeface="Agency FB"/>
              </a:rPr>
              <a:t>1%</a:t>
            </a:r>
            <a:endParaRPr sz="800">
              <a:latin typeface="Agency FB"/>
              <a:cs typeface="Agency FB"/>
            </a:endParaRPr>
          </a:p>
          <a:p>
            <a:pPr marR="10160" algn="r">
              <a:lnSpc>
                <a:spcPct val="100000"/>
              </a:lnSpc>
              <a:spcBef>
                <a:spcPts val="434"/>
              </a:spcBef>
            </a:pPr>
            <a:r>
              <a:rPr sz="800" dirty="0">
                <a:latin typeface="Agency FB"/>
                <a:cs typeface="Agency FB"/>
              </a:rPr>
              <a:t>Oval,</a:t>
            </a:r>
            <a:r>
              <a:rPr sz="800" spc="-5" dirty="0">
                <a:latin typeface="Agency FB"/>
                <a:cs typeface="Agency FB"/>
              </a:rPr>
              <a:t> </a:t>
            </a:r>
            <a:r>
              <a:rPr sz="800" spc="-25" dirty="0">
                <a:latin typeface="Agency FB"/>
                <a:cs typeface="Agency FB"/>
              </a:rPr>
              <a:t>1%</a:t>
            </a:r>
            <a:endParaRPr sz="800">
              <a:latin typeface="Agency FB"/>
              <a:cs typeface="Agency FB"/>
            </a:endParaRPr>
          </a:p>
          <a:p>
            <a:pPr marR="9525" algn="r">
              <a:lnSpc>
                <a:spcPct val="100000"/>
              </a:lnSpc>
              <a:spcBef>
                <a:spcPts val="420"/>
              </a:spcBef>
            </a:pPr>
            <a:r>
              <a:rPr sz="800" dirty="0">
                <a:latin typeface="Agency FB"/>
                <a:cs typeface="Agency FB"/>
              </a:rPr>
              <a:t>Cylinder,</a:t>
            </a:r>
            <a:r>
              <a:rPr sz="800" spc="-10" dirty="0">
                <a:latin typeface="Agency FB"/>
                <a:cs typeface="Agency FB"/>
              </a:rPr>
              <a:t> </a:t>
            </a:r>
            <a:r>
              <a:rPr sz="800" spc="-25" dirty="0">
                <a:latin typeface="Agency FB"/>
                <a:cs typeface="Agency FB"/>
              </a:rPr>
              <a:t>1%</a:t>
            </a:r>
            <a:endParaRPr sz="800">
              <a:latin typeface="Agency FB"/>
              <a:cs typeface="Agency FB"/>
            </a:endParaRPr>
          </a:p>
          <a:p>
            <a:pPr marR="12065" algn="r">
              <a:lnSpc>
                <a:spcPct val="100000"/>
              </a:lnSpc>
              <a:spcBef>
                <a:spcPts val="450"/>
              </a:spcBef>
            </a:pPr>
            <a:r>
              <a:rPr sz="800" dirty="0">
                <a:latin typeface="Agency FB"/>
                <a:cs typeface="Agency FB"/>
              </a:rPr>
              <a:t>Disk,</a:t>
            </a:r>
            <a:r>
              <a:rPr sz="800" spc="-25" dirty="0">
                <a:latin typeface="Agency FB"/>
                <a:cs typeface="Agency FB"/>
              </a:rPr>
              <a:t> </a:t>
            </a:r>
            <a:r>
              <a:rPr sz="800" spc="-35" dirty="0">
                <a:latin typeface="Agency FB"/>
                <a:cs typeface="Agency FB"/>
              </a:rPr>
              <a:t>2%</a:t>
            </a:r>
            <a:endParaRPr sz="800">
              <a:latin typeface="Agency FB"/>
              <a:cs typeface="Agency FB"/>
            </a:endParaRPr>
          </a:p>
          <a:p>
            <a:pPr marR="5080" algn="r">
              <a:lnSpc>
                <a:spcPct val="100000"/>
              </a:lnSpc>
              <a:spcBef>
                <a:spcPts val="455"/>
              </a:spcBef>
            </a:pPr>
            <a:r>
              <a:rPr sz="800" dirty="0">
                <a:latin typeface="Agency FB"/>
                <a:cs typeface="Agency FB"/>
              </a:rPr>
              <a:t>Triangle,</a:t>
            </a:r>
            <a:r>
              <a:rPr sz="800" spc="-20" dirty="0">
                <a:latin typeface="Agency FB"/>
                <a:cs typeface="Agency FB"/>
              </a:rPr>
              <a:t> </a:t>
            </a:r>
            <a:r>
              <a:rPr sz="800" spc="-25" dirty="0">
                <a:latin typeface="Agency FB"/>
                <a:cs typeface="Agency FB"/>
              </a:rPr>
              <a:t>2%</a:t>
            </a:r>
            <a:endParaRPr sz="800">
              <a:latin typeface="Agency FB"/>
              <a:cs typeface="Agency FB"/>
            </a:endParaRPr>
          </a:p>
          <a:p>
            <a:pPr marL="12700">
              <a:lnSpc>
                <a:spcPct val="100000"/>
              </a:lnSpc>
              <a:spcBef>
                <a:spcPts val="280"/>
              </a:spcBef>
            </a:pPr>
            <a:r>
              <a:rPr sz="800" dirty="0">
                <a:latin typeface="Agency FB"/>
                <a:cs typeface="Agency FB"/>
              </a:rPr>
              <a:t>Rectangle,</a:t>
            </a:r>
            <a:r>
              <a:rPr sz="800" spc="-35" dirty="0">
                <a:latin typeface="Agency FB"/>
                <a:cs typeface="Agency FB"/>
              </a:rPr>
              <a:t> </a:t>
            </a:r>
            <a:r>
              <a:rPr sz="800" spc="-25" dirty="0">
                <a:latin typeface="Agency FB"/>
                <a:cs typeface="Agency FB"/>
              </a:rPr>
              <a:t>2%</a:t>
            </a:r>
            <a:endParaRPr sz="800">
              <a:latin typeface="Agency FB"/>
              <a:cs typeface="Agency FB"/>
            </a:endParaRPr>
          </a:p>
        </p:txBody>
      </p:sp>
      <p:sp>
        <p:nvSpPr>
          <p:cNvPr id="42" name="object 42"/>
          <p:cNvSpPr txBox="1"/>
          <p:nvPr/>
        </p:nvSpPr>
        <p:spPr>
          <a:xfrm>
            <a:off x="10540193" y="4010590"/>
            <a:ext cx="404495"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gency FB"/>
                <a:cs typeface="Agency FB"/>
              </a:rPr>
              <a:t>Square,</a:t>
            </a:r>
            <a:r>
              <a:rPr sz="800" spc="-35" dirty="0">
                <a:latin typeface="Agency FB"/>
                <a:cs typeface="Agency FB"/>
              </a:rPr>
              <a:t> </a:t>
            </a:r>
            <a:r>
              <a:rPr sz="800" spc="-25" dirty="0">
                <a:latin typeface="Agency FB"/>
                <a:cs typeface="Agency FB"/>
              </a:rPr>
              <a:t>3%</a:t>
            </a:r>
            <a:endParaRPr sz="800">
              <a:latin typeface="Agency FB"/>
              <a:cs typeface="Agency FB"/>
            </a:endParaRPr>
          </a:p>
        </p:txBody>
      </p:sp>
      <p:sp>
        <p:nvSpPr>
          <p:cNvPr id="43" name="object 43"/>
          <p:cNvSpPr txBox="1"/>
          <p:nvPr/>
        </p:nvSpPr>
        <p:spPr>
          <a:xfrm>
            <a:off x="9816452" y="4030501"/>
            <a:ext cx="4254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gency FB"/>
                <a:cs typeface="Agency FB"/>
              </a:rPr>
              <a:t>Polygon,</a:t>
            </a:r>
            <a:r>
              <a:rPr sz="800" spc="-20" dirty="0">
                <a:latin typeface="Agency FB"/>
                <a:cs typeface="Agency FB"/>
              </a:rPr>
              <a:t> </a:t>
            </a:r>
            <a:r>
              <a:rPr sz="800" spc="-25" dirty="0">
                <a:latin typeface="Agency FB"/>
                <a:cs typeface="Agency FB"/>
              </a:rPr>
              <a:t>5%</a:t>
            </a:r>
            <a:endParaRPr sz="800">
              <a:latin typeface="Agency FB"/>
              <a:cs typeface="Agency FB"/>
            </a:endParaRPr>
          </a:p>
        </p:txBody>
      </p:sp>
      <p:sp>
        <p:nvSpPr>
          <p:cNvPr id="44" name="object 44"/>
          <p:cNvSpPr txBox="1"/>
          <p:nvPr/>
        </p:nvSpPr>
        <p:spPr>
          <a:xfrm>
            <a:off x="8726858" y="3995171"/>
            <a:ext cx="37719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gency FB"/>
                <a:cs typeface="Agency FB"/>
              </a:rPr>
              <a:t>TicTac,</a:t>
            </a:r>
            <a:r>
              <a:rPr sz="800" spc="-30" dirty="0">
                <a:latin typeface="Agency FB"/>
                <a:cs typeface="Agency FB"/>
              </a:rPr>
              <a:t> </a:t>
            </a:r>
            <a:r>
              <a:rPr sz="800" spc="-25" dirty="0">
                <a:latin typeface="Agency FB"/>
                <a:cs typeface="Agency FB"/>
              </a:rPr>
              <a:t>6%</a:t>
            </a:r>
            <a:endParaRPr sz="800">
              <a:latin typeface="Agency FB"/>
              <a:cs typeface="Agency FB"/>
            </a:endParaRPr>
          </a:p>
        </p:txBody>
      </p:sp>
      <p:sp>
        <p:nvSpPr>
          <p:cNvPr id="45" name="object 45"/>
          <p:cNvSpPr txBox="1"/>
          <p:nvPr/>
        </p:nvSpPr>
        <p:spPr>
          <a:xfrm>
            <a:off x="8701127" y="3219355"/>
            <a:ext cx="43053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Agency FB"/>
                <a:cs typeface="Agency FB"/>
              </a:rPr>
              <a:t>Vector,</a:t>
            </a:r>
            <a:r>
              <a:rPr sz="800" spc="-30" dirty="0">
                <a:latin typeface="Agency FB"/>
                <a:cs typeface="Agency FB"/>
              </a:rPr>
              <a:t> </a:t>
            </a:r>
            <a:r>
              <a:rPr sz="800" spc="-25" dirty="0">
                <a:latin typeface="Agency FB"/>
                <a:cs typeface="Agency FB"/>
              </a:rPr>
              <a:t>23%</a:t>
            </a:r>
            <a:endParaRPr sz="800">
              <a:latin typeface="Agency FB"/>
              <a:cs typeface="Agency FB"/>
            </a:endParaRPr>
          </a:p>
        </p:txBody>
      </p:sp>
      <p:grpSp>
        <p:nvGrpSpPr>
          <p:cNvPr id="46" name="object 46"/>
          <p:cNvGrpSpPr/>
          <p:nvPr/>
        </p:nvGrpSpPr>
        <p:grpSpPr>
          <a:xfrm>
            <a:off x="8404859" y="4276344"/>
            <a:ext cx="3546475" cy="429895"/>
            <a:chOff x="8404859" y="4276344"/>
            <a:chExt cx="3546475" cy="429895"/>
          </a:xfrm>
        </p:grpSpPr>
        <p:pic>
          <p:nvPicPr>
            <p:cNvPr id="47" name="object 47"/>
            <p:cNvPicPr/>
            <p:nvPr/>
          </p:nvPicPr>
          <p:blipFill>
            <a:blip r:embed="rId10" cstate="print"/>
            <a:stretch>
              <a:fillRect/>
            </a:stretch>
          </p:blipFill>
          <p:spPr>
            <a:xfrm>
              <a:off x="8404859" y="4276344"/>
              <a:ext cx="3546347" cy="385571"/>
            </a:xfrm>
            <a:prstGeom prst="rect">
              <a:avLst/>
            </a:prstGeom>
          </p:spPr>
        </p:pic>
        <p:pic>
          <p:nvPicPr>
            <p:cNvPr id="48" name="object 48"/>
            <p:cNvPicPr/>
            <p:nvPr/>
          </p:nvPicPr>
          <p:blipFill>
            <a:blip r:embed="rId11" cstate="print"/>
            <a:stretch>
              <a:fillRect/>
            </a:stretch>
          </p:blipFill>
          <p:spPr>
            <a:xfrm>
              <a:off x="9101327" y="4276344"/>
              <a:ext cx="2153411" cy="429767"/>
            </a:xfrm>
            <a:prstGeom prst="rect">
              <a:avLst/>
            </a:prstGeom>
          </p:spPr>
        </p:pic>
      </p:grpSp>
      <p:sp>
        <p:nvSpPr>
          <p:cNvPr id="49" name="object 49"/>
          <p:cNvSpPr txBox="1"/>
          <p:nvPr/>
        </p:nvSpPr>
        <p:spPr>
          <a:xfrm>
            <a:off x="8430768" y="4302252"/>
            <a:ext cx="3439795" cy="279400"/>
          </a:xfrm>
          <a:prstGeom prst="rect">
            <a:avLst/>
          </a:prstGeom>
          <a:solidFill>
            <a:srgbClr val="FFFFFF"/>
          </a:solidFill>
        </p:spPr>
        <p:txBody>
          <a:bodyPr vert="horz" wrap="square" lIns="0" tIns="43815" rIns="0" bIns="0" rtlCol="0">
            <a:spAutoFit/>
          </a:bodyPr>
          <a:lstStyle/>
          <a:p>
            <a:pPr marL="788670">
              <a:lnSpc>
                <a:spcPct val="100000"/>
              </a:lnSpc>
              <a:spcBef>
                <a:spcPts val="345"/>
              </a:spcBef>
            </a:pPr>
            <a:r>
              <a:rPr sz="1200" spc="-10" dirty="0">
                <a:latin typeface="Segoe UI"/>
                <a:cs typeface="Segoe UI"/>
              </a:rPr>
              <a:t>REPORTED-</a:t>
            </a:r>
            <a:r>
              <a:rPr sz="1200" dirty="0">
                <a:latin typeface="Segoe UI"/>
                <a:cs typeface="Segoe UI"/>
              </a:rPr>
              <a:t>UAP</a:t>
            </a:r>
            <a:r>
              <a:rPr sz="1200" spc="85" dirty="0">
                <a:latin typeface="Segoe UI"/>
                <a:cs typeface="Segoe UI"/>
              </a:rPr>
              <a:t> </a:t>
            </a:r>
            <a:r>
              <a:rPr sz="1200" spc="-10" dirty="0">
                <a:latin typeface="Segoe UI"/>
                <a:cs typeface="Segoe UI"/>
              </a:rPr>
              <a:t>HOTSPOTS</a:t>
            </a:r>
            <a:endParaRPr sz="1200">
              <a:latin typeface="Segoe UI"/>
              <a:cs typeface="Segoe UI"/>
            </a:endParaRPr>
          </a:p>
        </p:txBody>
      </p:sp>
      <p:pic>
        <p:nvPicPr>
          <p:cNvPr id="50" name="object 50"/>
          <p:cNvPicPr/>
          <p:nvPr/>
        </p:nvPicPr>
        <p:blipFill>
          <a:blip r:embed="rId12" cstate="print"/>
          <a:stretch>
            <a:fillRect/>
          </a:stretch>
        </p:blipFill>
        <p:spPr>
          <a:xfrm>
            <a:off x="8661400" y="4762500"/>
            <a:ext cx="3164744" cy="15896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5843" y="476186"/>
            <a:ext cx="11811000" cy="1107440"/>
            <a:chOff x="275843" y="476186"/>
            <a:chExt cx="11811000" cy="1107440"/>
          </a:xfrm>
        </p:grpSpPr>
        <p:pic>
          <p:nvPicPr>
            <p:cNvPr id="3" name="object 3"/>
            <p:cNvPicPr/>
            <p:nvPr/>
          </p:nvPicPr>
          <p:blipFill>
            <a:blip r:embed="rId2" cstate="print"/>
            <a:stretch>
              <a:fillRect/>
            </a:stretch>
          </p:blipFill>
          <p:spPr>
            <a:xfrm>
              <a:off x="446532" y="476186"/>
              <a:ext cx="1048511" cy="1107248"/>
            </a:xfrm>
            <a:prstGeom prst="rect">
              <a:avLst/>
            </a:prstGeom>
          </p:spPr>
        </p:pic>
        <p:pic>
          <p:nvPicPr>
            <p:cNvPr id="4" name="object 4"/>
            <p:cNvPicPr/>
            <p:nvPr/>
          </p:nvPicPr>
          <p:blipFill>
            <a:blip r:embed="rId3" cstate="print"/>
            <a:stretch>
              <a:fillRect/>
            </a:stretch>
          </p:blipFill>
          <p:spPr>
            <a:xfrm>
              <a:off x="562355" y="690372"/>
              <a:ext cx="460247" cy="458723"/>
            </a:xfrm>
            <a:prstGeom prst="rect">
              <a:avLst/>
            </a:prstGeom>
          </p:spPr>
        </p:pic>
        <p:pic>
          <p:nvPicPr>
            <p:cNvPr id="5" name="object 5"/>
            <p:cNvPicPr/>
            <p:nvPr/>
          </p:nvPicPr>
          <p:blipFill>
            <a:blip r:embed="rId4" cstate="print"/>
            <a:stretch>
              <a:fillRect/>
            </a:stretch>
          </p:blipFill>
          <p:spPr>
            <a:xfrm>
              <a:off x="722375" y="850391"/>
              <a:ext cx="140207" cy="138683"/>
            </a:xfrm>
            <a:prstGeom prst="rect">
              <a:avLst/>
            </a:prstGeom>
          </p:spPr>
        </p:pic>
        <p:sp>
          <p:nvSpPr>
            <p:cNvPr id="6" name="object 6"/>
            <p:cNvSpPr/>
            <p:nvPr/>
          </p:nvSpPr>
          <p:spPr>
            <a:xfrm>
              <a:off x="723138" y="851153"/>
              <a:ext cx="139065" cy="137160"/>
            </a:xfrm>
            <a:custGeom>
              <a:avLst/>
              <a:gdLst/>
              <a:ahLst/>
              <a:cxnLst/>
              <a:rect l="l" t="t" r="r" b="b"/>
              <a:pathLst>
                <a:path w="139065" h="137159">
                  <a:moveTo>
                    <a:pt x="0" y="68579"/>
                  </a:moveTo>
                  <a:lnTo>
                    <a:pt x="5450" y="41887"/>
                  </a:lnTo>
                  <a:lnTo>
                    <a:pt x="20312" y="20088"/>
                  </a:lnTo>
                  <a:lnTo>
                    <a:pt x="42353" y="5389"/>
                  </a:lnTo>
                  <a:lnTo>
                    <a:pt x="69342" y="0"/>
                  </a:lnTo>
                  <a:lnTo>
                    <a:pt x="96330" y="5389"/>
                  </a:lnTo>
                  <a:lnTo>
                    <a:pt x="118371" y="20088"/>
                  </a:lnTo>
                  <a:lnTo>
                    <a:pt x="133233" y="41887"/>
                  </a:lnTo>
                  <a:lnTo>
                    <a:pt x="138684" y="68579"/>
                  </a:lnTo>
                  <a:lnTo>
                    <a:pt x="133233" y="95272"/>
                  </a:lnTo>
                  <a:lnTo>
                    <a:pt x="118371" y="117071"/>
                  </a:lnTo>
                  <a:lnTo>
                    <a:pt x="96330" y="131770"/>
                  </a:lnTo>
                  <a:lnTo>
                    <a:pt x="69342" y="137159"/>
                  </a:lnTo>
                  <a:lnTo>
                    <a:pt x="42353" y="131770"/>
                  </a:lnTo>
                  <a:lnTo>
                    <a:pt x="20312" y="117071"/>
                  </a:lnTo>
                  <a:lnTo>
                    <a:pt x="5450" y="95272"/>
                  </a:lnTo>
                  <a:lnTo>
                    <a:pt x="0" y="68579"/>
                  </a:lnTo>
                  <a:close/>
                </a:path>
              </a:pathLst>
            </a:custGeom>
            <a:ln w="38100">
              <a:solidFill>
                <a:srgbClr val="FF0000"/>
              </a:solidFill>
            </a:ln>
          </p:spPr>
          <p:txBody>
            <a:bodyPr wrap="square" lIns="0" tIns="0" rIns="0" bIns="0" rtlCol="0"/>
            <a:lstStyle/>
            <a:p>
              <a:endParaRPr/>
            </a:p>
          </p:txBody>
        </p:sp>
        <p:sp>
          <p:nvSpPr>
            <p:cNvPr id="7" name="object 7"/>
            <p:cNvSpPr/>
            <p:nvPr/>
          </p:nvSpPr>
          <p:spPr>
            <a:xfrm>
              <a:off x="861821" y="916684"/>
              <a:ext cx="109220" cy="4445"/>
            </a:xfrm>
            <a:custGeom>
              <a:avLst/>
              <a:gdLst/>
              <a:ahLst/>
              <a:cxnLst/>
              <a:rect l="l" t="t" r="r" b="b"/>
              <a:pathLst>
                <a:path w="109219" h="4444">
                  <a:moveTo>
                    <a:pt x="0" y="3987"/>
                  </a:moveTo>
                  <a:lnTo>
                    <a:pt x="109093" y="0"/>
                  </a:lnTo>
                </a:path>
              </a:pathLst>
            </a:custGeom>
            <a:ln w="28574">
              <a:solidFill>
                <a:srgbClr val="FF0000"/>
              </a:solidFill>
            </a:ln>
          </p:spPr>
          <p:txBody>
            <a:bodyPr wrap="square" lIns="0" tIns="0" rIns="0" bIns="0" rtlCol="0"/>
            <a:lstStyle/>
            <a:p>
              <a:endParaRPr/>
            </a:p>
          </p:txBody>
        </p:sp>
        <p:sp>
          <p:nvSpPr>
            <p:cNvPr id="8" name="object 8"/>
            <p:cNvSpPr/>
            <p:nvPr/>
          </p:nvSpPr>
          <p:spPr>
            <a:xfrm>
              <a:off x="616457" y="916684"/>
              <a:ext cx="109220" cy="4445"/>
            </a:xfrm>
            <a:custGeom>
              <a:avLst/>
              <a:gdLst/>
              <a:ahLst/>
              <a:cxnLst/>
              <a:rect l="l" t="t" r="r" b="b"/>
              <a:pathLst>
                <a:path w="109220" h="4444">
                  <a:moveTo>
                    <a:pt x="0" y="3987"/>
                  </a:moveTo>
                  <a:lnTo>
                    <a:pt x="109093" y="0"/>
                  </a:lnTo>
                </a:path>
              </a:pathLst>
            </a:custGeom>
            <a:ln w="28574">
              <a:solidFill>
                <a:srgbClr val="FF0000"/>
              </a:solidFill>
            </a:ln>
          </p:spPr>
          <p:txBody>
            <a:bodyPr wrap="square" lIns="0" tIns="0" rIns="0" bIns="0" rtlCol="0"/>
            <a:lstStyle/>
            <a:p>
              <a:endParaRPr/>
            </a:p>
          </p:txBody>
        </p:sp>
      </p:grpSp>
      <p:sp>
        <p:nvSpPr>
          <p:cNvPr id="9" name="object 9"/>
          <p:cNvSpPr txBox="1"/>
          <p:nvPr/>
        </p:nvSpPr>
        <p:spPr>
          <a:xfrm>
            <a:off x="334379" y="6426136"/>
            <a:ext cx="100965" cy="239395"/>
          </a:xfrm>
          <a:prstGeom prst="rect">
            <a:avLst/>
          </a:prstGeom>
        </p:spPr>
        <p:txBody>
          <a:bodyPr vert="horz" wrap="square" lIns="0" tIns="12700" rIns="0" bIns="0" rtlCol="0">
            <a:spAutoFit/>
          </a:bodyPr>
          <a:lstStyle/>
          <a:p>
            <a:pPr marL="12700">
              <a:lnSpc>
                <a:spcPct val="100000"/>
              </a:lnSpc>
              <a:spcBef>
                <a:spcPts val="100"/>
              </a:spcBef>
            </a:pPr>
            <a:r>
              <a:rPr sz="1400" spc="-50" dirty="0">
                <a:solidFill>
                  <a:srgbClr val="A6A6A6"/>
                </a:solidFill>
                <a:latin typeface="Agency FB"/>
                <a:cs typeface="Agency FB"/>
              </a:rPr>
              <a:t>3</a:t>
            </a:r>
            <a:endParaRPr sz="1400">
              <a:latin typeface="Agency FB"/>
              <a:cs typeface="Agency FB"/>
            </a:endParaRPr>
          </a:p>
        </p:txBody>
      </p:sp>
      <p:sp>
        <p:nvSpPr>
          <p:cNvPr id="10" name="object 10"/>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11" name="object 11"/>
          <p:cNvSpPr txBox="1"/>
          <p:nvPr/>
        </p:nvSpPr>
        <p:spPr>
          <a:xfrm>
            <a:off x="5628004" y="6538727"/>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12" name="object 12"/>
          <p:cNvSpPr txBox="1">
            <a:spLocks noGrp="1"/>
          </p:cNvSpPr>
          <p:nvPr>
            <p:ph type="title"/>
          </p:nvPr>
        </p:nvSpPr>
        <p:spPr>
          <a:xfrm>
            <a:off x="1847155" y="672784"/>
            <a:ext cx="5297805" cy="665567"/>
          </a:xfrm>
          <a:prstGeom prst="rect">
            <a:avLst/>
          </a:prstGeom>
        </p:spPr>
        <p:txBody>
          <a:bodyPr vert="horz" wrap="square" lIns="0" tIns="49530" rIns="0" bIns="0" rtlCol="0">
            <a:spAutoFit/>
          </a:bodyPr>
          <a:lstStyle/>
          <a:p>
            <a:pPr marL="12700" marR="5080">
              <a:lnSpc>
                <a:spcPts val="2380"/>
              </a:lnSpc>
              <a:spcBef>
                <a:spcPts val="390"/>
              </a:spcBef>
              <a:tabLst>
                <a:tab pos="2290445" algn="l"/>
              </a:tabLst>
            </a:pPr>
            <a:r>
              <a:rPr sz="2000" dirty="0"/>
              <a:t>Middle</a:t>
            </a:r>
            <a:r>
              <a:rPr sz="2000" spc="-25" dirty="0"/>
              <a:t> </a:t>
            </a:r>
            <a:r>
              <a:rPr sz="2000" dirty="0"/>
              <a:t>East,</a:t>
            </a:r>
            <a:r>
              <a:rPr sz="2000" spc="-45" dirty="0"/>
              <a:t> </a:t>
            </a:r>
            <a:r>
              <a:rPr sz="2000" spc="-20" dirty="0"/>
              <a:t>2022:</a:t>
            </a:r>
            <a:r>
              <a:rPr sz="2000" dirty="0"/>
              <a:t>	</a:t>
            </a:r>
            <a:r>
              <a:rPr sz="2000" spc="-25" dirty="0"/>
              <a:t>MQ-</a:t>
            </a:r>
            <a:r>
              <a:rPr sz="2000" dirty="0"/>
              <a:t>9</a:t>
            </a:r>
            <a:r>
              <a:rPr sz="2000" spc="30" dirty="0"/>
              <a:t> </a:t>
            </a:r>
            <a:r>
              <a:rPr sz="2000" dirty="0"/>
              <a:t>observed</a:t>
            </a:r>
            <a:r>
              <a:rPr sz="2000" spc="65" dirty="0"/>
              <a:t> </a:t>
            </a:r>
            <a:r>
              <a:rPr sz="2000" spc="-10" dirty="0"/>
              <a:t>apparent </a:t>
            </a:r>
            <a:r>
              <a:rPr sz="2000" dirty="0"/>
              <a:t>spherical</a:t>
            </a:r>
            <a:r>
              <a:rPr sz="2000" spc="-30" dirty="0"/>
              <a:t> </a:t>
            </a:r>
            <a:r>
              <a:rPr sz="2000" dirty="0"/>
              <a:t>UAP</a:t>
            </a:r>
            <a:r>
              <a:rPr sz="2000" spc="-50" dirty="0"/>
              <a:t> </a:t>
            </a:r>
            <a:r>
              <a:rPr sz="2000" dirty="0"/>
              <a:t>via</a:t>
            </a:r>
            <a:r>
              <a:rPr sz="2000" spc="-60" dirty="0"/>
              <a:t> </a:t>
            </a:r>
            <a:r>
              <a:rPr sz="2000" spc="-25" dirty="0"/>
              <a:t>electro-</a:t>
            </a:r>
            <a:r>
              <a:rPr sz="2000" dirty="0"/>
              <a:t>optical </a:t>
            </a:r>
            <a:r>
              <a:rPr sz="2000" spc="-10" dirty="0"/>
              <a:t>sensors</a:t>
            </a:r>
          </a:p>
        </p:txBody>
      </p:sp>
      <p:sp>
        <p:nvSpPr>
          <p:cNvPr id="13" name="object 13"/>
          <p:cNvSpPr txBox="1">
            <a:spLocks noGrp="1"/>
          </p:cNvSpPr>
          <p:nvPr>
            <p:ph type="body" idx="1"/>
          </p:nvPr>
        </p:nvSpPr>
        <p:spPr>
          <a:xfrm>
            <a:off x="781814" y="2317049"/>
            <a:ext cx="5247147" cy="1406795"/>
          </a:xfrm>
          <a:prstGeom prst="rect">
            <a:avLst/>
          </a:prstGeom>
        </p:spPr>
        <p:txBody>
          <a:bodyPr vert="horz" wrap="square" lIns="0" tIns="43815" rIns="0" bIns="0" rtlCol="0">
            <a:spAutoFit/>
          </a:bodyPr>
          <a:lstStyle/>
          <a:p>
            <a:pPr marL="241300" marR="5080" indent="-229235">
              <a:lnSpc>
                <a:spcPts val="1939"/>
              </a:lnSpc>
              <a:spcBef>
                <a:spcPts val="345"/>
              </a:spcBef>
              <a:buFont typeface="Symbol"/>
              <a:buChar char=""/>
              <a:tabLst>
                <a:tab pos="241300" algn="l"/>
                <a:tab pos="302895" algn="l"/>
              </a:tabLst>
            </a:pPr>
            <a:r>
              <a:rPr sz="2000" b="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UAP</a:t>
            </a:r>
            <a:r>
              <a:rPr sz="2000" spc="-75"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characteristics</a:t>
            </a:r>
            <a:r>
              <a:rPr sz="2000" spc="-8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and</a:t>
            </a:r>
            <a:r>
              <a:rPr sz="2000" spc="-7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behavior</a:t>
            </a:r>
            <a:r>
              <a:rPr sz="2000" spc="-5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consistent</a:t>
            </a:r>
            <a:r>
              <a:rPr sz="2000" spc="-50" dirty="0">
                <a:latin typeface="Adobe Devanagari" panose="02040503050201020203" pitchFamily="18" charset="0"/>
                <a:cs typeface="Adobe Devanagari" panose="02040503050201020203" pitchFamily="18" charset="0"/>
              </a:rPr>
              <a:t> </a:t>
            </a:r>
            <a:r>
              <a:rPr sz="2000" spc="-20" dirty="0">
                <a:latin typeface="Adobe Devanagari" panose="02040503050201020203" pitchFamily="18" charset="0"/>
                <a:cs typeface="Adobe Devanagari" panose="02040503050201020203" pitchFamily="18" charset="0"/>
              </a:rPr>
              <a:t>with </a:t>
            </a:r>
            <a:r>
              <a:rPr sz="2000" dirty="0">
                <a:latin typeface="Adobe Devanagari" panose="02040503050201020203" pitchFamily="18" charset="0"/>
                <a:cs typeface="Adobe Devanagari" panose="02040503050201020203" pitchFamily="18" charset="0"/>
              </a:rPr>
              <a:t>other</a:t>
            </a:r>
            <a:r>
              <a:rPr sz="2000" spc="-25"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“metallic</a:t>
            </a:r>
            <a:r>
              <a:rPr sz="2000" spc="-2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orb”</a:t>
            </a:r>
            <a:r>
              <a:rPr sz="2000" spc="-25"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observations in</a:t>
            </a:r>
            <a:r>
              <a:rPr sz="2000" spc="-25"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the</a:t>
            </a:r>
            <a:r>
              <a:rPr sz="2000" spc="-30" dirty="0">
                <a:latin typeface="Adobe Devanagari" panose="02040503050201020203" pitchFamily="18" charset="0"/>
                <a:cs typeface="Adobe Devanagari" panose="02040503050201020203" pitchFamily="18" charset="0"/>
              </a:rPr>
              <a:t> </a:t>
            </a:r>
            <a:r>
              <a:rPr sz="2000" spc="-10" dirty="0">
                <a:latin typeface="Adobe Devanagari" panose="02040503050201020203" pitchFamily="18" charset="0"/>
                <a:cs typeface="Adobe Devanagari" panose="02040503050201020203" pitchFamily="18" charset="0"/>
              </a:rPr>
              <a:t>region</a:t>
            </a:r>
          </a:p>
          <a:p>
            <a:pPr marL="241300" marR="114300" indent="-229235">
              <a:lnSpc>
                <a:spcPts val="1939"/>
              </a:lnSpc>
              <a:spcBef>
                <a:spcPts val="1005"/>
              </a:spcBef>
              <a:buFont typeface="Symbol"/>
              <a:buChar char=""/>
              <a:tabLst>
                <a:tab pos="241300" algn="l"/>
                <a:tab pos="302895" algn="l"/>
              </a:tabLst>
            </a:pPr>
            <a:r>
              <a:rPr sz="2000" b="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No</a:t>
            </a:r>
            <a:r>
              <a:rPr sz="2000" spc="-7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demonstration</a:t>
            </a:r>
            <a:r>
              <a:rPr sz="2000" spc="-6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of</a:t>
            </a:r>
            <a:r>
              <a:rPr sz="2000" spc="-55"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enigmatic</a:t>
            </a:r>
            <a:r>
              <a:rPr sz="2000" spc="-65" dirty="0">
                <a:latin typeface="Adobe Devanagari" panose="02040503050201020203" pitchFamily="18" charset="0"/>
                <a:cs typeface="Adobe Devanagari" panose="02040503050201020203" pitchFamily="18" charset="0"/>
              </a:rPr>
              <a:t> </a:t>
            </a:r>
            <a:r>
              <a:rPr sz="2000" spc="-10" dirty="0">
                <a:latin typeface="Adobe Devanagari" panose="02040503050201020203" pitchFamily="18" charset="0"/>
                <a:cs typeface="Adobe Devanagari" panose="02040503050201020203" pitchFamily="18" charset="0"/>
              </a:rPr>
              <a:t>technical </a:t>
            </a:r>
            <a:r>
              <a:rPr sz="2000" dirty="0">
                <a:latin typeface="Adobe Devanagari" panose="02040503050201020203" pitchFamily="18" charset="0"/>
                <a:cs typeface="Adobe Devanagari" panose="02040503050201020203" pitchFamily="18" charset="0"/>
              </a:rPr>
              <a:t>capabilities</a:t>
            </a:r>
            <a:r>
              <a:rPr sz="2000" spc="-55"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and</a:t>
            </a:r>
            <a:r>
              <a:rPr sz="2000" spc="-6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no</a:t>
            </a:r>
            <a:r>
              <a:rPr sz="2000" spc="-5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apparent</a:t>
            </a:r>
            <a:r>
              <a:rPr sz="2000" spc="-60"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threat</a:t>
            </a:r>
            <a:r>
              <a:rPr sz="2000" spc="-65" dirty="0">
                <a:latin typeface="Adobe Devanagari" panose="02040503050201020203" pitchFamily="18" charset="0"/>
                <a:cs typeface="Adobe Devanagari" panose="02040503050201020203" pitchFamily="18" charset="0"/>
              </a:rPr>
              <a:t> </a:t>
            </a:r>
            <a:r>
              <a:rPr sz="2000" dirty="0">
                <a:latin typeface="Adobe Devanagari" panose="02040503050201020203" pitchFamily="18" charset="0"/>
                <a:cs typeface="Adobe Devanagari" panose="02040503050201020203" pitchFamily="18" charset="0"/>
              </a:rPr>
              <a:t>to</a:t>
            </a:r>
            <a:r>
              <a:rPr sz="2000" spc="-60" dirty="0">
                <a:latin typeface="Adobe Devanagari" panose="02040503050201020203" pitchFamily="18" charset="0"/>
                <a:cs typeface="Adobe Devanagari" panose="02040503050201020203" pitchFamily="18" charset="0"/>
              </a:rPr>
              <a:t> </a:t>
            </a:r>
            <a:r>
              <a:rPr sz="2000" spc="-10" dirty="0">
                <a:latin typeface="Adobe Devanagari" panose="02040503050201020203" pitchFamily="18" charset="0"/>
                <a:cs typeface="Adobe Devanagari" panose="02040503050201020203" pitchFamily="18" charset="0"/>
              </a:rPr>
              <a:t>airborne- </a:t>
            </a:r>
            <a:r>
              <a:rPr sz="2000" dirty="0">
                <a:latin typeface="Adobe Devanagari" panose="02040503050201020203" pitchFamily="18" charset="0"/>
                <a:cs typeface="Adobe Devanagari" panose="02040503050201020203" pitchFamily="18" charset="0"/>
              </a:rPr>
              <a:t>asset</a:t>
            </a:r>
            <a:r>
              <a:rPr sz="2000" spc="-55" dirty="0">
                <a:latin typeface="Adobe Devanagari" panose="02040503050201020203" pitchFamily="18" charset="0"/>
                <a:cs typeface="Adobe Devanagari" panose="02040503050201020203" pitchFamily="18" charset="0"/>
              </a:rPr>
              <a:t> </a:t>
            </a:r>
            <a:r>
              <a:rPr sz="2000" spc="-10" dirty="0">
                <a:latin typeface="Adobe Devanagari" panose="02040503050201020203" pitchFamily="18" charset="0"/>
                <a:cs typeface="Adobe Devanagari" panose="02040503050201020203" pitchFamily="18" charset="0"/>
              </a:rPr>
              <a:t>safety</a:t>
            </a:r>
          </a:p>
        </p:txBody>
      </p:sp>
      <p:graphicFrame>
        <p:nvGraphicFramePr>
          <p:cNvPr id="14" name="object 14"/>
          <p:cNvGraphicFramePr>
            <a:graphicFrameLocks noGrp="1"/>
          </p:cNvGraphicFramePr>
          <p:nvPr/>
        </p:nvGraphicFramePr>
        <p:xfrm>
          <a:off x="732298" y="1918803"/>
          <a:ext cx="5353049" cy="243204"/>
        </p:xfrm>
        <a:graphic>
          <a:graphicData uri="http://schemas.openxmlformats.org/drawingml/2006/table">
            <a:tbl>
              <a:tblPr firstRow="1" bandRow="1">
                <a:tableStyleId>{2D5ABB26-0587-4C30-8999-92F81FD0307C}</a:tableStyleId>
              </a:tblPr>
              <a:tblGrid>
                <a:gridCol w="1070610">
                  <a:extLst>
                    <a:ext uri="{9D8B030D-6E8A-4147-A177-3AD203B41FA5}">
                      <a16:colId xmlns:a16="http://schemas.microsoft.com/office/drawing/2014/main" val="20000"/>
                    </a:ext>
                  </a:extLst>
                </a:gridCol>
                <a:gridCol w="1070610">
                  <a:extLst>
                    <a:ext uri="{9D8B030D-6E8A-4147-A177-3AD203B41FA5}">
                      <a16:colId xmlns:a16="http://schemas.microsoft.com/office/drawing/2014/main" val="20001"/>
                    </a:ext>
                  </a:extLst>
                </a:gridCol>
                <a:gridCol w="1070609">
                  <a:extLst>
                    <a:ext uri="{9D8B030D-6E8A-4147-A177-3AD203B41FA5}">
                      <a16:colId xmlns:a16="http://schemas.microsoft.com/office/drawing/2014/main" val="20002"/>
                    </a:ext>
                  </a:extLst>
                </a:gridCol>
                <a:gridCol w="1070610">
                  <a:extLst>
                    <a:ext uri="{9D8B030D-6E8A-4147-A177-3AD203B41FA5}">
                      <a16:colId xmlns:a16="http://schemas.microsoft.com/office/drawing/2014/main" val="20003"/>
                    </a:ext>
                  </a:extLst>
                </a:gridCol>
                <a:gridCol w="1070610">
                  <a:extLst>
                    <a:ext uri="{9D8B030D-6E8A-4147-A177-3AD203B41FA5}">
                      <a16:colId xmlns:a16="http://schemas.microsoft.com/office/drawing/2014/main" val="20004"/>
                    </a:ext>
                  </a:extLst>
                </a:gridCol>
              </a:tblGrid>
              <a:tr h="243204">
                <a:tc>
                  <a:txBody>
                    <a:bodyPr/>
                    <a:lstStyle/>
                    <a:p>
                      <a:pPr marL="176530">
                        <a:lnSpc>
                          <a:spcPct val="100000"/>
                        </a:lnSpc>
                        <a:spcBef>
                          <a:spcPts val="340"/>
                        </a:spcBef>
                      </a:pPr>
                      <a:r>
                        <a:rPr sz="1000" spc="-10" dirty="0">
                          <a:latin typeface="Agency FB"/>
                          <a:cs typeface="Agency FB"/>
                        </a:rPr>
                        <a:t>CHARACTERISTICS</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0CECE"/>
                    </a:solidFill>
                  </a:tcPr>
                </a:tc>
                <a:tc>
                  <a:txBody>
                    <a:bodyPr/>
                    <a:lstStyle/>
                    <a:p>
                      <a:pPr marL="243840">
                        <a:lnSpc>
                          <a:spcPct val="100000"/>
                        </a:lnSpc>
                        <a:spcBef>
                          <a:spcPts val="340"/>
                        </a:spcBef>
                      </a:pPr>
                      <a:r>
                        <a:rPr sz="1000" spc="-10" dirty="0">
                          <a:latin typeface="Agency FB"/>
                          <a:cs typeface="Agency FB"/>
                        </a:rPr>
                        <a:t>PERFORMANCE</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0CECE"/>
                    </a:solidFill>
                  </a:tcPr>
                </a:tc>
                <a:tc>
                  <a:txBody>
                    <a:bodyPr/>
                    <a:lstStyle/>
                    <a:p>
                      <a:pPr marL="288290">
                        <a:lnSpc>
                          <a:spcPct val="100000"/>
                        </a:lnSpc>
                        <a:spcBef>
                          <a:spcPts val="340"/>
                        </a:spcBef>
                      </a:pPr>
                      <a:r>
                        <a:rPr sz="1000" spc="-10" dirty="0">
                          <a:latin typeface="Agency FB"/>
                          <a:cs typeface="Agency FB"/>
                        </a:rPr>
                        <a:t>SIGNATURES</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1F1F1"/>
                    </a:solidFill>
                  </a:tcPr>
                </a:tc>
                <a:tc>
                  <a:txBody>
                    <a:bodyPr/>
                    <a:lstStyle/>
                    <a:p>
                      <a:pPr marL="336550">
                        <a:lnSpc>
                          <a:spcPct val="100000"/>
                        </a:lnSpc>
                        <a:spcBef>
                          <a:spcPts val="340"/>
                        </a:spcBef>
                      </a:pPr>
                      <a:r>
                        <a:rPr sz="1000" spc="-10" dirty="0">
                          <a:latin typeface="Agency FB"/>
                          <a:cs typeface="Agency FB"/>
                        </a:rPr>
                        <a:t>BEHAVIOR</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1F1F1"/>
                    </a:solidFill>
                  </a:tcPr>
                </a:tc>
                <a:tc>
                  <a:txBody>
                    <a:bodyPr/>
                    <a:lstStyle/>
                    <a:p>
                      <a:pPr algn="ctr">
                        <a:lnSpc>
                          <a:spcPct val="100000"/>
                        </a:lnSpc>
                        <a:spcBef>
                          <a:spcPts val="340"/>
                        </a:spcBef>
                      </a:pPr>
                      <a:r>
                        <a:rPr sz="1000" spc="-10" dirty="0">
                          <a:latin typeface="Agency FB"/>
                          <a:cs typeface="Agency FB"/>
                        </a:rPr>
                        <a:t>EFFECTS</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1F1F1"/>
                    </a:solidFill>
                  </a:tcPr>
                </a:tc>
                <a:extLst>
                  <a:ext uri="{0D108BD9-81ED-4DB2-BD59-A6C34878D82A}">
                    <a16:rowId xmlns:a16="http://schemas.microsoft.com/office/drawing/2014/main" val="10000"/>
                  </a:ext>
                </a:extLst>
              </a:tr>
            </a:tbl>
          </a:graphicData>
        </a:graphic>
      </p:graphicFrame>
      <p:sp>
        <p:nvSpPr>
          <p:cNvPr id="15" name="object 15"/>
          <p:cNvSpPr txBox="1"/>
          <p:nvPr/>
        </p:nvSpPr>
        <p:spPr>
          <a:xfrm>
            <a:off x="739140" y="3907535"/>
            <a:ext cx="5352415" cy="1156727"/>
          </a:xfrm>
          <a:prstGeom prst="rect">
            <a:avLst/>
          </a:prstGeom>
          <a:ln w="9525">
            <a:solidFill>
              <a:srgbClr val="000000"/>
            </a:solidFill>
          </a:ln>
        </p:spPr>
        <p:txBody>
          <a:bodyPr vert="horz" wrap="square" lIns="0" tIns="45085" rIns="0" bIns="0" rtlCol="0">
            <a:spAutoFit/>
          </a:bodyPr>
          <a:lstStyle/>
          <a:p>
            <a:pPr marL="319405" marR="615315" indent="-228600">
              <a:lnSpc>
                <a:spcPts val="1939"/>
              </a:lnSpc>
              <a:buFont typeface="Symbol"/>
              <a:buChar char=""/>
              <a:tabLst>
                <a:tab pos="319405" algn="l"/>
              </a:tabLst>
            </a:pPr>
            <a:r>
              <a:rPr sz="2000" spc="15"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Case</a:t>
            </a:r>
            <a:r>
              <a:rPr sz="2000" b="0" spc="-35"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in</a:t>
            </a:r>
            <a:r>
              <a:rPr sz="2000" b="0" spc="-30"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a:t>
            </a:r>
            <a:r>
              <a:rPr sz="2000" dirty="0">
                <a:solidFill>
                  <a:srgbClr val="252525"/>
                </a:solidFill>
                <a:latin typeface="Adobe Devanagari" panose="02040503050201020203" pitchFamily="18" charset="0"/>
                <a:cs typeface="Adobe Devanagari" panose="02040503050201020203" pitchFamily="18" charset="0"/>
              </a:rPr>
              <a:t>active</a:t>
            </a:r>
            <a:r>
              <a:rPr sz="2000" spc="-15" dirty="0">
                <a:solidFill>
                  <a:srgbClr val="252525"/>
                </a:solidFill>
                <a:latin typeface="Adobe Devanagari" panose="02040503050201020203" pitchFamily="18" charset="0"/>
                <a:cs typeface="Adobe Devanagari" panose="02040503050201020203" pitchFamily="18" charset="0"/>
              </a:rPr>
              <a:t> </a:t>
            </a:r>
            <a:r>
              <a:rPr sz="2000" spc="-35" dirty="0">
                <a:solidFill>
                  <a:srgbClr val="252525"/>
                </a:solidFill>
                <a:latin typeface="Adobe Devanagari" panose="02040503050201020203" pitchFamily="18" charset="0"/>
                <a:cs typeface="Adobe Devanagari" panose="02040503050201020203" pitchFamily="18" charset="0"/>
              </a:rPr>
              <a:t>archive</a:t>
            </a:r>
            <a:r>
              <a:rPr sz="2000" b="0" spc="-35" dirty="0">
                <a:solidFill>
                  <a:srgbClr val="252525"/>
                </a:solidFill>
                <a:latin typeface="Adobe Devanagari" panose="02040503050201020203" pitchFamily="18" charset="0"/>
                <a:cs typeface="Adobe Devanagari" panose="02040503050201020203" pitchFamily="18" charset="0"/>
              </a:rPr>
              <a:t>,”</a:t>
            </a:r>
            <a:r>
              <a:rPr sz="2000" b="0" spc="-20"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pending</a:t>
            </a:r>
            <a:r>
              <a:rPr sz="2000" b="0" spc="-5"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discovery</a:t>
            </a:r>
            <a:r>
              <a:rPr sz="2000" b="0" spc="-30" dirty="0">
                <a:solidFill>
                  <a:srgbClr val="252525"/>
                </a:solidFill>
                <a:latin typeface="Adobe Devanagari" panose="02040503050201020203" pitchFamily="18" charset="0"/>
                <a:cs typeface="Adobe Devanagari" panose="02040503050201020203" pitchFamily="18" charset="0"/>
              </a:rPr>
              <a:t> </a:t>
            </a:r>
            <a:r>
              <a:rPr sz="2000" b="0" spc="-25" dirty="0">
                <a:solidFill>
                  <a:srgbClr val="252525"/>
                </a:solidFill>
                <a:latin typeface="Adobe Devanagari" panose="02040503050201020203" pitchFamily="18" charset="0"/>
                <a:cs typeface="Adobe Devanagari" panose="02040503050201020203" pitchFamily="18" charset="0"/>
              </a:rPr>
              <a:t>of </a:t>
            </a:r>
            <a:r>
              <a:rPr sz="2000" b="0" dirty="0">
                <a:solidFill>
                  <a:srgbClr val="252525"/>
                </a:solidFill>
                <a:latin typeface="Adobe Devanagari" panose="02040503050201020203" pitchFamily="18" charset="0"/>
                <a:cs typeface="Adobe Devanagari" panose="02040503050201020203" pitchFamily="18" charset="0"/>
              </a:rPr>
              <a:t>additional</a:t>
            </a:r>
            <a:r>
              <a:rPr sz="2000" b="0" spc="-100" dirty="0">
                <a:solidFill>
                  <a:srgbClr val="252525"/>
                </a:solidFill>
                <a:latin typeface="Adobe Devanagari" panose="02040503050201020203" pitchFamily="18" charset="0"/>
                <a:cs typeface="Adobe Devanagari" panose="02040503050201020203" pitchFamily="18" charset="0"/>
              </a:rPr>
              <a:t> </a:t>
            </a:r>
            <a:r>
              <a:rPr sz="2000" b="0" spc="-20" dirty="0">
                <a:solidFill>
                  <a:srgbClr val="252525"/>
                </a:solidFill>
                <a:latin typeface="Adobe Devanagari" panose="02040503050201020203" pitchFamily="18" charset="0"/>
                <a:cs typeface="Adobe Devanagari" panose="02040503050201020203" pitchFamily="18" charset="0"/>
              </a:rPr>
              <a:t>data</a:t>
            </a:r>
            <a:endParaRPr sz="2000" dirty="0">
              <a:latin typeface="Adobe Devanagari" panose="02040503050201020203" pitchFamily="18" charset="0"/>
              <a:cs typeface="Adobe Devanagari" panose="02040503050201020203" pitchFamily="18" charset="0"/>
            </a:endParaRPr>
          </a:p>
          <a:p>
            <a:pPr marL="319405" marR="625475" indent="-228600">
              <a:lnSpc>
                <a:spcPts val="1939"/>
              </a:lnSpc>
              <a:spcBef>
                <a:spcPts val="1005"/>
              </a:spcBef>
              <a:buFont typeface="Symbol"/>
              <a:buChar char=""/>
              <a:tabLst>
                <a:tab pos="319405" algn="l"/>
              </a:tabLst>
            </a:pPr>
            <a:r>
              <a:rPr sz="2000"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AARO</a:t>
            </a:r>
            <a:r>
              <a:rPr sz="2000" b="0" spc="-20"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uses</a:t>
            </a:r>
            <a:r>
              <a:rPr sz="2000" b="0" spc="-45" dirty="0">
                <a:solidFill>
                  <a:srgbClr val="252525"/>
                </a:solidFill>
                <a:latin typeface="Adobe Devanagari" panose="02040503050201020203" pitchFamily="18" charset="0"/>
                <a:cs typeface="Adobe Devanagari" panose="02040503050201020203" pitchFamily="18" charset="0"/>
              </a:rPr>
              <a:t> </a:t>
            </a:r>
            <a:r>
              <a:rPr sz="2000" b="0" spc="-10" dirty="0">
                <a:solidFill>
                  <a:srgbClr val="252525"/>
                </a:solidFill>
                <a:latin typeface="Adobe Devanagari" panose="02040503050201020203" pitchFamily="18" charset="0"/>
                <a:cs typeface="Adobe Devanagari" panose="02040503050201020203" pitchFamily="18" charset="0"/>
              </a:rPr>
              <a:t>active-</a:t>
            </a:r>
            <a:r>
              <a:rPr sz="2000" b="0" dirty="0">
                <a:solidFill>
                  <a:srgbClr val="252525"/>
                </a:solidFill>
                <a:latin typeface="Adobe Devanagari" panose="02040503050201020203" pitchFamily="18" charset="0"/>
                <a:cs typeface="Adobe Devanagari" panose="02040503050201020203" pitchFamily="18" charset="0"/>
              </a:rPr>
              <a:t>archive</a:t>
            </a:r>
            <a:r>
              <a:rPr sz="2000" b="0" spc="-50"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cases</a:t>
            </a:r>
            <a:r>
              <a:rPr sz="2000" b="0" spc="-40"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for</a:t>
            </a:r>
            <a:r>
              <a:rPr sz="2000" b="0" spc="-40" dirty="0">
                <a:solidFill>
                  <a:srgbClr val="252525"/>
                </a:solidFill>
                <a:latin typeface="Adobe Devanagari" panose="02040503050201020203" pitchFamily="18" charset="0"/>
                <a:cs typeface="Adobe Devanagari" panose="02040503050201020203" pitchFamily="18" charset="0"/>
              </a:rPr>
              <a:t> </a:t>
            </a:r>
            <a:r>
              <a:rPr sz="2000" b="0" dirty="0">
                <a:solidFill>
                  <a:srgbClr val="252525"/>
                </a:solidFill>
                <a:latin typeface="Adobe Devanagari" panose="02040503050201020203" pitchFamily="18" charset="0"/>
                <a:cs typeface="Adobe Devanagari" panose="02040503050201020203" pitchFamily="18" charset="0"/>
              </a:rPr>
              <a:t>trend</a:t>
            </a:r>
            <a:r>
              <a:rPr sz="2000" b="0" spc="-45" dirty="0">
                <a:solidFill>
                  <a:srgbClr val="252525"/>
                </a:solidFill>
                <a:latin typeface="Adobe Devanagari" panose="02040503050201020203" pitchFamily="18" charset="0"/>
                <a:cs typeface="Adobe Devanagari" panose="02040503050201020203" pitchFamily="18" charset="0"/>
              </a:rPr>
              <a:t> </a:t>
            </a:r>
            <a:r>
              <a:rPr sz="2000" b="0" spc="-25" dirty="0">
                <a:solidFill>
                  <a:srgbClr val="252525"/>
                </a:solidFill>
                <a:latin typeface="Adobe Devanagari" panose="02040503050201020203" pitchFamily="18" charset="0"/>
                <a:cs typeface="Adobe Devanagari" panose="02040503050201020203" pitchFamily="18" charset="0"/>
              </a:rPr>
              <a:t>and </a:t>
            </a:r>
            <a:r>
              <a:rPr sz="2000" b="0" dirty="0">
                <a:solidFill>
                  <a:srgbClr val="252525"/>
                </a:solidFill>
                <a:latin typeface="Adobe Devanagari" panose="02040503050201020203" pitchFamily="18" charset="0"/>
                <a:cs typeface="Adobe Devanagari" panose="02040503050201020203" pitchFamily="18" charset="0"/>
              </a:rPr>
              <a:t>statistical</a:t>
            </a:r>
            <a:r>
              <a:rPr sz="2000" b="0" spc="-75" dirty="0">
                <a:solidFill>
                  <a:srgbClr val="252525"/>
                </a:solidFill>
                <a:latin typeface="Adobe Devanagari" panose="02040503050201020203" pitchFamily="18" charset="0"/>
                <a:cs typeface="Adobe Devanagari" panose="02040503050201020203" pitchFamily="18" charset="0"/>
              </a:rPr>
              <a:t> </a:t>
            </a:r>
            <a:r>
              <a:rPr sz="2000" b="0" spc="-10" dirty="0">
                <a:solidFill>
                  <a:srgbClr val="252525"/>
                </a:solidFill>
                <a:latin typeface="Adobe Devanagari" panose="02040503050201020203" pitchFamily="18" charset="0"/>
                <a:cs typeface="Adobe Devanagari" panose="02040503050201020203" pitchFamily="18" charset="0"/>
              </a:rPr>
              <a:t>analyses</a:t>
            </a:r>
            <a:endParaRPr sz="2000" dirty="0">
              <a:latin typeface="Adobe Devanagari" panose="02040503050201020203" pitchFamily="18" charset="0"/>
              <a:cs typeface="Adobe Devanagari" panose="02040503050201020203" pitchFamily="18" charset="0"/>
            </a:endParaRPr>
          </a:p>
        </p:txBody>
      </p:sp>
      <p:grpSp>
        <p:nvGrpSpPr>
          <p:cNvPr id="16" name="object 16"/>
          <p:cNvGrpSpPr/>
          <p:nvPr/>
        </p:nvGrpSpPr>
        <p:grpSpPr>
          <a:xfrm>
            <a:off x="2307335" y="5737859"/>
            <a:ext cx="2237740" cy="666115"/>
            <a:chOff x="2307335" y="5737859"/>
            <a:chExt cx="2237740" cy="666115"/>
          </a:xfrm>
        </p:grpSpPr>
        <p:pic>
          <p:nvPicPr>
            <p:cNvPr id="17" name="object 17"/>
            <p:cNvPicPr/>
            <p:nvPr/>
          </p:nvPicPr>
          <p:blipFill>
            <a:blip r:embed="rId5" cstate="print"/>
            <a:stretch>
              <a:fillRect/>
            </a:stretch>
          </p:blipFill>
          <p:spPr>
            <a:xfrm>
              <a:off x="2307335" y="5742431"/>
              <a:ext cx="2237231" cy="603503"/>
            </a:xfrm>
            <a:prstGeom prst="rect">
              <a:avLst/>
            </a:prstGeom>
          </p:spPr>
        </p:pic>
        <p:pic>
          <p:nvPicPr>
            <p:cNvPr id="18" name="object 18"/>
            <p:cNvPicPr/>
            <p:nvPr/>
          </p:nvPicPr>
          <p:blipFill>
            <a:blip r:embed="rId6" cstate="print"/>
            <a:stretch>
              <a:fillRect/>
            </a:stretch>
          </p:blipFill>
          <p:spPr>
            <a:xfrm>
              <a:off x="2334767" y="5737859"/>
              <a:ext cx="2183891" cy="665987"/>
            </a:xfrm>
            <a:prstGeom prst="rect">
              <a:avLst/>
            </a:prstGeom>
          </p:spPr>
        </p:pic>
      </p:grpSp>
      <p:sp>
        <p:nvSpPr>
          <p:cNvPr id="19" name="object 19"/>
          <p:cNvSpPr txBox="1"/>
          <p:nvPr/>
        </p:nvSpPr>
        <p:spPr>
          <a:xfrm>
            <a:off x="2342388" y="5782055"/>
            <a:ext cx="2146300" cy="512445"/>
          </a:xfrm>
          <a:prstGeom prst="rect">
            <a:avLst/>
          </a:prstGeom>
          <a:ln w="12700">
            <a:solidFill>
              <a:srgbClr val="C00000"/>
            </a:solidFill>
          </a:ln>
        </p:spPr>
        <p:txBody>
          <a:bodyPr vert="horz" wrap="square" lIns="0" tIns="40005" rIns="0" bIns="0" rtlCol="0">
            <a:spAutoFit/>
          </a:bodyPr>
          <a:lstStyle/>
          <a:p>
            <a:pPr marL="127000" marR="118745" indent="264795">
              <a:lnSpc>
                <a:spcPct val="100000"/>
              </a:lnSpc>
              <a:spcBef>
                <a:spcPts val="315"/>
              </a:spcBef>
            </a:pPr>
            <a:r>
              <a:rPr sz="1400" spc="-10" dirty="0">
                <a:solidFill>
                  <a:srgbClr val="C00000"/>
                </a:solidFill>
                <a:latin typeface="Century Schoolbook"/>
                <a:cs typeface="Century Schoolbook"/>
              </a:rPr>
              <a:t>UNRESOLVED,</a:t>
            </a:r>
            <a:r>
              <a:rPr sz="1400" spc="500" dirty="0">
                <a:solidFill>
                  <a:srgbClr val="C00000"/>
                </a:solidFill>
                <a:latin typeface="Century Schoolbook"/>
                <a:cs typeface="Century Schoolbook"/>
              </a:rPr>
              <a:t> </a:t>
            </a:r>
            <a:r>
              <a:rPr sz="1400" dirty="0">
                <a:solidFill>
                  <a:srgbClr val="C00000"/>
                </a:solidFill>
                <a:latin typeface="Century Schoolbook"/>
                <a:cs typeface="Century Schoolbook"/>
              </a:rPr>
              <a:t>IN</a:t>
            </a:r>
            <a:r>
              <a:rPr sz="1400" spc="5" dirty="0">
                <a:solidFill>
                  <a:srgbClr val="C00000"/>
                </a:solidFill>
                <a:latin typeface="Century Schoolbook"/>
                <a:cs typeface="Century Schoolbook"/>
              </a:rPr>
              <a:t> </a:t>
            </a:r>
            <a:r>
              <a:rPr sz="1400" spc="-10" dirty="0">
                <a:solidFill>
                  <a:srgbClr val="C00000"/>
                </a:solidFill>
                <a:latin typeface="Century Schoolbook"/>
                <a:cs typeface="Century Schoolbook"/>
              </a:rPr>
              <a:t>ACTIVE-ARCHIVE</a:t>
            </a:r>
            <a:endParaRPr sz="1400">
              <a:latin typeface="Century Schoolbook"/>
              <a:cs typeface="Century Schoolbook"/>
            </a:endParaRPr>
          </a:p>
        </p:txBody>
      </p:sp>
      <p:grpSp>
        <p:nvGrpSpPr>
          <p:cNvPr id="20" name="object 20"/>
          <p:cNvGrpSpPr/>
          <p:nvPr/>
        </p:nvGrpSpPr>
        <p:grpSpPr>
          <a:xfrm>
            <a:off x="6305006" y="1515291"/>
            <a:ext cx="5712823" cy="4266763"/>
            <a:chOff x="6518147" y="2165604"/>
            <a:chExt cx="4685030" cy="3485515"/>
          </a:xfrm>
        </p:grpSpPr>
        <p:pic>
          <p:nvPicPr>
            <p:cNvPr id="21" name="object 21"/>
            <p:cNvPicPr/>
            <p:nvPr/>
          </p:nvPicPr>
          <p:blipFill>
            <a:blip r:embed="rId7" cstate="print"/>
            <a:stretch>
              <a:fillRect/>
            </a:stretch>
          </p:blipFill>
          <p:spPr>
            <a:xfrm>
              <a:off x="6518147" y="2165604"/>
              <a:ext cx="4463796" cy="3485388"/>
            </a:xfrm>
            <a:prstGeom prst="rect">
              <a:avLst/>
            </a:prstGeom>
          </p:spPr>
        </p:pic>
        <p:pic>
          <p:nvPicPr>
            <p:cNvPr id="22" name="object 22"/>
            <p:cNvPicPr/>
            <p:nvPr/>
          </p:nvPicPr>
          <p:blipFill>
            <a:blip r:embed="rId8" cstate="print"/>
            <a:stretch>
              <a:fillRect/>
            </a:stretch>
          </p:blipFill>
          <p:spPr>
            <a:xfrm>
              <a:off x="9189720" y="2897124"/>
              <a:ext cx="2013203" cy="1978151"/>
            </a:xfrm>
            <a:prstGeom prst="rect">
              <a:avLst/>
            </a:prstGeom>
          </p:spPr>
        </p:pic>
        <p:sp>
          <p:nvSpPr>
            <p:cNvPr id="23" name="object 23"/>
            <p:cNvSpPr/>
            <p:nvPr/>
          </p:nvSpPr>
          <p:spPr>
            <a:xfrm>
              <a:off x="9336237" y="4115314"/>
              <a:ext cx="677545" cy="676275"/>
            </a:xfrm>
            <a:custGeom>
              <a:avLst/>
              <a:gdLst/>
              <a:ahLst/>
              <a:cxnLst/>
              <a:rect l="l" t="t" r="r" b="b"/>
              <a:pathLst>
                <a:path w="677545" h="676275">
                  <a:moveTo>
                    <a:pt x="0" y="0"/>
                  </a:moveTo>
                  <a:lnTo>
                    <a:pt x="4724" y="675665"/>
                  </a:lnTo>
                  <a:lnTo>
                    <a:pt x="677379" y="611822"/>
                  </a:lnTo>
                  <a:lnTo>
                    <a:pt x="0" y="0"/>
                  </a:lnTo>
                  <a:close/>
                </a:path>
              </a:pathLst>
            </a:custGeom>
            <a:solidFill>
              <a:srgbClr val="000000"/>
            </a:solidFill>
          </p:spPr>
          <p:txBody>
            <a:bodyPr wrap="square" lIns="0" tIns="0" rIns="0" bIns="0" rtlCol="0"/>
            <a:lstStyle/>
            <a:p>
              <a:endParaRPr/>
            </a:p>
          </p:txBody>
        </p:sp>
        <p:pic>
          <p:nvPicPr>
            <p:cNvPr id="24" name="object 24"/>
            <p:cNvPicPr/>
            <p:nvPr/>
          </p:nvPicPr>
          <p:blipFill>
            <a:blip r:embed="rId9" cstate="print"/>
            <a:stretch>
              <a:fillRect/>
            </a:stretch>
          </p:blipFill>
          <p:spPr>
            <a:xfrm>
              <a:off x="9253727" y="2961132"/>
              <a:ext cx="1830324" cy="1795271"/>
            </a:xfrm>
            <a:prstGeom prst="rect">
              <a:avLst/>
            </a:prstGeom>
          </p:spPr>
        </p:pic>
        <p:sp>
          <p:nvSpPr>
            <p:cNvPr id="25" name="object 25"/>
            <p:cNvSpPr/>
            <p:nvPr/>
          </p:nvSpPr>
          <p:spPr>
            <a:xfrm>
              <a:off x="9234672" y="2942059"/>
              <a:ext cx="1868805" cy="1833880"/>
            </a:xfrm>
            <a:custGeom>
              <a:avLst/>
              <a:gdLst/>
              <a:ahLst/>
              <a:cxnLst/>
              <a:rect l="l" t="t" r="r" b="b"/>
              <a:pathLst>
                <a:path w="1868804" h="1833879">
                  <a:moveTo>
                    <a:pt x="934288" y="0"/>
                  </a:moveTo>
                  <a:lnTo>
                    <a:pt x="1029792" y="4851"/>
                  </a:lnTo>
                  <a:lnTo>
                    <a:pt x="1122540" y="18630"/>
                  </a:lnTo>
                  <a:lnTo>
                    <a:pt x="1212075" y="41313"/>
                  </a:lnTo>
                  <a:lnTo>
                    <a:pt x="1297940" y="72097"/>
                  </a:lnTo>
                  <a:lnTo>
                    <a:pt x="1379372" y="110578"/>
                  </a:lnTo>
                  <a:lnTo>
                    <a:pt x="1456359" y="156375"/>
                  </a:lnTo>
                  <a:lnTo>
                    <a:pt x="1528470" y="209435"/>
                  </a:lnTo>
                  <a:lnTo>
                    <a:pt x="1594878" y="268566"/>
                  </a:lnTo>
                  <a:lnTo>
                    <a:pt x="1655279" y="333425"/>
                  </a:lnTo>
                  <a:lnTo>
                    <a:pt x="1708785" y="403961"/>
                  </a:lnTo>
                  <a:lnTo>
                    <a:pt x="1755800" y="479742"/>
                  </a:lnTo>
                  <a:lnTo>
                    <a:pt x="1795132" y="560019"/>
                  </a:lnTo>
                  <a:lnTo>
                    <a:pt x="1826348" y="643953"/>
                  </a:lnTo>
                  <a:lnTo>
                    <a:pt x="1849462" y="731939"/>
                  </a:lnTo>
                  <a:lnTo>
                    <a:pt x="1863610" y="822909"/>
                  </a:lnTo>
                  <a:lnTo>
                    <a:pt x="1867281" y="869772"/>
                  </a:lnTo>
                  <a:lnTo>
                    <a:pt x="1868500" y="916800"/>
                  </a:lnTo>
                  <a:lnTo>
                    <a:pt x="1867281" y="963828"/>
                  </a:lnTo>
                  <a:lnTo>
                    <a:pt x="1863610" y="1010691"/>
                  </a:lnTo>
                  <a:lnTo>
                    <a:pt x="1849462" y="1101674"/>
                  </a:lnTo>
                  <a:lnTo>
                    <a:pt x="1826348" y="1189659"/>
                  </a:lnTo>
                  <a:lnTo>
                    <a:pt x="1795132" y="1273581"/>
                  </a:lnTo>
                  <a:lnTo>
                    <a:pt x="1755800" y="1353870"/>
                  </a:lnTo>
                  <a:lnTo>
                    <a:pt x="1708785" y="1429651"/>
                  </a:lnTo>
                  <a:lnTo>
                    <a:pt x="1655279" y="1500187"/>
                  </a:lnTo>
                  <a:lnTo>
                    <a:pt x="1594878" y="1565046"/>
                  </a:lnTo>
                  <a:lnTo>
                    <a:pt x="1528470" y="1624164"/>
                  </a:lnTo>
                  <a:lnTo>
                    <a:pt x="1456359" y="1677238"/>
                  </a:lnTo>
                  <a:lnTo>
                    <a:pt x="1379372" y="1723021"/>
                  </a:lnTo>
                  <a:lnTo>
                    <a:pt x="1297940" y="1761515"/>
                  </a:lnTo>
                  <a:lnTo>
                    <a:pt x="1212075" y="1792300"/>
                  </a:lnTo>
                  <a:lnTo>
                    <a:pt x="1122540" y="1814982"/>
                  </a:lnTo>
                  <a:lnTo>
                    <a:pt x="1029792" y="1828749"/>
                  </a:lnTo>
                  <a:lnTo>
                    <a:pt x="934250" y="1833613"/>
                  </a:lnTo>
                  <a:lnTo>
                    <a:pt x="838695" y="1828749"/>
                  </a:lnTo>
                  <a:lnTo>
                    <a:pt x="745947" y="1814982"/>
                  </a:lnTo>
                  <a:lnTo>
                    <a:pt x="656412" y="1792287"/>
                  </a:lnTo>
                  <a:lnTo>
                    <a:pt x="570953" y="1761515"/>
                  </a:lnTo>
                  <a:lnTo>
                    <a:pt x="489140" y="1723034"/>
                  </a:lnTo>
                  <a:lnTo>
                    <a:pt x="412140" y="1677238"/>
                  </a:lnTo>
                  <a:lnTo>
                    <a:pt x="340004" y="1624152"/>
                  </a:lnTo>
                  <a:lnTo>
                    <a:pt x="273989" y="1565021"/>
                  </a:lnTo>
                  <a:lnTo>
                    <a:pt x="213639" y="1500212"/>
                  </a:lnTo>
                  <a:lnTo>
                    <a:pt x="159727" y="1429677"/>
                  </a:lnTo>
                  <a:lnTo>
                    <a:pt x="112699" y="1353870"/>
                  </a:lnTo>
                  <a:lnTo>
                    <a:pt x="73367" y="1273581"/>
                  </a:lnTo>
                  <a:lnTo>
                    <a:pt x="42151" y="1189659"/>
                  </a:lnTo>
                  <a:lnTo>
                    <a:pt x="19037" y="1101674"/>
                  </a:lnTo>
                  <a:lnTo>
                    <a:pt x="4876" y="1010691"/>
                  </a:lnTo>
                  <a:lnTo>
                    <a:pt x="1219" y="963828"/>
                  </a:lnTo>
                  <a:lnTo>
                    <a:pt x="0" y="916711"/>
                  </a:lnTo>
                  <a:lnTo>
                    <a:pt x="1219" y="869772"/>
                  </a:lnTo>
                  <a:lnTo>
                    <a:pt x="4876" y="822909"/>
                  </a:lnTo>
                  <a:lnTo>
                    <a:pt x="19037" y="731939"/>
                  </a:lnTo>
                  <a:lnTo>
                    <a:pt x="42151" y="643953"/>
                  </a:lnTo>
                  <a:lnTo>
                    <a:pt x="73367" y="560019"/>
                  </a:lnTo>
                  <a:lnTo>
                    <a:pt x="112699" y="479742"/>
                  </a:lnTo>
                  <a:lnTo>
                    <a:pt x="159727" y="403923"/>
                  </a:lnTo>
                  <a:lnTo>
                    <a:pt x="213639" y="333400"/>
                  </a:lnTo>
                  <a:lnTo>
                    <a:pt x="273989" y="268592"/>
                  </a:lnTo>
                  <a:lnTo>
                    <a:pt x="340004" y="209461"/>
                  </a:lnTo>
                  <a:lnTo>
                    <a:pt x="412140" y="156375"/>
                  </a:lnTo>
                  <a:lnTo>
                    <a:pt x="489127" y="110578"/>
                  </a:lnTo>
                  <a:lnTo>
                    <a:pt x="570547" y="72097"/>
                  </a:lnTo>
                  <a:lnTo>
                    <a:pt x="656424" y="41313"/>
                  </a:lnTo>
                  <a:lnTo>
                    <a:pt x="745909" y="18630"/>
                  </a:lnTo>
                  <a:lnTo>
                    <a:pt x="838695" y="4457"/>
                  </a:lnTo>
                  <a:lnTo>
                    <a:pt x="934288" y="0"/>
                  </a:lnTo>
                  <a:close/>
                </a:path>
              </a:pathLst>
            </a:custGeom>
            <a:ln w="38100">
              <a:solidFill>
                <a:srgbClr val="000000"/>
              </a:solidFill>
            </a:ln>
          </p:spPr>
          <p:txBody>
            <a:bodyPr wrap="square" lIns="0" tIns="0" rIns="0" bIns="0" rtlCol="0"/>
            <a:lstStyle/>
            <a:p>
              <a:endParaRPr/>
            </a:p>
          </p:txBody>
        </p:sp>
      </p:grpSp>
      <p:sp>
        <p:nvSpPr>
          <p:cNvPr id="26" name="object 26"/>
          <p:cNvSpPr txBox="1"/>
          <p:nvPr/>
        </p:nvSpPr>
        <p:spPr>
          <a:xfrm>
            <a:off x="8010851" y="5829998"/>
            <a:ext cx="2031364" cy="208279"/>
          </a:xfrm>
          <a:prstGeom prst="rect">
            <a:avLst/>
          </a:prstGeom>
        </p:spPr>
        <p:txBody>
          <a:bodyPr vert="horz" wrap="square" lIns="0" tIns="12700" rIns="0" bIns="0" rtlCol="0">
            <a:spAutoFit/>
          </a:bodyPr>
          <a:lstStyle/>
          <a:p>
            <a:pPr marL="12700">
              <a:lnSpc>
                <a:spcPct val="100000"/>
              </a:lnSpc>
              <a:spcBef>
                <a:spcPts val="100"/>
              </a:spcBef>
            </a:pPr>
            <a:r>
              <a:rPr sz="1200" b="0" dirty="0">
                <a:latin typeface="Segoe UI Light"/>
                <a:cs typeface="Segoe UI Light"/>
              </a:rPr>
              <a:t>Middle</a:t>
            </a:r>
            <a:r>
              <a:rPr sz="1200" b="0" spc="-45" dirty="0">
                <a:latin typeface="Segoe UI Light"/>
                <a:cs typeface="Segoe UI Light"/>
              </a:rPr>
              <a:t> </a:t>
            </a:r>
            <a:r>
              <a:rPr sz="1200" b="0" dirty="0">
                <a:latin typeface="Segoe UI Light"/>
                <a:cs typeface="Segoe UI Light"/>
              </a:rPr>
              <a:t>East</a:t>
            </a:r>
            <a:r>
              <a:rPr sz="1200" b="0" spc="-35" dirty="0">
                <a:latin typeface="Segoe UI Light"/>
                <a:cs typeface="Segoe UI Light"/>
              </a:rPr>
              <a:t> </a:t>
            </a:r>
            <a:r>
              <a:rPr sz="1200" b="0" spc="-90" dirty="0">
                <a:latin typeface="Segoe UI Light"/>
                <a:cs typeface="Segoe UI Light"/>
              </a:rPr>
              <a:t>UAP,</a:t>
            </a:r>
            <a:r>
              <a:rPr sz="1200" b="0" spc="-20" dirty="0">
                <a:latin typeface="Segoe UI Light"/>
                <a:cs typeface="Segoe UI Light"/>
              </a:rPr>
              <a:t> </a:t>
            </a:r>
            <a:r>
              <a:rPr sz="1200" b="0" dirty="0">
                <a:latin typeface="Segoe UI Light"/>
                <a:cs typeface="Segoe UI Light"/>
              </a:rPr>
              <a:t>unresolved</a:t>
            </a:r>
            <a:r>
              <a:rPr sz="1200" b="0" spc="-30" dirty="0">
                <a:latin typeface="Segoe UI Light"/>
                <a:cs typeface="Segoe UI Light"/>
              </a:rPr>
              <a:t> </a:t>
            </a:r>
            <a:r>
              <a:rPr sz="1200" b="0" spc="-25" dirty="0">
                <a:latin typeface="Segoe UI Light"/>
                <a:cs typeface="Segoe UI Light"/>
              </a:rPr>
              <a:t>(U)</a:t>
            </a:r>
            <a:endParaRPr sz="1200">
              <a:latin typeface="Segoe UI Light"/>
              <a:cs typeface="Segoe UI Light"/>
            </a:endParaRPr>
          </a:p>
        </p:txBody>
      </p:sp>
      <p:sp>
        <p:nvSpPr>
          <p:cNvPr id="27" name="四角形: 角を丸くする 26">
            <a:extLst>
              <a:ext uri="{FF2B5EF4-FFF2-40B4-BE49-F238E27FC236}">
                <a16:creationId xmlns:a16="http://schemas.microsoft.com/office/drawing/2014/main" id="{C89A329C-D79A-7F1D-7C10-EFCA8C4B6AE8}"/>
              </a:ext>
            </a:extLst>
          </p:cNvPr>
          <p:cNvSpPr/>
          <p:nvPr/>
        </p:nvSpPr>
        <p:spPr>
          <a:xfrm>
            <a:off x="11103120" y="159248"/>
            <a:ext cx="914400" cy="513536"/>
          </a:xfrm>
          <a:custGeom>
            <a:avLst/>
            <a:gdLst>
              <a:gd name="connsiteX0" fmla="*/ 0 w 914400"/>
              <a:gd name="connsiteY0" fmla="*/ 85591 h 513536"/>
              <a:gd name="connsiteX1" fmla="*/ 85591 w 914400"/>
              <a:gd name="connsiteY1" fmla="*/ 0 h 513536"/>
              <a:gd name="connsiteX2" fmla="*/ 434903 w 914400"/>
              <a:gd name="connsiteY2" fmla="*/ 0 h 513536"/>
              <a:gd name="connsiteX3" fmla="*/ 828809 w 914400"/>
              <a:gd name="connsiteY3" fmla="*/ 0 h 513536"/>
              <a:gd name="connsiteX4" fmla="*/ 914400 w 914400"/>
              <a:gd name="connsiteY4" fmla="*/ 85591 h 513536"/>
              <a:gd name="connsiteX5" fmla="*/ 914400 w 914400"/>
              <a:gd name="connsiteY5" fmla="*/ 427945 h 513536"/>
              <a:gd name="connsiteX6" fmla="*/ 828809 w 914400"/>
              <a:gd name="connsiteY6" fmla="*/ 513536 h 513536"/>
              <a:gd name="connsiteX7" fmla="*/ 442336 w 914400"/>
              <a:gd name="connsiteY7" fmla="*/ 513536 h 513536"/>
              <a:gd name="connsiteX8" fmla="*/ 85591 w 914400"/>
              <a:gd name="connsiteY8" fmla="*/ 513536 h 513536"/>
              <a:gd name="connsiteX9" fmla="*/ 0 w 914400"/>
              <a:gd name="connsiteY9" fmla="*/ 427945 h 513536"/>
              <a:gd name="connsiteX10" fmla="*/ 0 w 914400"/>
              <a:gd name="connsiteY10" fmla="*/ 85591 h 51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513536" fill="none" extrusionOk="0">
                <a:moveTo>
                  <a:pt x="0" y="85591"/>
                </a:moveTo>
                <a:cubicBezTo>
                  <a:pt x="1592" y="38278"/>
                  <a:pt x="39907" y="2252"/>
                  <a:pt x="85591" y="0"/>
                </a:cubicBezTo>
                <a:cubicBezTo>
                  <a:pt x="201266" y="-32654"/>
                  <a:pt x="325804" y="29403"/>
                  <a:pt x="434903" y="0"/>
                </a:cubicBezTo>
                <a:cubicBezTo>
                  <a:pt x="544002" y="-29403"/>
                  <a:pt x="742327" y="19734"/>
                  <a:pt x="828809" y="0"/>
                </a:cubicBezTo>
                <a:cubicBezTo>
                  <a:pt x="866455" y="-7530"/>
                  <a:pt x="914240" y="40153"/>
                  <a:pt x="914400" y="85591"/>
                </a:cubicBezTo>
                <a:cubicBezTo>
                  <a:pt x="918534" y="211330"/>
                  <a:pt x="910473" y="288010"/>
                  <a:pt x="914400" y="427945"/>
                </a:cubicBezTo>
                <a:cubicBezTo>
                  <a:pt x="920340" y="471983"/>
                  <a:pt x="865499" y="504317"/>
                  <a:pt x="828809" y="513536"/>
                </a:cubicBezTo>
                <a:cubicBezTo>
                  <a:pt x="726051" y="554326"/>
                  <a:pt x="626408" y="495136"/>
                  <a:pt x="442336" y="513536"/>
                </a:cubicBezTo>
                <a:cubicBezTo>
                  <a:pt x="258264" y="531936"/>
                  <a:pt x="184682" y="481253"/>
                  <a:pt x="85591" y="513536"/>
                </a:cubicBezTo>
                <a:cubicBezTo>
                  <a:pt x="27445" y="507297"/>
                  <a:pt x="2250" y="474865"/>
                  <a:pt x="0" y="427945"/>
                </a:cubicBezTo>
                <a:cubicBezTo>
                  <a:pt x="-9301" y="338720"/>
                  <a:pt x="24182" y="235863"/>
                  <a:pt x="0" y="85591"/>
                </a:cubicBezTo>
                <a:close/>
              </a:path>
              <a:path w="914400" h="513536" stroke="0" extrusionOk="0">
                <a:moveTo>
                  <a:pt x="0" y="85591"/>
                </a:moveTo>
                <a:cubicBezTo>
                  <a:pt x="-2297" y="39567"/>
                  <a:pt x="41784" y="-7244"/>
                  <a:pt x="85591" y="0"/>
                </a:cubicBezTo>
                <a:cubicBezTo>
                  <a:pt x="189351" y="-27405"/>
                  <a:pt x="303175" y="4655"/>
                  <a:pt x="434903" y="0"/>
                </a:cubicBezTo>
                <a:cubicBezTo>
                  <a:pt x="566631" y="-4655"/>
                  <a:pt x="739088" y="23445"/>
                  <a:pt x="828809" y="0"/>
                </a:cubicBezTo>
                <a:cubicBezTo>
                  <a:pt x="880816" y="7056"/>
                  <a:pt x="910062" y="30370"/>
                  <a:pt x="914400" y="85591"/>
                </a:cubicBezTo>
                <a:cubicBezTo>
                  <a:pt x="926681" y="194590"/>
                  <a:pt x="891774" y="303161"/>
                  <a:pt x="914400" y="427945"/>
                </a:cubicBezTo>
                <a:cubicBezTo>
                  <a:pt x="913638" y="470872"/>
                  <a:pt x="870201" y="504412"/>
                  <a:pt x="828809" y="513536"/>
                </a:cubicBezTo>
                <a:cubicBezTo>
                  <a:pt x="693556" y="517296"/>
                  <a:pt x="555576" y="510639"/>
                  <a:pt x="472064" y="513536"/>
                </a:cubicBezTo>
                <a:cubicBezTo>
                  <a:pt x="388552" y="516433"/>
                  <a:pt x="231256" y="488852"/>
                  <a:pt x="85591" y="513536"/>
                </a:cubicBezTo>
                <a:cubicBezTo>
                  <a:pt x="50247" y="514004"/>
                  <a:pt x="-6545" y="479080"/>
                  <a:pt x="0" y="427945"/>
                </a:cubicBezTo>
                <a:cubicBezTo>
                  <a:pt x="-25602" y="293195"/>
                  <a:pt x="28747" y="181783"/>
                  <a:pt x="0" y="85591"/>
                </a:cubicBezTo>
                <a:close/>
              </a:path>
            </a:pathLst>
          </a:custGeom>
          <a:solidFill>
            <a:srgbClr val="C00000"/>
          </a:solidFill>
          <a:ln>
            <a:solidFill>
              <a:srgbClr val="C00000"/>
            </a:solidFill>
            <a:extLst>
              <a:ext uri="{C807C97D-BFC1-408E-A445-0C87EB9F89A2}">
                <ask:lineSketchStyleProps xmlns:ask="http://schemas.microsoft.com/office/drawing/2018/sketchyshapes" sd="17069451">
                  <a:prstGeom prst="roundRect">
                    <a:avLst/>
                  </a:prstGeom>
                  <ask:type>
                    <ask:lineSketchScribble/>
                  </ask:type>
                </ask:lineSketchStyleProps>
              </a:ext>
            </a:extLst>
          </a:ln>
          <a:effectLst>
            <a:outerShdw blurRad="63500" sx="102000" sy="102000" algn="ctr" rotWithShape="0">
              <a:prstClr val="black">
                <a:alpha val="40000"/>
              </a:prstClr>
            </a:outerShdw>
          </a:effectLst>
          <a:scene3d>
            <a:camera prst="isometricOffAxis2Left"/>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dirty="0">
                <a:latin typeface="BIZ UDP明朝 Medium" panose="02020500000000000000" pitchFamily="18" charset="-128"/>
                <a:ea typeface="BIZ UDP明朝 Medium" panose="02020500000000000000" pitchFamily="18" charset="-128"/>
              </a:rPr>
              <a:t>参考</a:t>
            </a:r>
          </a:p>
        </p:txBody>
      </p:sp>
    </p:spTree>
    <p:extLst>
      <p:ext uri="{BB962C8B-B14F-4D97-AF65-F5344CB8AC3E}">
        <p14:creationId xmlns:p14="http://schemas.microsoft.com/office/powerpoint/2010/main" val="2715507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参考文書／リンク</a:t>
            </a:r>
          </a:p>
        </p:txBody>
      </p:sp>
      <p:sp>
        <p:nvSpPr>
          <p:cNvPr id="4" name="テキスト ボックス 3">
            <a:extLst>
              <a:ext uri="{FF2B5EF4-FFF2-40B4-BE49-F238E27FC236}">
                <a16:creationId xmlns:a16="http://schemas.microsoft.com/office/drawing/2014/main" id="{954809E9-3599-25C3-6A72-2A4F5AB2534B}"/>
              </a:ext>
            </a:extLst>
          </p:cNvPr>
          <p:cNvSpPr txBox="1"/>
          <p:nvPr/>
        </p:nvSpPr>
        <p:spPr>
          <a:xfrm>
            <a:off x="238125" y="635476"/>
            <a:ext cx="11830050" cy="6001643"/>
          </a:xfrm>
          <a:prstGeom prst="rect">
            <a:avLst/>
          </a:prstGeom>
          <a:noFill/>
        </p:spPr>
        <p:txBody>
          <a:bodyPr wrap="square">
            <a:spAutoFit/>
          </a:bodyPr>
          <a:lstStyle/>
          <a:p>
            <a:r>
              <a:rPr lang="ja-JP" altLang="en-US" sz="1600" dirty="0">
                <a:latin typeface="Amasis MT Pro Medium" panose="02040604050005020304" pitchFamily="18" charset="0"/>
                <a:ea typeface="BIZ UDPゴシック" panose="020B0400000000000000" pitchFamily="50" charset="-128"/>
              </a:rPr>
              <a:t>監視と説明責任に関する委員会：未確認の異常現象：国家安全保障、公共の安全、政府の透明性への影響</a:t>
            </a:r>
          </a:p>
          <a:p>
            <a:r>
              <a:rPr lang="en-US" altLang="ja-JP" sz="1600" dirty="0">
                <a:latin typeface="Amasis MT Pro Medium" panose="02040604050005020304" pitchFamily="18" charset="0"/>
                <a:ea typeface="BIZ UDPゴシック" panose="020B0400000000000000" pitchFamily="50" charset="-128"/>
                <a:hlinkClick r:id="rId2"/>
              </a:rPr>
              <a:t>https://oversight.house.gov/hearing/unidentified-anomalous-phenomena-implications-on-national-security-public-safety-and-government-transparency/</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全ドメイン異常解決オフィス </a:t>
            </a:r>
            <a:r>
              <a:rPr lang="en-US" altLang="ja-JP" sz="1600" dirty="0">
                <a:latin typeface="Amasis MT Pro Medium" panose="02040604050005020304" pitchFamily="18" charset="0"/>
                <a:ea typeface="BIZ UDPゴシック" panose="020B0400000000000000" pitchFamily="50" charset="-128"/>
              </a:rPr>
              <a:t>(AARO)</a:t>
            </a:r>
            <a:r>
              <a:rPr lang="ja-JP" altLang="en-US" sz="1600" dirty="0">
                <a:latin typeface="Amasis MT Pro Medium" panose="02040604050005020304" pitchFamily="18" charset="0"/>
                <a:ea typeface="BIZ UDPゴシック" panose="020B0400000000000000" pitchFamily="50" charset="-128"/>
              </a:rPr>
              <a:t>：</a:t>
            </a:r>
            <a:r>
              <a:rPr lang="en-US" altLang="ja-JP" sz="1600" dirty="0">
                <a:latin typeface="Amasis MT Pro Medium" panose="02040604050005020304" pitchFamily="18" charset="0"/>
                <a:ea typeface="BIZ UDPゴシック" panose="020B0400000000000000" pitchFamily="50" charset="-128"/>
              </a:rPr>
              <a:t>AARO</a:t>
            </a:r>
            <a:r>
              <a:rPr lang="ja-JP" altLang="en-US" sz="1600" dirty="0">
                <a:latin typeface="Amasis MT Pro Medium" panose="02040604050005020304" pitchFamily="18" charset="0"/>
                <a:ea typeface="BIZ UDPゴシック" panose="020B0400000000000000" pitchFamily="50" charset="-128"/>
              </a:rPr>
              <a:t>について</a:t>
            </a:r>
          </a:p>
          <a:p>
            <a:r>
              <a:rPr lang="en-US" altLang="ja-JP" sz="1600" dirty="0">
                <a:latin typeface="Amasis MT Pro Medium" panose="02040604050005020304" pitchFamily="18" charset="0"/>
                <a:ea typeface="BIZ UDPゴシック" panose="020B0400000000000000" pitchFamily="50" charset="-128"/>
                <a:hlinkClick r:id="rId3"/>
              </a:rPr>
              <a:t>https://www.aaro.mil/About-AARO/</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国防総省全領域異常事態解決局：未確認異常現象（</a:t>
            </a:r>
            <a:r>
              <a:rPr lang="en-US" altLang="ja-JP" sz="1600" dirty="0">
                <a:latin typeface="Amasis MT Pro Medium" panose="02040604050005020304" pitchFamily="18" charset="0"/>
                <a:ea typeface="BIZ UDPゴシック" panose="020B0400000000000000" pitchFamily="50" charset="-128"/>
              </a:rPr>
              <a:t>UAP</a:t>
            </a:r>
            <a:r>
              <a:rPr lang="ja-JP" altLang="en-US" sz="1600" dirty="0">
                <a:latin typeface="Amasis MT Pro Medium" panose="02040604050005020304" pitchFamily="18" charset="0"/>
                <a:ea typeface="BIZ UDPゴシック" panose="020B0400000000000000" pitchFamily="50" charset="-128"/>
              </a:rPr>
              <a:t>）に対する米国政府の関与の歴史的記録に関する報告書</a:t>
            </a:r>
          </a:p>
          <a:p>
            <a:r>
              <a:rPr lang="en-US" altLang="ja-JP" sz="1600" dirty="0">
                <a:latin typeface="Amasis MT Pro Medium" panose="02040604050005020304" pitchFamily="18" charset="0"/>
                <a:ea typeface="BIZ UDPゴシック" panose="020B0400000000000000" pitchFamily="50" charset="-128"/>
                <a:hlinkClick r:id="rId4"/>
              </a:rPr>
              <a:t>https://media.defense.gov/2024/Mar/08/2003409233/-1/-1/0/DOPSR-CLEARED-508-COMPLIANT-HRRV1-08-MAR-2024-FINAL.PDF</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米国国防総省：ペンタゴン報道官パット・ライダー少将による未確認異常現象に関する歴史記録報告書第</a:t>
            </a:r>
            <a:r>
              <a:rPr lang="en-US" altLang="ja-JP" sz="1600" dirty="0">
                <a:latin typeface="Amasis MT Pro Medium" panose="02040604050005020304" pitchFamily="18" charset="0"/>
                <a:ea typeface="BIZ UDPゴシック" panose="020B0400000000000000" pitchFamily="50" charset="-128"/>
              </a:rPr>
              <a:t>1</a:t>
            </a:r>
            <a:r>
              <a:rPr lang="ja-JP" altLang="en-US" sz="1600" dirty="0">
                <a:latin typeface="Amasis MT Pro Medium" panose="02040604050005020304" pitchFamily="18" charset="0"/>
                <a:ea typeface="BIZ UDPゴシック" panose="020B0400000000000000" pitchFamily="50" charset="-128"/>
              </a:rPr>
              <a:t>巻に関する声明</a:t>
            </a:r>
          </a:p>
          <a:p>
            <a:r>
              <a:rPr lang="en-US" altLang="ja-JP" sz="1600" dirty="0">
                <a:latin typeface="Amasis MT Pro Medium" panose="02040604050005020304" pitchFamily="18" charset="0"/>
                <a:ea typeface="BIZ UDPゴシック" panose="020B0400000000000000" pitchFamily="50" charset="-128"/>
                <a:hlinkClick r:id="rId5"/>
              </a:rPr>
              <a:t>https://www.defense.gov/News/Releases/Release/Article/3700894/statement-by-pentagon-press-secretary-maj-gen-pat-ryder-on-the-historical-recor/</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米国情報特別委員会：立法：</a:t>
            </a:r>
            <a:r>
              <a:rPr lang="en-US" altLang="ja-JP" sz="1600" dirty="0">
                <a:latin typeface="Amasis MT Pro Medium" panose="02040604050005020304" pitchFamily="18" charset="0"/>
                <a:ea typeface="BIZ UDPゴシック" panose="020B0400000000000000" pitchFamily="50" charset="-128"/>
              </a:rPr>
              <a:t>2025</a:t>
            </a:r>
            <a:r>
              <a:rPr lang="ja-JP" altLang="en-US" sz="1600" dirty="0">
                <a:latin typeface="Amasis MT Pro Medium" panose="02040604050005020304" pitchFamily="18" charset="0"/>
                <a:ea typeface="BIZ UDPゴシック" panose="020B0400000000000000" pitchFamily="50" charset="-128"/>
              </a:rPr>
              <a:t>年度情報権限法、</a:t>
            </a:r>
            <a:r>
              <a:rPr lang="en-US" altLang="ja-JP" sz="1600" dirty="0">
                <a:latin typeface="Amasis MT Pro Medium" panose="02040604050005020304" pitchFamily="18" charset="0"/>
                <a:ea typeface="BIZ UDPゴシック" panose="020B0400000000000000" pitchFamily="50" charset="-128"/>
              </a:rPr>
              <a:t>2024</a:t>
            </a:r>
            <a:r>
              <a:rPr lang="ja-JP" altLang="en-US" sz="1600" dirty="0">
                <a:latin typeface="Amasis MT Pro Medium" panose="02040604050005020304" pitchFamily="18" charset="0"/>
                <a:ea typeface="BIZ UDPゴシック" panose="020B0400000000000000" pitchFamily="50" charset="-128"/>
              </a:rPr>
              <a:t>年</a:t>
            </a:r>
            <a:r>
              <a:rPr lang="en-US" altLang="ja-JP" sz="1600" dirty="0">
                <a:latin typeface="Amasis MT Pro Medium" panose="02040604050005020304" pitchFamily="18" charset="0"/>
                <a:ea typeface="BIZ UDPゴシック" panose="020B0400000000000000" pitchFamily="50" charset="-128"/>
              </a:rPr>
              <a:t>6</a:t>
            </a:r>
            <a:r>
              <a:rPr lang="ja-JP" altLang="en-US" sz="1600" dirty="0">
                <a:latin typeface="Amasis MT Pro Medium" panose="02040604050005020304" pitchFamily="18" charset="0"/>
                <a:ea typeface="BIZ UDPゴシック" panose="020B0400000000000000" pitchFamily="50" charset="-128"/>
              </a:rPr>
              <a:t>月</a:t>
            </a:r>
            <a:r>
              <a:rPr lang="en-US" altLang="ja-JP" sz="1600" dirty="0">
                <a:latin typeface="Amasis MT Pro Medium" panose="02040604050005020304" pitchFamily="18" charset="0"/>
                <a:ea typeface="BIZ UDPゴシック" panose="020B0400000000000000" pitchFamily="50" charset="-128"/>
              </a:rPr>
              <a:t>3</a:t>
            </a:r>
            <a:r>
              <a:rPr lang="ja-JP" altLang="en-US" sz="1600" dirty="0">
                <a:latin typeface="Amasis MT Pro Medium" panose="02040604050005020304" pitchFamily="18" charset="0"/>
                <a:ea typeface="BIZ UDPゴシック" panose="020B0400000000000000" pitchFamily="50" charset="-128"/>
              </a:rPr>
              <a:t>日に報告</a:t>
            </a:r>
          </a:p>
          <a:p>
            <a:r>
              <a:rPr lang="en-US" altLang="ja-JP" sz="1600" dirty="0">
                <a:latin typeface="Amasis MT Pro Medium" panose="02040604050005020304" pitchFamily="18" charset="0"/>
                <a:ea typeface="BIZ UDPゴシック" panose="020B0400000000000000" pitchFamily="50" charset="-128"/>
                <a:hlinkClick r:id="rId6"/>
              </a:rPr>
              <a:t>https://www.intelligence.senate.gov/legislation/intelligence-authorization-act-fiscal-year-2025-reported-june-3-2024</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en-US" altLang="ja-JP" sz="1600" dirty="0">
                <a:latin typeface="Amasis MT Pro Medium" panose="02040604050005020304" pitchFamily="18" charset="0"/>
                <a:ea typeface="BIZ UDPゴシック" panose="020B0400000000000000" pitchFamily="50" charset="-128"/>
              </a:rPr>
              <a:t>Congress.gov.</a:t>
            </a:r>
            <a:r>
              <a:rPr lang="ja-JP" altLang="en-US" sz="1600" dirty="0">
                <a:latin typeface="Amasis MT Pro Medium" panose="02040604050005020304" pitchFamily="18" charset="0"/>
                <a:ea typeface="BIZ UDPゴシック" panose="020B0400000000000000" pitchFamily="50" charset="-128"/>
              </a:rPr>
              <a:t>修正案</a:t>
            </a:r>
            <a:r>
              <a:rPr lang="en-US" altLang="ja-JP" sz="1600" dirty="0">
                <a:latin typeface="Amasis MT Pro Medium" panose="02040604050005020304" pitchFamily="18" charset="0"/>
                <a:ea typeface="BIZ UDPゴシック" panose="020B0400000000000000" pitchFamily="50" charset="-128"/>
              </a:rPr>
              <a:t>: 2025 </a:t>
            </a:r>
            <a:r>
              <a:rPr lang="ja-JP" altLang="en-US" sz="1600" dirty="0">
                <a:latin typeface="Amasis MT Pro Medium" panose="02040604050005020304" pitchFamily="18" charset="0"/>
                <a:ea typeface="BIZ UDPゴシック" panose="020B0400000000000000" pitchFamily="50" charset="-128"/>
              </a:rPr>
              <a:t>年度国防権限法</a:t>
            </a:r>
          </a:p>
          <a:p>
            <a:r>
              <a:rPr lang="en-US" altLang="ja-JP" sz="1600" dirty="0">
                <a:latin typeface="Amasis MT Pro Medium" panose="02040604050005020304" pitchFamily="18" charset="0"/>
                <a:ea typeface="BIZ UDPゴシック" panose="020B0400000000000000" pitchFamily="50" charset="-128"/>
                <a:hlinkClick r:id="rId7"/>
              </a:rPr>
              <a:t>https://www.congress.gov/amendment/118th-congress/senate-amendment/2610/text</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科学探査ジャーナル：</a:t>
            </a:r>
            <a:r>
              <a:rPr lang="en-US" altLang="ja-JP" sz="1600" dirty="0">
                <a:latin typeface="Amasis MT Pro Medium" panose="02040604050005020304" pitchFamily="18" charset="0"/>
                <a:ea typeface="BIZ UDPゴシック" panose="020B0400000000000000" pitchFamily="50" charset="-128"/>
              </a:rPr>
              <a:t>UFO</a:t>
            </a:r>
            <a:r>
              <a:rPr lang="ja-JP" altLang="en-US" sz="1600" dirty="0">
                <a:latin typeface="Amasis MT Pro Medium" panose="02040604050005020304" pitchFamily="18" charset="0"/>
                <a:ea typeface="BIZ UDPゴシック" panose="020B0400000000000000" pitchFamily="50" charset="-128"/>
              </a:rPr>
              <a:t>を見るのは誰か</a:t>
            </a:r>
            <a:r>
              <a:rPr lang="en-US" altLang="ja-JP" sz="1600" dirty="0">
                <a:latin typeface="Amasis MT Pro Medium" panose="02040604050005020304" pitchFamily="18" charset="0"/>
                <a:ea typeface="BIZ UDPゴシック" panose="020B0400000000000000" pitchFamily="50" charset="-128"/>
              </a:rPr>
              <a:t>? </a:t>
            </a:r>
            <a:r>
              <a:rPr lang="ja-JP" altLang="en-US" sz="1600" dirty="0">
                <a:latin typeface="Amasis MT Pro Medium" panose="02040604050005020304" pitchFamily="18" charset="0"/>
                <a:ea typeface="BIZ UDPゴシック" panose="020B0400000000000000" pitchFamily="50" charset="-128"/>
              </a:rPr>
              <a:t>未確認の異常現象の目撃と性格要因の関係</a:t>
            </a:r>
          </a:p>
          <a:p>
            <a:r>
              <a:rPr lang="en-US" altLang="ja-JP" sz="1600" dirty="0">
                <a:latin typeface="Amasis MT Pro Medium" panose="02040604050005020304" pitchFamily="18" charset="0"/>
                <a:ea typeface="BIZ UDPゴシック" panose="020B0400000000000000" pitchFamily="50" charset="-128"/>
                <a:hlinkClick r:id="rId8"/>
              </a:rPr>
              <a:t>https://www.researchgate.net/publication/379739724_Who_Sees_UFOs_The_Relationship_Between_Unidentified_Anomalous_Phenomena_Sightings_and_Personality_Factors</a:t>
            </a:r>
            <a:r>
              <a:rPr lang="ja-JP" altLang="en-US" sz="1600" dirty="0">
                <a:latin typeface="Amasis MT Pro Medium" panose="02040604050005020304" pitchFamily="18" charset="0"/>
                <a:ea typeface="BIZ UDPゴシック" panose="020B0400000000000000" pitchFamily="50" charset="-128"/>
              </a:rPr>
              <a:t>　</a:t>
            </a:r>
          </a:p>
        </p:txBody>
      </p:sp>
    </p:spTree>
    <p:extLst>
      <p:ext uri="{BB962C8B-B14F-4D97-AF65-F5344CB8AC3E}">
        <p14:creationId xmlns:p14="http://schemas.microsoft.com/office/powerpoint/2010/main" val="2923867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5843" y="504195"/>
            <a:ext cx="11811000" cy="1079500"/>
            <a:chOff x="275843" y="504195"/>
            <a:chExt cx="11811000" cy="1079500"/>
          </a:xfrm>
        </p:grpSpPr>
        <p:pic>
          <p:nvPicPr>
            <p:cNvPr id="3" name="object 3"/>
            <p:cNvPicPr/>
            <p:nvPr/>
          </p:nvPicPr>
          <p:blipFill>
            <a:blip r:embed="rId2" cstate="print"/>
            <a:stretch>
              <a:fillRect/>
            </a:stretch>
          </p:blipFill>
          <p:spPr>
            <a:xfrm>
              <a:off x="446531" y="504195"/>
              <a:ext cx="1048511" cy="1079228"/>
            </a:xfrm>
            <a:prstGeom prst="rect">
              <a:avLst/>
            </a:prstGeom>
          </p:spPr>
        </p:pic>
        <p:pic>
          <p:nvPicPr>
            <p:cNvPr id="4" name="object 4"/>
            <p:cNvPicPr/>
            <p:nvPr/>
          </p:nvPicPr>
          <p:blipFill>
            <a:blip r:embed="rId3" cstate="print"/>
            <a:stretch>
              <a:fillRect/>
            </a:stretch>
          </p:blipFill>
          <p:spPr>
            <a:xfrm>
              <a:off x="830579" y="816864"/>
              <a:ext cx="460247" cy="458723"/>
            </a:xfrm>
            <a:prstGeom prst="rect">
              <a:avLst/>
            </a:prstGeom>
          </p:spPr>
        </p:pic>
        <p:pic>
          <p:nvPicPr>
            <p:cNvPr id="5" name="object 5"/>
            <p:cNvPicPr/>
            <p:nvPr/>
          </p:nvPicPr>
          <p:blipFill>
            <a:blip r:embed="rId4" cstate="print"/>
            <a:stretch>
              <a:fillRect/>
            </a:stretch>
          </p:blipFill>
          <p:spPr>
            <a:xfrm>
              <a:off x="990599" y="976884"/>
              <a:ext cx="140207" cy="138683"/>
            </a:xfrm>
            <a:prstGeom prst="rect">
              <a:avLst/>
            </a:prstGeom>
          </p:spPr>
        </p:pic>
        <p:sp>
          <p:nvSpPr>
            <p:cNvPr id="6" name="object 6"/>
            <p:cNvSpPr/>
            <p:nvPr/>
          </p:nvSpPr>
          <p:spPr>
            <a:xfrm>
              <a:off x="991361" y="977645"/>
              <a:ext cx="139065" cy="137160"/>
            </a:xfrm>
            <a:custGeom>
              <a:avLst/>
              <a:gdLst/>
              <a:ahLst/>
              <a:cxnLst/>
              <a:rect l="l" t="t" r="r" b="b"/>
              <a:pathLst>
                <a:path w="139065" h="137159">
                  <a:moveTo>
                    <a:pt x="0" y="68579"/>
                  </a:moveTo>
                  <a:lnTo>
                    <a:pt x="5450" y="41887"/>
                  </a:lnTo>
                  <a:lnTo>
                    <a:pt x="20312" y="20088"/>
                  </a:lnTo>
                  <a:lnTo>
                    <a:pt x="42353" y="5389"/>
                  </a:lnTo>
                  <a:lnTo>
                    <a:pt x="69342" y="0"/>
                  </a:lnTo>
                  <a:lnTo>
                    <a:pt x="96330" y="5389"/>
                  </a:lnTo>
                  <a:lnTo>
                    <a:pt x="118371" y="20088"/>
                  </a:lnTo>
                  <a:lnTo>
                    <a:pt x="133233" y="41887"/>
                  </a:lnTo>
                  <a:lnTo>
                    <a:pt x="138684" y="68579"/>
                  </a:lnTo>
                  <a:lnTo>
                    <a:pt x="133233" y="95272"/>
                  </a:lnTo>
                  <a:lnTo>
                    <a:pt x="118371" y="117071"/>
                  </a:lnTo>
                  <a:lnTo>
                    <a:pt x="96330" y="131770"/>
                  </a:lnTo>
                  <a:lnTo>
                    <a:pt x="69342" y="137159"/>
                  </a:lnTo>
                  <a:lnTo>
                    <a:pt x="42353" y="131770"/>
                  </a:lnTo>
                  <a:lnTo>
                    <a:pt x="20312" y="117071"/>
                  </a:lnTo>
                  <a:lnTo>
                    <a:pt x="5450" y="95272"/>
                  </a:lnTo>
                  <a:lnTo>
                    <a:pt x="0" y="68579"/>
                  </a:lnTo>
                  <a:close/>
                </a:path>
              </a:pathLst>
            </a:custGeom>
            <a:ln w="38100">
              <a:solidFill>
                <a:srgbClr val="FF0000"/>
              </a:solidFill>
            </a:ln>
          </p:spPr>
          <p:txBody>
            <a:bodyPr wrap="square" lIns="0" tIns="0" rIns="0" bIns="0" rtlCol="0"/>
            <a:lstStyle/>
            <a:p>
              <a:endParaRPr/>
            </a:p>
          </p:txBody>
        </p:sp>
        <p:sp>
          <p:nvSpPr>
            <p:cNvPr id="7" name="object 7"/>
            <p:cNvSpPr/>
            <p:nvPr/>
          </p:nvSpPr>
          <p:spPr>
            <a:xfrm>
              <a:off x="1130046" y="1044700"/>
              <a:ext cx="109220" cy="4445"/>
            </a:xfrm>
            <a:custGeom>
              <a:avLst/>
              <a:gdLst/>
              <a:ahLst/>
              <a:cxnLst/>
              <a:rect l="l" t="t" r="r" b="b"/>
              <a:pathLst>
                <a:path w="109219" h="4444">
                  <a:moveTo>
                    <a:pt x="0" y="3987"/>
                  </a:moveTo>
                  <a:lnTo>
                    <a:pt x="109093" y="0"/>
                  </a:lnTo>
                </a:path>
              </a:pathLst>
            </a:custGeom>
            <a:ln w="28574">
              <a:solidFill>
                <a:srgbClr val="FF0000"/>
              </a:solidFill>
            </a:ln>
          </p:spPr>
          <p:txBody>
            <a:bodyPr wrap="square" lIns="0" tIns="0" rIns="0" bIns="0" rtlCol="0"/>
            <a:lstStyle/>
            <a:p>
              <a:endParaRPr/>
            </a:p>
          </p:txBody>
        </p:sp>
        <p:sp>
          <p:nvSpPr>
            <p:cNvPr id="8" name="object 8"/>
            <p:cNvSpPr/>
            <p:nvPr/>
          </p:nvSpPr>
          <p:spPr>
            <a:xfrm>
              <a:off x="883157" y="1044700"/>
              <a:ext cx="109220" cy="4445"/>
            </a:xfrm>
            <a:custGeom>
              <a:avLst/>
              <a:gdLst/>
              <a:ahLst/>
              <a:cxnLst/>
              <a:rect l="l" t="t" r="r" b="b"/>
              <a:pathLst>
                <a:path w="109219" h="4444">
                  <a:moveTo>
                    <a:pt x="0" y="3987"/>
                  </a:moveTo>
                  <a:lnTo>
                    <a:pt x="109093" y="0"/>
                  </a:lnTo>
                </a:path>
              </a:pathLst>
            </a:custGeom>
            <a:ln w="28574">
              <a:solidFill>
                <a:srgbClr val="FF0000"/>
              </a:solidFill>
            </a:ln>
          </p:spPr>
          <p:txBody>
            <a:bodyPr wrap="square" lIns="0" tIns="0" rIns="0" bIns="0" rtlCol="0"/>
            <a:lstStyle/>
            <a:p>
              <a:endParaRPr/>
            </a:p>
          </p:txBody>
        </p:sp>
      </p:grpSp>
      <p:sp>
        <p:nvSpPr>
          <p:cNvPr id="10" name="object 10"/>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11" name="object 11"/>
          <p:cNvSpPr txBox="1"/>
          <p:nvPr/>
        </p:nvSpPr>
        <p:spPr>
          <a:xfrm>
            <a:off x="5628004" y="6538727"/>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12" name="object 12"/>
          <p:cNvSpPr txBox="1">
            <a:spLocks noGrp="1"/>
          </p:cNvSpPr>
          <p:nvPr>
            <p:ph type="title"/>
          </p:nvPr>
        </p:nvSpPr>
        <p:spPr>
          <a:xfrm>
            <a:off x="1585022" y="659646"/>
            <a:ext cx="10515600" cy="680956"/>
          </a:xfrm>
          <a:prstGeom prst="rect">
            <a:avLst/>
          </a:prstGeom>
        </p:spPr>
        <p:txBody>
          <a:bodyPr vert="horz" wrap="square" lIns="0" tIns="49530" rIns="0" bIns="0" rtlCol="0">
            <a:spAutoFit/>
          </a:bodyPr>
          <a:lstStyle/>
          <a:p>
            <a:pPr marL="12700" marR="5080">
              <a:lnSpc>
                <a:spcPts val="2380"/>
              </a:lnSpc>
              <a:spcBef>
                <a:spcPts val="390"/>
              </a:spcBef>
              <a:tabLst>
                <a:tab pos="2174240" algn="l"/>
              </a:tabLst>
            </a:pPr>
            <a:r>
              <a:rPr sz="2400" dirty="0">
                <a:latin typeface="Adobe Devanagari" panose="02040503050201020203" pitchFamily="18" charset="0"/>
                <a:cs typeface="Adobe Devanagari" panose="02040503050201020203" pitchFamily="18" charset="0"/>
              </a:rPr>
              <a:t>South</a:t>
            </a:r>
            <a:r>
              <a:rPr sz="2400" spc="-45" dirty="0">
                <a:latin typeface="Adobe Devanagari" panose="02040503050201020203" pitchFamily="18" charset="0"/>
                <a:cs typeface="Adobe Devanagari" panose="02040503050201020203" pitchFamily="18" charset="0"/>
              </a:rPr>
              <a:t> </a:t>
            </a:r>
            <a:r>
              <a:rPr sz="2400" dirty="0">
                <a:latin typeface="Adobe Devanagari" panose="02040503050201020203" pitchFamily="18" charset="0"/>
                <a:cs typeface="Adobe Devanagari" panose="02040503050201020203" pitchFamily="18" charset="0"/>
              </a:rPr>
              <a:t>Asia,</a:t>
            </a:r>
            <a:r>
              <a:rPr sz="2400" spc="-35" dirty="0">
                <a:latin typeface="Adobe Devanagari" panose="02040503050201020203" pitchFamily="18" charset="0"/>
                <a:cs typeface="Adobe Devanagari" panose="02040503050201020203" pitchFamily="18" charset="0"/>
              </a:rPr>
              <a:t> </a:t>
            </a:r>
            <a:r>
              <a:rPr sz="2400" spc="-10" dirty="0">
                <a:latin typeface="Adobe Devanagari" panose="02040503050201020203" pitchFamily="18" charset="0"/>
                <a:cs typeface="Adobe Devanagari" panose="02040503050201020203" pitchFamily="18" charset="0"/>
              </a:rPr>
              <a:t>2023:</a:t>
            </a:r>
            <a:br>
              <a:rPr lang="en-US" sz="2400" spc="-10" dirty="0">
                <a:latin typeface="Adobe Devanagari" panose="02040503050201020203" pitchFamily="18" charset="0"/>
                <a:cs typeface="Adobe Devanagari" panose="02040503050201020203" pitchFamily="18" charset="0"/>
              </a:rPr>
            </a:br>
            <a:r>
              <a:rPr lang="en-US" sz="2400" spc="-25" dirty="0">
                <a:latin typeface="Adobe Devanagari" panose="02040503050201020203" pitchFamily="18" charset="0"/>
                <a:cs typeface="Adobe Devanagari" panose="02040503050201020203" pitchFamily="18" charset="0"/>
              </a:rPr>
              <a:t>M</a:t>
            </a:r>
            <a:r>
              <a:rPr sz="2400" spc="-25" dirty="0">
                <a:latin typeface="Adobe Devanagari" panose="02040503050201020203" pitchFamily="18" charset="0"/>
                <a:cs typeface="Adobe Devanagari" panose="02040503050201020203" pitchFamily="18" charset="0"/>
              </a:rPr>
              <a:t>Q-</a:t>
            </a:r>
            <a:r>
              <a:rPr sz="2400" dirty="0">
                <a:latin typeface="Adobe Devanagari" panose="02040503050201020203" pitchFamily="18" charset="0"/>
                <a:cs typeface="Adobe Devanagari" panose="02040503050201020203" pitchFamily="18" charset="0"/>
              </a:rPr>
              <a:t>9</a:t>
            </a:r>
            <a:r>
              <a:rPr sz="2400" spc="-20" dirty="0">
                <a:latin typeface="Adobe Devanagari" panose="02040503050201020203" pitchFamily="18" charset="0"/>
                <a:cs typeface="Adobe Devanagari" panose="02040503050201020203" pitchFamily="18" charset="0"/>
              </a:rPr>
              <a:t> </a:t>
            </a:r>
            <a:r>
              <a:rPr sz="2400" dirty="0">
                <a:latin typeface="Adobe Devanagari" panose="02040503050201020203" pitchFamily="18" charset="0"/>
                <a:cs typeface="Adobe Devanagari" panose="02040503050201020203" pitchFamily="18" charset="0"/>
              </a:rPr>
              <a:t>observed</a:t>
            </a:r>
            <a:r>
              <a:rPr sz="2400" spc="20" dirty="0">
                <a:latin typeface="Adobe Devanagari" panose="02040503050201020203" pitchFamily="18" charset="0"/>
                <a:cs typeface="Adobe Devanagari" panose="02040503050201020203" pitchFamily="18" charset="0"/>
              </a:rPr>
              <a:t> </a:t>
            </a:r>
            <a:r>
              <a:rPr sz="2400" dirty="0">
                <a:latin typeface="Adobe Devanagari" panose="02040503050201020203" pitchFamily="18" charset="0"/>
                <a:cs typeface="Adobe Devanagari" panose="02040503050201020203" pitchFamily="18" charset="0"/>
              </a:rPr>
              <a:t>UAP</a:t>
            </a:r>
            <a:r>
              <a:rPr sz="2400" spc="-30" dirty="0">
                <a:latin typeface="Adobe Devanagari" panose="02040503050201020203" pitchFamily="18" charset="0"/>
                <a:cs typeface="Adobe Devanagari" panose="02040503050201020203" pitchFamily="18" charset="0"/>
              </a:rPr>
              <a:t> </a:t>
            </a:r>
            <a:r>
              <a:rPr sz="2400" dirty="0">
                <a:latin typeface="Adobe Devanagari" panose="02040503050201020203" pitchFamily="18" charset="0"/>
                <a:cs typeface="Adobe Devanagari" panose="02040503050201020203" pitchFamily="18" charset="0"/>
              </a:rPr>
              <a:t>object</a:t>
            </a:r>
            <a:r>
              <a:rPr sz="2400" spc="-15" dirty="0">
                <a:latin typeface="Adobe Devanagari" panose="02040503050201020203" pitchFamily="18" charset="0"/>
                <a:cs typeface="Adobe Devanagari" panose="02040503050201020203" pitchFamily="18" charset="0"/>
              </a:rPr>
              <a:t> </a:t>
            </a:r>
            <a:r>
              <a:rPr sz="2400" spc="-10" dirty="0">
                <a:latin typeface="Adobe Devanagari" panose="02040503050201020203" pitchFamily="18" charset="0"/>
                <a:cs typeface="Adobe Devanagari" panose="02040503050201020203" pitchFamily="18" charset="0"/>
              </a:rPr>
              <a:t>apparently </a:t>
            </a:r>
            <a:r>
              <a:rPr sz="2400" dirty="0">
                <a:latin typeface="Adobe Devanagari" panose="02040503050201020203" pitchFamily="18" charset="0"/>
                <a:cs typeface="Adobe Devanagari" panose="02040503050201020203" pitchFamily="18" charset="0"/>
              </a:rPr>
              <a:t>tailed</a:t>
            </a:r>
            <a:r>
              <a:rPr sz="2400" spc="-60" dirty="0">
                <a:latin typeface="Adobe Devanagari" panose="02040503050201020203" pitchFamily="18" charset="0"/>
                <a:cs typeface="Adobe Devanagari" panose="02040503050201020203" pitchFamily="18" charset="0"/>
              </a:rPr>
              <a:t> </a:t>
            </a:r>
            <a:r>
              <a:rPr sz="2400" dirty="0">
                <a:latin typeface="Adobe Devanagari" panose="02040503050201020203" pitchFamily="18" charset="0"/>
                <a:cs typeface="Adobe Devanagari" panose="02040503050201020203" pitchFamily="18" charset="0"/>
              </a:rPr>
              <a:t>by</a:t>
            </a:r>
            <a:r>
              <a:rPr sz="2400" spc="-55" dirty="0">
                <a:latin typeface="Adobe Devanagari" panose="02040503050201020203" pitchFamily="18" charset="0"/>
                <a:cs typeface="Adobe Devanagari" panose="02040503050201020203" pitchFamily="18" charset="0"/>
              </a:rPr>
              <a:t> </a:t>
            </a:r>
            <a:r>
              <a:rPr sz="2400" spc="-10" dirty="0">
                <a:latin typeface="Adobe Devanagari" panose="02040503050201020203" pitchFamily="18" charset="0"/>
                <a:cs typeface="Adobe Devanagari" panose="02040503050201020203" pitchFamily="18" charset="0"/>
              </a:rPr>
              <a:t>potentially-</a:t>
            </a:r>
            <a:r>
              <a:rPr sz="2400" dirty="0">
                <a:latin typeface="Adobe Devanagari" panose="02040503050201020203" pitchFamily="18" charset="0"/>
                <a:cs typeface="Adobe Devanagari" panose="02040503050201020203" pitchFamily="18" charset="0"/>
              </a:rPr>
              <a:t>anomalous</a:t>
            </a:r>
            <a:r>
              <a:rPr sz="2400" spc="-45" dirty="0">
                <a:latin typeface="Adobe Devanagari" panose="02040503050201020203" pitchFamily="18" charset="0"/>
                <a:cs typeface="Adobe Devanagari" panose="02040503050201020203" pitchFamily="18" charset="0"/>
              </a:rPr>
              <a:t> </a:t>
            </a:r>
            <a:r>
              <a:rPr sz="2400" dirty="0">
                <a:latin typeface="Adobe Devanagari" panose="02040503050201020203" pitchFamily="18" charset="0"/>
                <a:cs typeface="Adobe Devanagari" panose="02040503050201020203" pitchFamily="18" charset="0"/>
              </a:rPr>
              <a:t>atmospheric</a:t>
            </a:r>
            <a:r>
              <a:rPr sz="2400" spc="-30" dirty="0">
                <a:latin typeface="Adobe Devanagari" panose="02040503050201020203" pitchFamily="18" charset="0"/>
                <a:cs typeface="Adobe Devanagari" panose="02040503050201020203" pitchFamily="18" charset="0"/>
              </a:rPr>
              <a:t> </a:t>
            </a:r>
            <a:r>
              <a:rPr sz="2400" spc="-20" dirty="0">
                <a:latin typeface="Adobe Devanagari" panose="02040503050201020203" pitchFamily="18" charset="0"/>
                <a:cs typeface="Adobe Devanagari" panose="02040503050201020203" pitchFamily="18" charset="0"/>
              </a:rPr>
              <a:t>wake</a:t>
            </a:r>
          </a:p>
        </p:txBody>
      </p:sp>
      <p:sp>
        <p:nvSpPr>
          <p:cNvPr id="13" name="object 13"/>
          <p:cNvSpPr txBox="1"/>
          <p:nvPr/>
        </p:nvSpPr>
        <p:spPr>
          <a:xfrm>
            <a:off x="817388" y="2230414"/>
            <a:ext cx="5107940" cy="1167130"/>
          </a:xfrm>
          <a:prstGeom prst="rect">
            <a:avLst/>
          </a:prstGeom>
        </p:spPr>
        <p:txBody>
          <a:bodyPr vert="horz" wrap="square" lIns="0" tIns="43815" rIns="0" bIns="0" rtlCol="0">
            <a:spAutoFit/>
          </a:bodyPr>
          <a:lstStyle/>
          <a:p>
            <a:pPr marL="241300" marR="197485" indent="-228600">
              <a:lnSpc>
                <a:spcPts val="1939"/>
              </a:lnSpc>
              <a:spcBef>
                <a:spcPts val="345"/>
              </a:spcBef>
              <a:buSzPct val="94444"/>
              <a:buFont typeface="Symbol"/>
              <a:buChar char=""/>
              <a:tabLst>
                <a:tab pos="241300" algn="l"/>
              </a:tabLst>
            </a:pPr>
            <a:r>
              <a:rPr sz="1800" b="0" dirty="0">
                <a:solidFill>
                  <a:srgbClr val="252525"/>
                </a:solidFill>
                <a:latin typeface="Adobe Devanagari" panose="02040503050201020203" pitchFamily="18" charset="0"/>
                <a:cs typeface="Adobe Devanagari" panose="02040503050201020203" pitchFamily="18" charset="0"/>
              </a:rPr>
              <a:t>Phenomenon</a:t>
            </a:r>
            <a:r>
              <a:rPr sz="1800" b="0" spc="-3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observed</a:t>
            </a:r>
            <a:r>
              <a:rPr sz="1800" b="0" spc="5"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in</a:t>
            </a:r>
            <a:r>
              <a:rPr sz="1800" b="0" spc="-25"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other</a:t>
            </a:r>
            <a:r>
              <a:rPr sz="1800" b="0" spc="-15"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forward-</a:t>
            </a:r>
            <a:r>
              <a:rPr sz="1800" b="0" spc="-10" dirty="0">
                <a:solidFill>
                  <a:srgbClr val="252525"/>
                </a:solidFill>
                <a:latin typeface="Adobe Devanagari" panose="02040503050201020203" pitchFamily="18" charset="0"/>
                <a:cs typeface="Adobe Devanagari" panose="02040503050201020203" pitchFamily="18" charset="0"/>
              </a:rPr>
              <a:t>looking </a:t>
            </a:r>
            <a:r>
              <a:rPr sz="1800" b="0" dirty="0">
                <a:solidFill>
                  <a:srgbClr val="252525"/>
                </a:solidFill>
                <a:latin typeface="Adobe Devanagari" panose="02040503050201020203" pitchFamily="18" charset="0"/>
                <a:cs typeface="Adobe Devanagari" panose="02040503050201020203" pitchFamily="18" charset="0"/>
              </a:rPr>
              <a:t>infrared,</a:t>
            </a:r>
            <a:r>
              <a:rPr sz="1800" b="0" spc="-45" dirty="0">
                <a:solidFill>
                  <a:srgbClr val="252525"/>
                </a:solidFill>
                <a:latin typeface="Adobe Devanagari" panose="02040503050201020203" pitchFamily="18" charset="0"/>
                <a:cs typeface="Adobe Devanagari" panose="02040503050201020203" pitchFamily="18" charset="0"/>
              </a:rPr>
              <a:t> </a:t>
            </a:r>
            <a:r>
              <a:rPr sz="1800" b="0" spc="-10" dirty="0">
                <a:solidFill>
                  <a:srgbClr val="252525"/>
                </a:solidFill>
                <a:latin typeface="Adobe Devanagari" panose="02040503050201020203" pitchFamily="18" charset="0"/>
                <a:cs typeface="Adobe Devanagari" panose="02040503050201020203" pitchFamily="18" charset="0"/>
              </a:rPr>
              <a:t>full-</a:t>
            </a:r>
            <a:r>
              <a:rPr sz="1800" b="0" dirty="0">
                <a:solidFill>
                  <a:srgbClr val="252525"/>
                </a:solidFill>
                <a:latin typeface="Adobe Devanagari" panose="02040503050201020203" pitchFamily="18" charset="0"/>
                <a:cs typeface="Adobe Devanagari" panose="02040503050201020203" pitchFamily="18" charset="0"/>
              </a:rPr>
              <a:t>motion</a:t>
            </a:r>
            <a:r>
              <a:rPr sz="1800" b="0" spc="-3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video</a:t>
            </a:r>
            <a:r>
              <a:rPr sz="1800" b="0" spc="-5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by</a:t>
            </a:r>
            <a:r>
              <a:rPr sz="1800" b="0" spc="-5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same</a:t>
            </a:r>
            <a:r>
              <a:rPr sz="1800" b="0" spc="-45" dirty="0">
                <a:solidFill>
                  <a:srgbClr val="252525"/>
                </a:solidFill>
                <a:latin typeface="Adobe Devanagari" panose="02040503050201020203" pitchFamily="18" charset="0"/>
                <a:cs typeface="Adobe Devanagari" panose="02040503050201020203" pitchFamily="18" charset="0"/>
              </a:rPr>
              <a:t> </a:t>
            </a:r>
            <a:r>
              <a:rPr sz="1800" b="0" spc="-10" dirty="0">
                <a:solidFill>
                  <a:srgbClr val="252525"/>
                </a:solidFill>
                <a:latin typeface="Adobe Devanagari" panose="02040503050201020203" pitchFamily="18" charset="0"/>
                <a:cs typeface="Adobe Devanagari" panose="02040503050201020203" pitchFamily="18" charset="0"/>
              </a:rPr>
              <a:t>platform</a:t>
            </a:r>
            <a:endParaRPr sz="1800" dirty="0">
              <a:latin typeface="Adobe Devanagari" panose="02040503050201020203" pitchFamily="18" charset="0"/>
              <a:cs typeface="Adobe Devanagari" panose="02040503050201020203" pitchFamily="18" charset="0"/>
            </a:endParaRPr>
          </a:p>
          <a:p>
            <a:pPr marL="240665" marR="5080" indent="-228600">
              <a:lnSpc>
                <a:spcPts val="1939"/>
              </a:lnSpc>
              <a:spcBef>
                <a:spcPts val="1005"/>
              </a:spcBef>
              <a:buSzPct val="94444"/>
              <a:buFont typeface="Symbol"/>
              <a:buChar char=""/>
              <a:tabLst>
                <a:tab pos="240665" algn="l"/>
              </a:tabLst>
            </a:pPr>
            <a:r>
              <a:rPr sz="1800" b="0" dirty="0">
                <a:solidFill>
                  <a:srgbClr val="252525"/>
                </a:solidFill>
                <a:latin typeface="Adobe Devanagari" panose="02040503050201020203" pitchFamily="18" charset="0"/>
                <a:cs typeface="Adobe Devanagari" panose="02040503050201020203" pitchFamily="18" charset="0"/>
              </a:rPr>
              <a:t>The</a:t>
            </a:r>
            <a:r>
              <a:rPr sz="1800" b="0" spc="-4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“trail”</a:t>
            </a:r>
            <a:r>
              <a:rPr sz="1800" b="0" spc="-4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appears</a:t>
            </a:r>
            <a:r>
              <a:rPr sz="1800" b="0" spc="-35"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to</a:t>
            </a:r>
            <a:r>
              <a:rPr sz="1800" b="0" spc="-4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be</a:t>
            </a:r>
            <a:r>
              <a:rPr sz="1800" b="0" spc="-4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cavitation,</a:t>
            </a:r>
            <a:r>
              <a:rPr sz="1800" b="0" spc="-45"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similar</a:t>
            </a:r>
            <a:r>
              <a:rPr sz="1800" b="0" spc="-4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to</a:t>
            </a:r>
            <a:r>
              <a:rPr sz="1800" b="0" spc="-35" dirty="0">
                <a:solidFill>
                  <a:srgbClr val="252525"/>
                </a:solidFill>
                <a:latin typeface="Adobe Devanagari" panose="02040503050201020203" pitchFamily="18" charset="0"/>
                <a:cs typeface="Adobe Devanagari" panose="02040503050201020203" pitchFamily="18" charset="0"/>
              </a:rPr>
              <a:t> </a:t>
            </a:r>
            <a:r>
              <a:rPr sz="1800" b="0" spc="-10" dirty="0">
                <a:solidFill>
                  <a:srgbClr val="252525"/>
                </a:solidFill>
                <a:latin typeface="Adobe Devanagari" panose="02040503050201020203" pitchFamily="18" charset="0"/>
                <a:cs typeface="Adobe Devanagari" panose="02040503050201020203" pitchFamily="18" charset="0"/>
              </a:rPr>
              <a:t>those </a:t>
            </a:r>
            <a:r>
              <a:rPr sz="1800" b="0" dirty="0">
                <a:solidFill>
                  <a:srgbClr val="252525"/>
                </a:solidFill>
                <a:latin typeface="Adobe Devanagari" panose="02040503050201020203" pitchFamily="18" charset="0"/>
                <a:cs typeface="Adobe Devanagari" panose="02040503050201020203" pitchFamily="18" charset="0"/>
              </a:rPr>
              <a:t>caused</a:t>
            </a:r>
            <a:r>
              <a:rPr sz="1800" b="0" spc="-50" dirty="0">
                <a:solidFill>
                  <a:srgbClr val="252525"/>
                </a:solidFill>
                <a:latin typeface="Adobe Devanagari" panose="02040503050201020203" pitchFamily="18" charset="0"/>
                <a:cs typeface="Adobe Devanagari" panose="02040503050201020203" pitchFamily="18" charset="0"/>
              </a:rPr>
              <a:t> </a:t>
            </a:r>
            <a:r>
              <a:rPr sz="1800" b="0" dirty="0">
                <a:solidFill>
                  <a:srgbClr val="252525"/>
                </a:solidFill>
                <a:latin typeface="Adobe Devanagari" panose="02040503050201020203" pitchFamily="18" charset="0"/>
                <a:cs typeface="Adobe Devanagari" panose="02040503050201020203" pitchFamily="18" charset="0"/>
              </a:rPr>
              <a:t>during</a:t>
            </a:r>
            <a:r>
              <a:rPr sz="1800" b="0" spc="-35" dirty="0">
                <a:solidFill>
                  <a:srgbClr val="252525"/>
                </a:solidFill>
                <a:latin typeface="Adobe Devanagari" panose="02040503050201020203" pitchFamily="18" charset="0"/>
                <a:cs typeface="Adobe Devanagari" panose="02040503050201020203" pitchFamily="18" charset="0"/>
              </a:rPr>
              <a:t> </a:t>
            </a:r>
            <a:r>
              <a:rPr sz="1800" b="0" spc="-10" dirty="0">
                <a:solidFill>
                  <a:srgbClr val="252525"/>
                </a:solidFill>
                <a:latin typeface="Adobe Devanagari" panose="02040503050201020203" pitchFamily="18" charset="0"/>
                <a:cs typeface="Adobe Devanagari" panose="02040503050201020203" pitchFamily="18" charset="0"/>
              </a:rPr>
              <a:t>propulsion</a:t>
            </a:r>
            <a:endParaRPr sz="1800" dirty="0">
              <a:latin typeface="Adobe Devanagari" panose="02040503050201020203" pitchFamily="18" charset="0"/>
              <a:cs typeface="Adobe Devanagari" panose="02040503050201020203" pitchFamily="18" charset="0"/>
            </a:endParaRPr>
          </a:p>
        </p:txBody>
      </p:sp>
      <p:graphicFrame>
        <p:nvGraphicFramePr>
          <p:cNvPr id="14" name="object 14"/>
          <p:cNvGraphicFramePr>
            <a:graphicFrameLocks noGrp="1"/>
          </p:cNvGraphicFramePr>
          <p:nvPr/>
        </p:nvGraphicFramePr>
        <p:xfrm>
          <a:off x="732298" y="1918803"/>
          <a:ext cx="5353049" cy="243204"/>
        </p:xfrm>
        <a:graphic>
          <a:graphicData uri="http://schemas.openxmlformats.org/drawingml/2006/table">
            <a:tbl>
              <a:tblPr firstRow="1" bandRow="1">
                <a:tableStyleId>{2D5ABB26-0587-4C30-8999-92F81FD0307C}</a:tableStyleId>
              </a:tblPr>
              <a:tblGrid>
                <a:gridCol w="1070610">
                  <a:extLst>
                    <a:ext uri="{9D8B030D-6E8A-4147-A177-3AD203B41FA5}">
                      <a16:colId xmlns:a16="http://schemas.microsoft.com/office/drawing/2014/main" val="20000"/>
                    </a:ext>
                  </a:extLst>
                </a:gridCol>
                <a:gridCol w="1070610">
                  <a:extLst>
                    <a:ext uri="{9D8B030D-6E8A-4147-A177-3AD203B41FA5}">
                      <a16:colId xmlns:a16="http://schemas.microsoft.com/office/drawing/2014/main" val="20001"/>
                    </a:ext>
                  </a:extLst>
                </a:gridCol>
                <a:gridCol w="1070609">
                  <a:extLst>
                    <a:ext uri="{9D8B030D-6E8A-4147-A177-3AD203B41FA5}">
                      <a16:colId xmlns:a16="http://schemas.microsoft.com/office/drawing/2014/main" val="20002"/>
                    </a:ext>
                  </a:extLst>
                </a:gridCol>
                <a:gridCol w="1070610">
                  <a:extLst>
                    <a:ext uri="{9D8B030D-6E8A-4147-A177-3AD203B41FA5}">
                      <a16:colId xmlns:a16="http://schemas.microsoft.com/office/drawing/2014/main" val="20003"/>
                    </a:ext>
                  </a:extLst>
                </a:gridCol>
                <a:gridCol w="1070610">
                  <a:extLst>
                    <a:ext uri="{9D8B030D-6E8A-4147-A177-3AD203B41FA5}">
                      <a16:colId xmlns:a16="http://schemas.microsoft.com/office/drawing/2014/main" val="20004"/>
                    </a:ext>
                  </a:extLst>
                </a:gridCol>
              </a:tblGrid>
              <a:tr h="243204">
                <a:tc>
                  <a:txBody>
                    <a:bodyPr/>
                    <a:lstStyle/>
                    <a:p>
                      <a:pPr marL="176530">
                        <a:lnSpc>
                          <a:spcPct val="100000"/>
                        </a:lnSpc>
                        <a:spcBef>
                          <a:spcPts val="340"/>
                        </a:spcBef>
                      </a:pPr>
                      <a:r>
                        <a:rPr sz="1000" spc="-10" dirty="0">
                          <a:latin typeface="Agency FB"/>
                          <a:cs typeface="Agency FB"/>
                        </a:rPr>
                        <a:t>CHARACTERISTICS</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0CECE"/>
                    </a:solidFill>
                  </a:tcPr>
                </a:tc>
                <a:tc>
                  <a:txBody>
                    <a:bodyPr/>
                    <a:lstStyle/>
                    <a:p>
                      <a:pPr marL="243840">
                        <a:lnSpc>
                          <a:spcPct val="100000"/>
                        </a:lnSpc>
                        <a:spcBef>
                          <a:spcPts val="340"/>
                        </a:spcBef>
                      </a:pPr>
                      <a:r>
                        <a:rPr sz="1000" spc="-10" dirty="0">
                          <a:latin typeface="Agency FB"/>
                          <a:cs typeface="Agency FB"/>
                        </a:rPr>
                        <a:t>PERFORMANCE</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1F1F1"/>
                    </a:solidFill>
                  </a:tcPr>
                </a:tc>
                <a:tc>
                  <a:txBody>
                    <a:bodyPr/>
                    <a:lstStyle/>
                    <a:p>
                      <a:pPr marL="288290">
                        <a:lnSpc>
                          <a:spcPct val="100000"/>
                        </a:lnSpc>
                        <a:spcBef>
                          <a:spcPts val="340"/>
                        </a:spcBef>
                      </a:pPr>
                      <a:r>
                        <a:rPr sz="1000" spc="-10" dirty="0">
                          <a:latin typeface="Agency FB"/>
                          <a:cs typeface="Agency FB"/>
                        </a:rPr>
                        <a:t>SIGNATURES</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0CECE"/>
                    </a:solidFill>
                  </a:tcPr>
                </a:tc>
                <a:tc>
                  <a:txBody>
                    <a:bodyPr/>
                    <a:lstStyle/>
                    <a:p>
                      <a:pPr marL="336550">
                        <a:lnSpc>
                          <a:spcPct val="100000"/>
                        </a:lnSpc>
                        <a:spcBef>
                          <a:spcPts val="340"/>
                        </a:spcBef>
                      </a:pPr>
                      <a:r>
                        <a:rPr sz="1000" spc="-10" dirty="0">
                          <a:latin typeface="Agency FB"/>
                          <a:cs typeface="Agency FB"/>
                        </a:rPr>
                        <a:t>BEHAVIOR</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1F1F1"/>
                    </a:solidFill>
                  </a:tcPr>
                </a:tc>
                <a:tc>
                  <a:txBody>
                    <a:bodyPr/>
                    <a:lstStyle/>
                    <a:p>
                      <a:pPr algn="ctr">
                        <a:lnSpc>
                          <a:spcPct val="100000"/>
                        </a:lnSpc>
                        <a:spcBef>
                          <a:spcPts val="340"/>
                        </a:spcBef>
                      </a:pPr>
                      <a:r>
                        <a:rPr sz="1000" spc="-10" dirty="0">
                          <a:latin typeface="Agency FB"/>
                          <a:cs typeface="Agency FB"/>
                        </a:rPr>
                        <a:t>EFFECTS</a:t>
                      </a:r>
                      <a:endParaRPr sz="1000">
                        <a:latin typeface="Agency FB"/>
                        <a:cs typeface="Agency FB"/>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1F1F1"/>
                    </a:solidFill>
                  </a:tcPr>
                </a:tc>
                <a:extLst>
                  <a:ext uri="{0D108BD9-81ED-4DB2-BD59-A6C34878D82A}">
                    <a16:rowId xmlns:a16="http://schemas.microsoft.com/office/drawing/2014/main" val="10000"/>
                  </a:ext>
                </a:extLst>
              </a:tr>
            </a:tbl>
          </a:graphicData>
        </a:graphic>
      </p:graphicFrame>
      <p:sp>
        <p:nvSpPr>
          <p:cNvPr id="15" name="object 15"/>
          <p:cNvSpPr txBox="1"/>
          <p:nvPr/>
        </p:nvSpPr>
        <p:spPr>
          <a:xfrm>
            <a:off x="739140" y="3535679"/>
            <a:ext cx="5352415" cy="2783205"/>
          </a:xfrm>
          <a:prstGeom prst="rect">
            <a:avLst/>
          </a:prstGeom>
          <a:ln w="9525">
            <a:solidFill>
              <a:srgbClr val="7E7E7E"/>
            </a:solidFill>
          </a:ln>
        </p:spPr>
        <p:txBody>
          <a:bodyPr vert="horz" wrap="square" lIns="0" tIns="18415" rIns="0" bIns="0" rtlCol="0">
            <a:spAutoFit/>
          </a:bodyPr>
          <a:lstStyle/>
          <a:p>
            <a:pPr marL="318770" indent="-228600">
              <a:lnSpc>
                <a:spcPct val="100000"/>
              </a:lnSpc>
              <a:spcBef>
                <a:spcPts val="145"/>
              </a:spcBef>
              <a:buFont typeface="Symbol"/>
              <a:buChar char=""/>
              <a:tabLst>
                <a:tab pos="318770" algn="l"/>
              </a:tabLst>
            </a:pPr>
            <a:r>
              <a:rPr sz="1700" b="0" dirty="0">
                <a:solidFill>
                  <a:srgbClr val="252525"/>
                </a:solidFill>
                <a:latin typeface="Adobe Devanagari" panose="02040503050201020203" pitchFamily="18" charset="0"/>
                <a:cs typeface="Adobe Devanagari" panose="02040503050201020203" pitchFamily="18" charset="0"/>
              </a:rPr>
              <a:t>Visible</a:t>
            </a:r>
            <a:r>
              <a:rPr sz="1700" b="0" spc="-3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trail</a:t>
            </a:r>
            <a:r>
              <a:rPr sz="1700" b="0" spc="-3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is</a:t>
            </a:r>
            <a:r>
              <a:rPr sz="1700" b="0" spc="-2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a</a:t>
            </a:r>
            <a:r>
              <a:rPr sz="1700" b="0" spc="-30"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camera-</a:t>
            </a:r>
            <a:r>
              <a:rPr sz="1700" b="0" dirty="0">
                <a:solidFill>
                  <a:srgbClr val="252525"/>
                </a:solidFill>
                <a:latin typeface="Adobe Devanagari" panose="02040503050201020203" pitchFamily="18" charset="0"/>
                <a:cs typeface="Adobe Devanagari" panose="02040503050201020203" pitchFamily="18" charset="0"/>
              </a:rPr>
              <a:t>software</a:t>
            </a:r>
            <a:r>
              <a:rPr sz="1700" b="0" spc="-50"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artifact</a:t>
            </a:r>
            <a:endParaRPr sz="1700" dirty="0">
              <a:latin typeface="Adobe Devanagari" panose="02040503050201020203" pitchFamily="18" charset="0"/>
              <a:cs typeface="Adobe Devanagari" panose="02040503050201020203" pitchFamily="18" charset="0"/>
            </a:endParaRPr>
          </a:p>
          <a:p>
            <a:pPr marL="319405" marR="417830" indent="-229235">
              <a:lnSpc>
                <a:spcPts val="1630"/>
              </a:lnSpc>
              <a:spcBef>
                <a:spcPts val="985"/>
              </a:spcBef>
              <a:buFont typeface="Symbol"/>
              <a:buChar char=""/>
              <a:tabLst>
                <a:tab pos="319405" algn="l"/>
              </a:tabLst>
            </a:pPr>
            <a:r>
              <a:rPr sz="1700" b="0" dirty="0">
                <a:solidFill>
                  <a:srgbClr val="252525"/>
                </a:solidFill>
                <a:latin typeface="Adobe Devanagari" panose="02040503050201020203" pitchFamily="18" charset="0"/>
                <a:cs typeface="Adobe Devanagari" panose="02040503050201020203" pitchFamily="18" charset="0"/>
              </a:rPr>
              <a:t>Video-</a:t>
            </a:r>
            <a:r>
              <a:rPr sz="1700" b="0" spc="-10" dirty="0">
                <a:solidFill>
                  <a:srgbClr val="252525"/>
                </a:solidFill>
                <a:latin typeface="Adobe Devanagari" panose="02040503050201020203" pitchFamily="18" charset="0"/>
                <a:cs typeface="Adobe Devanagari" panose="02040503050201020203" pitchFamily="18" charset="0"/>
              </a:rPr>
              <a:t>compression</a:t>
            </a:r>
            <a:r>
              <a:rPr sz="1700" b="0" spc="-5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algorithms</a:t>
            </a:r>
            <a:r>
              <a:rPr sz="1700" b="0" spc="-5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overlay</a:t>
            </a:r>
            <a:r>
              <a:rPr sz="1700" b="0" spc="-25"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captured </a:t>
            </a:r>
            <a:r>
              <a:rPr sz="1700" b="0" dirty="0">
                <a:solidFill>
                  <a:srgbClr val="252525"/>
                </a:solidFill>
                <a:latin typeface="Adobe Devanagari" panose="02040503050201020203" pitchFamily="18" charset="0"/>
                <a:cs typeface="Adobe Devanagari" panose="02040503050201020203" pitchFamily="18" charset="0"/>
              </a:rPr>
              <a:t>image</a:t>
            </a:r>
            <a:r>
              <a:rPr sz="1700" b="0" spc="-7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on</a:t>
            </a:r>
            <a:r>
              <a:rPr sz="1700" b="0" spc="-6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previous</a:t>
            </a:r>
            <a:r>
              <a:rPr sz="1700" b="0" spc="-6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frame</a:t>
            </a:r>
            <a:r>
              <a:rPr sz="1700" b="0" spc="-6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and</a:t>
            </a:r>
            <a:r>
              <a:rPr sz="1700" b="0" spc="-5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resolve</a:t>
            </a:r>
            <a:r>
              <a:rPr sz="1700" b="0" spc="-6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differences</a:t>
            </a:r>
            <a:r>
              <a:rPr sz="1700" b="0" spc="-50" dirty="0">
                <a:solidFill>
                  <a:srgbClr val="252525"/>
                </a:solidFill>
                <a:latin typeface="Adobe Devanagari" panose="02040503050201020203" pitchFamily="18" charset="0"/>
                <a:cs typeface="Adobe Devanagari" panose="02040503050201020203" pitchFamily="18" charset="0"/>
              </a:rPr>
              <a:t> </a:t>
            </a:r>
            <a:r>
              <a:rPr sz="1700" b="0" spc="-25" dirty="0">
                <a:solidFill>
                  <a:srgbClr val="252525"/>
                </a:solidFill>
                <a:latin typeface="Adobe Devanagari" panose="02040503050201020203" pitchFamily="18" charset="0"/>
                <a:cs typeface="Adobe Devanagari" panose="02040503050201020203" pitchFamily="18" charset="0"/>
              </a:rPr>
              <a:t>in </a:t>
            </a:r>
            <a:r>
              <a:rPr sz="1700" b="0" dirty="0">
                <a:solidFill>
                  <a:srgbClr val="252525"/>
                </a:solidFill>
                <a:latin typeface="Adobe Devanagari" panose="02040503050201020203" pitchFamily="18" charset="0"/>
                <a:cs typeface="Adobe Devanagari" panose="02040503050201020203" pitchFamily="18" charset="0"/>
              </a:rPr>
              <a:t>the</a:t>
            </a:r>
            <a:r>
              <a:rPr sz="1700" b="0" spc="-60" dirty="0">
                <a:solidFill>
                  <a:srgbClr val="252525"/>
                </a:solidFill>
                <a:latin typeface="Adobe Devanagari" panose="02040503050201020203" pitchFamily="18" charset="0"/>
                <a:cs typeface="Adobe Devanagari" panose="02040503050201020203" pitchFamily="18" charset="0"/>
              </a:rPr>
              <a:t> </a:t>
            </a:r>
            <a:r>
              <a:rPr sz="1700" b="0" spc="-20" dirty="0">
                <a:solidFill>
                  <a:srgbClr val="252525"/>
                </a:solidFill>
                <a:latin typeface="Adobe Devanagari" panose="02040503050201020203" pitchFamily="18" charset="0"/>
                <a:cs typeface="Adobe Devanagari" panose="02040503050201020203" pitchFamily="18" charset="0"/>
              </a:rPr>
              <a:t>gray,</a:t>
            </a:r>
            <a:r>
              <a:rPr sz="1700" b="0" spc="-5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infrared</a:t>
            </a:r>
            <a:r>
              <a:rPr sz="1700" b="0" spc="-55"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gradient</a:t>
            </a:r>
            <a:endParaRPr sz="1700" dirty="0">
              <a:latin typeface="Adobe Devanagari" panose="02040503050201020203" pitchFamily="18" charset="0"/>
              <a:cs typeface="Adobe Devanagari" panose="02040503050201020203" pitchFamily="18" charset="0"/>
            </a:endParaRPr>
          </a:p>
          <a:p>
            <a:pPr>
              <a:lnSpc>
                <a:spcPct val="100000"/>
              </a:lnSpc>
              <a:spcBef>
                <a:spcPts val="385"/>
              </a:spcBef>
              <a:buClr>
                <a:srgbClr val="252525"/>
              </a:buClr>
              <a:buFont typeface="Symbol"/>
              <a:buChar char=""/>
            </a:pPr>
            <a:endParaRPr sz="1700" dirty="0">
              <a:latin typeface="Adobe Devanagari" panose="02040503050201020203" pitchFamily="18" charset="0"/>
              <a:cs typeface="Adobe Devanagari" panose="02040503050201020203" pitchFamily="18" charset="0"/>
            </a:endParaRPr>
          </a:p>
          <a:p>
            <a:pPr marL="319405" marR="360045" indent="-229235" algn="just">
              <a:lnSpc>
                <a:spcPts val="1630"/>
              </a:lnSpc>
              <a:buFont typeface="Symbol"/>
              <a:buChar char=""/>
              <a:tabLst>
                <a:tab pos="319405" algn="l"/>
              </a:tabLst>
            </a:pPr>
            <a:r>
              <a:rPr sz="1700" b="0" dirty="0">
                <a:solidFill>
                  <a:srgbClr val="252525"/>
                </a:solidFill>
                <a:latin typeface="Adobe Devanagari" panose="02040503050201020203" pitchFamily="18" charset="0"/>
                <a:cs typeface="Adobe Devanagari" panose="02040503050201020203" pitchFamily="18" charset="0"/>
              </a:rPr>
              <a:t>Analyses</a:t>
            </a:r>
            <a:r>
              <a:rPr sz="1700" b="0" spc="-3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of</a:t>
            </a:r>
            <a:r>
              <a:rPr sz="1700" b="0" spc="-4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the</a:t>
            </a:r>
            <a:r>
              <a:rPr sz="1700" b="0" spc="-3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morphology</a:t>
            </a:r>
            <a:r>
              <a:rPr sz="1700" b="0" spc="-7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and</a:t>
            </a:r>
            <a:r>
              <a:rPr sz="1700" b="0" spc="-40"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traffic-</a:t>
            </a:r>
            <a:r>
              <a:rPr sz="1700" b="0" dirty="0">
                <a:solidFill>
                  <a:srgbClr val="252525"/>
                </a:solidFill>
                <a:latin typeface="Adobe Devanagari" panose="02040503050201020203" pitchFamily="18" charset="0"/>
                <a:cs typeface="Adobe Devanagari" panose="02040503050201020203" pitchFamily="18" charset="0"/>
              </a:rPr>
              <a:t>control</a:t>
            </a:r>
            <a:r>
              <a:rPr sz="1700" b="0" spc="-65" dirty="0">
                <a:solidFill>
                  <a:srgbClr val="252525"/>
                </a:solidFill>
                <a:latin typeface="Adobe Devanagari" panose="02040503050201020203" pitchFamily="18" charset="0"/>
                <a:cs typeface="Adobe Devanagari" panose="02040503050201020203" pitchFamily="18" charset="0"/>
              </a:rPr>
              <a:t> </a:t>
            </a:r>
            <a:r>
              <a:rPr sz="1700" b="0" spc="-20" dirty="0">
                <a:solidFill>
                  <a:srgbClr val="252525"/>
                </a:solidFill>
                <a:latin typeface="Adobe Devanagari" panose="02040503050201020203" pitchFamily="18" charset="0"/>
                <a:cs typeface="Adobe Devanagari" panose="02040503050201020203" pitchFamily="18" charset="0"/>
              </a:rPr>
              <a:t>data </a:t>
            </a:r>
            <a:r>
              <a:rPr sz="1700" b="0" dirty="0">
                <a:solidFill>
                  <a:srgbClr val="252525"/>
                </a:solidFill>
                <a:latin typeface="Adobe Devanagari" panose="02040503050201020203" pitchFamily="18" charset="0"/>
                <a:cs typeface="Adobe Devanagari" panose="02040503050201020203" pitchFamily="18" charset="0"/>
              </a:rPr>
              <a:t>suggest</a:t>
            </a:r>
            <a:r>
              <a:rPr sz="1700" b="0" spc="-5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the</a:t>
            </a:r>
            <a:r>
              <a:rPr sz="1700" b="0" spc="-40"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object</a:t>
            </a:r>
            <a:r>
              <a:rPr sz="1700" b="0" spc="-6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is</a:t>
            </a:r>
            <a:r>
              <a:rPr sz="1700" b="0" spc="-30" dirty="0">
                <a:solidFill>
                  <a:srgbClr val="252525"/>
                </a:solidFill>
                <a:latin typeface="Adobe Devanagari" panose="02040503050201020203" pitchFamily="18" charset="0"/>
                <a:cs typeface="Adobe Devanagari" panose="02040503050201020203" pitchFamily="18" charset="0"/>
              </a:rPr>
              <a:t> </a:t>
            </a:r>
            <a:r>
              <a:rPr sz="1700" dirty="0">
                <a:solidFill>
                  <a:srgbClr val="252525"/>
                </a:solidFill>
                <a:latin typeface="Adobe Devanagari" panose="02040503050201020203" pitchFamily="18" charset="0"/>
                <a:cs typeface="Adobe Devanagari" panose="02040503050201020203" pitchFamily="18" charset="0"/>
              </a:rPr>
              <a:t>commercial</a:t>
            </a:r>
            <a:r>
              <a:rPr sz="1700" spc="-35" dirty="0">
                <a:solidFill>
                  <a:srgbClr val="252525"/>
                </a:solidFill>
                <a:latin typeface="Adobe Devanagari" panose="02040503050201020203" pitchFamily="18" charset="0"/>
                <a:cs typeface="Adobe Devanagari" panose="02040503050201020203" pitchFamily="18" charset="0"/>
              </a:rPr>
              <a:t> </a:t>
            </a:r>
            <a:r>
              <a:rPr sz="1700" dirty="0">
                <a:solidFill>
                  <a:srgbClr val="252525"/>
                </a:solidFill>
                <a:latin typeface="Adobe Devanagari" panose="02040503050201020203" pitchFamily="18" charset="0"/>
                <a:cs typeface="Adobe Devanagari" panose="02040503050201020203" pitchFamily="18" charset="0"/>
              </a:rPr>
              <a:t>aircraft</a:t>
            </a:r>
            <a:r>
              <a:rPr sz="1700" spc="-40"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transiting </a:t>
            </a:r>
            <a:r>
              <a:rPr sz="1700" b="0" dirty="0">
                <a:solidFill>
                  <a:srgbClr val="252525"/>
                </a:solidFill>
                <a:latin typeface="Adobe Devanagari" panose="02040503050201020203" pitchFamily="18" charset="0"/>
                <a:cs typeface="Adobe Devanagari" panose="02040503050201020203" pitchFamily="18" charset="0"/>
              </a:rPr>
              <a:t>known</a:t>
            </a:r>
            <a:r>
              <a:rPr sz="1700" b="0" spc="-5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flight</a:t>
            </a:r>
            <a:r>
              <a:rPr sz="1700" b="0" spc="-40"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paths</a:t>
            </a:r>
            <a:endParaRPr sz="1700" dirty="0">
              <a:latin typeface="Adobe Devanagari" panose="02040503050201020203" pitchFamily="18" charset="0"/>
              <a:cs typeface="Adobe Devanagari" panose="02040503050201020203" pitchFamily="18" charset="0"/>
            </a:endParaRPr>
          </a:p>
          <a:p>
            <a:pPr>
              <a:lnSpc>
                <a:spcPct val="100000"/>
              </a:lnSpc>
              <a:spcBef>
                <a:spcPts val="370"/>
              </a:spcBef>
              <a:buClr>
                <a:srgbClr val="252525"/>
              </a:buClr>
              <a:buFont typeface="Symbol"/>
              <a:buChar char=""/>
            </a:pPr>
            <a:endParaRPr sz="1700" dirty="0">
              <a:latin typeface="Adobe Devanagari" panose="02040503050201020203" pitchFamily="18" charset="0"/>
              <a:cs typeface="Adobe Devanagari" panose="02040503050201020203" pitchFamily="18" charset="0"/>
            </a:endParaRPr>
          </a:p>
          <a:p>
            <a:pPr marL="319405" marR="454025" indent="-229235" algn="just">
              <a:lnSpc>
                <a:spcPts val="1630"/>
              </a:lnSpc>
              <a:buFont typeface="Symbol"/>
              <a:buChar char=""/>
              <a:tabLst>
                <a:tab pos="319405" algn="l"/>
              </a:tabLst>
            </a:pPr>
            <a:r>
              <a:rPr sz="1700" b="0" dirty="0">
                <a:solidFill>
                  <a:srgbClr val="252525"/>
                </a:solidFill>
                <a:latin typeface="Adobe Devanagari" panose="02040503050201020203" pitchFamily="18" charset="0"/>
                <a:cs typeface="Adobe Devanagari" panose="02040503050201020203" pitchFamily="18" charset="0"/>
              </a:rPr>
              <a:t>Analyses</a:t>
            </a:r>
            <a:r>
              <a:rPr sz="1700" b="0" spc="-2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pending</a:t>
            </a:r>
            <a:r>
              <a:rPr sz="1700" b="0" spc="-65"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peer-</a:t>
            </a:r>
            <a:r>
              <a:rPr sz="1700" b="0" dirty="0">
                <a:solidFill>
                  <a:srgbClr val="252525"/>
                </a:solidFill>
                <a:latin typeface="Adobe Devanagari" panose="02040503050201020203" pitchFamily="18" charset="0"/>
                <a:cs typeface="Adobe Devanagari" panose="02040503050201020203" pitchFamily="18" charset="0"/>
              </a:rPr>
              <a:t>review</a:t>
            </a:r>
            <a:r>
              <a:rPr sz="1700" b="0" spc="-55" dirty="0">
                <a:solidFill>
                  <a:srgbClr val="252525"/>
                </a:solidFill>
                <a:latin typeface="Adobe Devanagari" panose="02040503050201020203" pitchFamily="18" charset="0"/>
                <a:cs typeface="Adobe Devanagari" panose="02040503050201020203" pitchFamily="18" charset="0"/>
              </a:rPr>
              <a:t> </a:t>
            </a:r>
            <a:r>
              <a:rPr sz="1700" b="0" dirty="0">
                <a:solidFill>
                  <a:srgbClr val="252525"/>
                </a:solidFill>
                <a:latin typeface="Adobe Devanagari" panose="02040503050201020203" pitchFamily="18" charset="0"/>
                <a:cs typeface="Adobe Devanagari" panose="02040503050201020203" pitchFamily="18" charset="0"/>
              </a:rPr>
              <a:t>of</a:t>
            </a:r>
            <a:r>
              <a:rPr sz="1700" b="0" spc="-35"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mission-partners’ </a:t>
            </a:r>
            <a:r>
              <a:rPr sz="1700" b="0" dirty="0">
                <a:solidFill>
                  <a:srgbClr val="252525"/>
                </a:solidFill>
                <a:latin typeface="Adobe Devanagari" panose="02040503050201020203" pitchFamily="18" charset="0"/>
                <a:cs typeface="Adobe Devanagari" panose="02040503050201020203" pitchFamily="18" charset="0"/>
              </a:rPr>
              <a:t>analytic</a:t>
            </a:r>
            <a:r>
              <a:rPr sz="1700" b="0" spc="-40" dirty="0">
                <a:solidFill>
                  <a:srgbClr val="252525"/>
                </a:solidFill>
                <a:latin typeface="Adobe Devanagari" panose="02040503050201020203" pitchFamily="18" charset="0"/>
                <a:cs typeface="Adobe Devanagari" panose="02040503050201020203" pitchFamily="18" charset="0"/>
              </a:rPr>
              <a:t> </a:t>
            </a:r>
            <a:r>
              <a:rPr sz="1700" b="0" spc="-10" dirty="0">
                <a:solidFill>
                  <a:srgbClr val="252525"/>
                </a:solidFill>
                <a:latin typeface="Adobe Devanagari" panose="02040503050201020203" pitchFamily="18" charset="0"/>
                <a:cs typeface="Adobe Devanagari" panose="02040503050201020203" pitchFamily="18" charset="0"/>
              </a:rPr>
              <a:t>findings</a:t>
            </a:r>
            <a:endParaRPr sz="1700" dirty="0">
              <a:latin typeface="Adobe Devanagari" panose="02040503050201020203" pitchFamily="18" charset="0"/>
              <a:cs typeface="Adobe Devanagari" panose="02040503050201020203" pitchFamily="18" charset="0"/>
            </a:endParaRPr>
          </a:p>
        </p:txBody>
      </p:sp>
      <p:grpSp>
        <p:nvGrpSpPr>
          <p:cNvPr id="16" name="object 16"/>
          <p:cNvGrpSpPr/>
          <p:nvPr/>
        </p:nvGrpSpPr>
        <p:grpSpPr>
          <a:xfrm>
            <a:off x="6739128" y="1705355"/>
            <a:ext cx="2019300" cy="666115"/>
            <a:chOff x="6739128" y="1705355"/>
            <a:chExt cx="2019300" cy="666115"/>
          </a:xfrm>
        </p:grpSpPr>
        <p:pic>
          <p:nvPicPr>
            <p:cNvPr id="17" name="object 17"/>
            <p:cNvPicPr/>
            <p:nvPr/>
          </p:nvPicPr>
          <p:blipFill>
            <a:blip r:embed="rId5" cstate="print"/>
            <a:stretch>
              <a:fillRect/>
            </a:stretch>
          </p:blipFill>
          <p:spPr>
            <a:xfrm>
              <a:off x="6739128" y="1740408"/>
              <a:ext cx="2019299" cy="542543"/>
            </a:xfrm>
            <a:prstGeom prst="rect">
              <a:avLst/>
            </a:prstGeom>
          </p:spPr>
        </p:pic>
        <p:pic>
          <p:nvPicPr>
            <p:cNvPr id="18" name="object 18"/>
            <p:cNvPicPr/>
            <p:nvPr/>
          </p:nvPicPr>
          <p:blipFill>
            <a:blip r:embed="rId6" cstate="print"/>
            <a:stretch>
              <a:fillRect/>
            </a:stretch>
          </p:blipFill>
          <p:spPr>
            <a:xfrm>
              <a:off x="6941820" y="1705355"/>
              <a:ext cx="1615439" cy="665987"/>
            </a:xfrm>
            <a:prstGeom prst="rect">
              <a:avLst/>
            </a:prstGeom>
          </p:spPr>
        </p:pic>
      </p:grpSp>
      <p:sp>
        <p:nvSpPr>
          <p:cNvPr id="19" name="object 19"/>
          <p:cNvSpPr txBox="1"/>
          <p:nvPr/>
        </p:nvSpPr>
        <p:spPr>
          <a:xfrm>
            <a:off x="6774180" y="1780032"/>
            <a:ext cx="1927860" cy="451484"/>
          </a:xfrm>
          <a:prstGeom prst="rect">
            <a:avLst/>
          </a:prstGeom>
          <a:ln w="12700">
            <a:solidFill>
              <a:srgbClr val="C00000"/>
            </a:solidFill>
          </a:ln>
        </p:spPr>
        <p:txBody>
          <a:bodyPr vert="horz" wrap="square" lIns="0" tIns="8890" rIns="0" bIns="0" rtlCol="0">
            <a:spAutoFit/>
          </a:bodyPr>
          <a:lstStyle/>
          <a:p>
            <a:pPr marL="302260" marR="295910" indent="217804">
              <a:lnSpc>
                <a:spcPct val="100000"/>
              </a:lnSpc>
              <a:spcBef>
                <a:spcPts val="70"/>
              </a:spcBef>
            </a:pPr>
            <a:r>
              <a:rPr sz="1400" spc="-10" dirty="0">
                <a:solidFill>
                  <a:srgbClr val="C00000"/>
                </a:solidFill>
                <a:latin typeface="Century Schoolbook"/>
                <a:cs typeface="Century Schoolbook"/>
              </a:rPr>
              <a:t>PENDING PEER-REVIEW</a:t>
            </a:r>
            <a:endParaRPr sz="1400">
              <a:latin typeface="Century Schoolbook"/>
              <a:cs typeface="Century Schoolbook"/>
            </a:endParaRPr>
          </a:p>
        </p:txBody>
      </p:sp>
      <p:sp>
        <p:nvSpPr>
          <p:cNvPr id="20" name="object 20"/>
          <p:cNvSpPr txBox="1"/>
          <p:nvPr/>
        </p:nvSpPr>
        <p:spPr>
          <a:xfrm>
            <a:off x="6848134" y="5405789"/>
            <a:ext cx="5047775" cy="382156"/>
          </a:xfrm>
          <a:prstGeom prst="rect">
            <a:avLst/>
          </a:prstGeom>
        </p:spPr>
        <p:txBody>
          <a:bodyPr vert="horz" wrap="square" lIns="0" tIns="12700" rIns="0" bIns="0" rtlCol="0">
            <a:spAutoFit/>
          </a:bodyPr>
          <a:lstStyle/>
          <a:p>
            <a:pPr marL="12700" marR="5080">
              <a:lnSpc>
                <a:spcPct val="100000"/>
              </a:lnSpc>
              <a:spcBef>
                <a:spcPts val="100"/>
              </a:spcBef>
            </a:pPr>
            <a:r>
              <a:rPr sz="1200" b="0" dirty="0">
                <a:latin typeface="Adobe Devanagari" panose="02040503050201020203" pitchFamily="18" charset="0"/>
                <a:cs typeface="Adobe Devanagari" panose="02040503050201020203" pitchFamily="18" charset="0"/>
              </a:rPr>
              <a:t>South</a:t>
            </a:r>
            <a:r>
              <a:rPr sz="1200" b="0" spc="-30" dirty="0">
                <a:latin typeface="Adobe Devanagari" panose="02040503050201020203" pitchFamily="18" charset="0"/>
                <a:cs typeface="Adobe Devanagari" panose="02040503050201020203" pitchFamily="18" charset="0"/>
              </a:rPr>
              <a:t> </a:t>
            </a:r>
            <a:r>
              <a:rPr sz="1200" b="0" dirty="0">
                <a:latin typeface="Adobe Devanagari" panose="02040503050201020203" pitchFamily="18" charset="0"/>
                <a:cs typeface="Adobe Devanagari" panose="02040503050201020203" pitchFamily="18" charset="0"/>
              </a:rPr>
              <a:t>Asia</a:t>
            </a:r>
            <a:r>
              <a:rPr sz="1200" b="0" spc="-40" dirty="0">
                <a:latin typeface="Adobe Devanagari" panose="02040503050201020203" pitchFamily="18" charset="0"/>
                <a:cs typeface="Adobe Devanagari" panose="02040503050201020203" pitchFamily="18" charset="0"/>
              </a:rPr>
              <a:t> </a:t>
            </a:r>
            <a:r>
              <a:rPr sz="1200" b="0" dirty="0">
                <a:latin typeface="Adobe Devanagari" panose="02040503050201020203" pitchFamily="18" charset="0"/>
                <a:cs typeface="Adobe Devanagari" panose="02040503050201020203" pitchFamily="18" charset="0"/>
              </a:rPr>
              <a:t>UAP</a:t>
            </a:r>
            <a:r>
              <a:rPr sz="1200" b="0" spc="-40" dirty="0">
                <a:latin typeface="Adobe Devanagari" panose="02040503050201020203" pitchFamily="18" charset="0"/>
                <a:cs typeface="Adobe Devanagari" panose="02040503050201020203" pitchFamily="18" charset="0"/>
              </a:rPr>
              <a:t> </a:t>
            </a:r>
            <a:r>
              <a:rPr sz="1200" b="0" dirty="0">
                <a:latin typeface="Adobe Devanagari" panose="02040503050201020203" pitchFamily="18" charset="0"/>
                <a:cs typeface="Adobe Devanagari" panose="02040503050201020203" pitchFamily="18" charset="0"/>
              </a:rPr>
              <a:t>observed with</a:t>
            </a:r>
            <a:r>
              <a:rPr sz="1200" b="0" spc="-25" dirty="0">
                <a:latin typeface="Adobe Devanagari" panose="02040503050201020203" pitchFamily="18" charset="0"/>
                <a:cs typeface="Adobe Devanagari" panose="02040503050201020203" pitchFamily="18" charset="0"/>
              </a:rPr>
              <a:t> </a:t>
            </a:r>
            <a:r>
              <a:rPr sz="1200" b="0" spc="-10" dirty="0">
                <a:latin typeface="Adobe Devanagari" panose="02040503050201020203" pitchFamily="18" charset="0"/>
                <a:cs typeface="Adobe Devanagari" panose="02040503050201020203" pitchFamily="18" charset="0"/>
              </a:rPr>
              <a:t>apparent</a:t>
            </a:r>
            <a:r>
              <a:rPr sz="1200" b="0" spc="-20" dirty="0">
                <a:latin typeface="Adobe Devanagari" panose="02040503050201020203" pitchFamily="18" charset="0"/>
                <a:cs typeface="Adobe Devanagari" panose="02040503050201020203" pitchFamily="18" charset="0"/>
              </a:rPr>
              <a:t> </a:t>
            </a:r>
            <a:r>
              <a:rPr sz="1200" b="0" dirty="0">
                <a:latin typeface="Adobe Devanagari" panose="02040503050201020203" pitchFamily="18" charset="0"/>
                <a:cs typeface="Adobe Devanagari" panose="02040503050201020203" pitchFamily="18" charset="0"/>
              </a:rPr>
              <a:t>wake,</a:t>
            </a:r>
            <a:r>
              <a:rPr sz="1200" b="0" spc="-25" dirty="0">
                <a:latin typeface="Adobe Devanagari" panose="02040503050201020203" pitchFamily="18" charset="0"/>
                <a:cs typeface="Adobe Devanagari" panose="02040503050201020203" pitchFamily="18" charset="0"/>
              </a:rPr>
              <a:t> </a:t>
            </a:r>
            <a:r>
              <a:rPr sz="1200" b="0" spc="-10" dirty="0">
                <a:latin typeface="Adobe Devanagari" panose="02040503050201020203" pitchFamily="18" charset="0"/>
                <a:cs typeface="Adobe Devanagari" panose="02040503050201020203" pitchFamily="18" charset="0"/>
              </a:rPr>
              <a:t>likely </a:t>
            </a:r>
            <a:r>
              <a:rPr sz="1200" b="0" dirty="0">
                <a:latin typeface="Adobe Devanagari" panose="02040503050201020203" pitchFamily="18" charset="0"/>
                <a:cs typeface="Adobe Devanagari" panose="02040503050201020203" pitchFamily="18" charset="0"/>
              </a:rPr>
              <a:t>resolved</a:t>
            </a:r>
            <a:r>
              <a:rPr sz="1200" b="0" spc="-40" dirty="0">
                <a:latin typeface="Adobe Devanagari" panose="02040503050201020203" pitchFamily="18" charset="0"/>
                <a:cs typeface="Adobe Devanagari" panose="02040503050201020203" pitchFamily="18" charset="0"/>
              </a:rPr>
              <a:t> </a:t>
            </a:r>
            <a:r>
              <a:rPr sz="1200" b="0" dirty="0">
                <a:latin typeface="Adobe Devanagari" panose="02040503050201020203" pitchFamily="18" charset="0"/>
                <a:cs typeface="Adobe Devanagari" panose="02040503050201020203" pitchFamily="18" charset="0"/>
              </a:rPr>
              <a:t>as</a:t>
            </a:r>
            <a:r>
              <a:rPr sz="1200" b="0" spc="-45" dirty="0">
                <a:latin typeface="Adobe Devanagari" panose="02040503050201020203" pitchFamily="18" charset="0"/>
                <a:cs typeface="Adobe Devanagari" panose="02040503050201020203" pitchFamily="18" charset="0"/>
              </a:rPr>
              <a:t> </a:t>
            </a:r>
            <a:r>
              <a:rPr sz="1200" b="0" dirty="0">
                <a:latin typeface="Adobe Devanagari" panose="02040503050201020203" pitchFamily="18" charset="0"/>
                <a:cs typeface="Adobe Devanagari" panose="02040503050201020203" pitchFamily="18" charset="0"/>
              </a:rPr>
              <a:t>commercial</a:t>
            </a:r>
            <a:r>
              <a:rPr sz="1200" b="0" spc="-20" dirty="0">
                <a:latin typeface="Adobe Devanagari" panose="02040503050201020203" pitchFamily="18" charset="0"/>
                <a:cs typeface="Adobe Devanagari" panose="02040503050201020203" pitchFamily="18" charset="0"/>
              </a:rPr>
              <a:t> </a:t>
            </a:r>
            <a:r>
              <a:rPr sz="1200" b="0" dirty="0">
                <a:latin typeface="Adobe Devanagari" panose="02040503050201020203" pitchFamily="18" charset="0"/>
                <a:cs typeface="Adobe Devanagari" panose="02040503050201020203" pitchFamily="18" charset="0"/>
              </a:rPr>
              <a:t>airliner</a:t>
            </a:r>
            <a:r>
              <a:rPr sz="1200" b="0" spc="-45" dirty="0">
                <a:latin typeface="Adobe Devanagari" panose="02040503050201020203" pitchFamily="18" charset="0"/>
                <a:cs typeface="Adobe Devanagari" panose="02040503050201020203" pitchFamily="18" charset="0"/>
              </a:rPr>
              <a:t> </a:t>
            </a:r>
            <a:r>
              <a:rPr sz="1200" b="0" dirty="0">
                <a:latin typeface="Adobe Devanagari" panose="02040503050201020203" pitchFamily="18" charset="0"/>
                <a:cs typeface="Adobe Devanagari" panose="02040503050201020203" pitchFamily="18" charset="0"/>
              </a:rPr>
              <a:t>and</a:t>
            </a:r>
            <a:r>
              <a:rPr sz="1200" b="0" spc="-60" dirty="0">
                <a:latin typeface="Adobe Devanagari" panose="02040503050201020203" pitchFamily="18" charset="0"/>
                <a:cs typeface="Adobe Devanagari" panose="02040503050201020203" pitchFamily="18" charset="0"/>
              </a:rPr>
              <a:t> </a:t>
            </a:r>
            <a:r>
              <a:rPr sz="1200" b="0" spc="-10" dirty="0">
                <a:latin typeface="Adobe Devanagari" panose="02040503050201020203" pitchFamily="18" charset="0"/>
                <a:cs typeface="Adobe Devanagari" panose="02040503050201020203" pitchFamily="18" charset="0"/>
              </a:rPr>
              <a:t>video-compression </a:t>
            </a:r>
            <a:r>
              <a:rPr sz="1200" b="0" dirty="0">
                <a:latin typeface="Adobe Devanagari" panose="02040503050201020203" pitchFamily="18" charset="0"/>
                <a:cs typeface="Adobe Devanagari" panose="02040503050201020203" pitchFamily="18" charset="0"/>
              </a:rPr>
              <a:t>artifact,</a:t>
            </a:r>
            <a:r>
              <a:rPr sz="1200" b="0" spc="5" dirty="0">
                <a:latin typeface="Adobe Devanagari" panose="02040503050201020203" pitchFamily="18" charset="0"/>
                <a:cs typeface="Adobe Devanagari" panose="02040503050201020203" pitchFamily="18" charset="0"/>
              </a:rPr>
              <a:t> </a:t>
            </a:r>
            <a:r>
              <a:rPr sz="1200" b="0" spc="-10" dirty="0">
                <a:latin typeface="Adobe Devanagari" panose="02040503050201020203" pitchFamily="18" charset="0"/>
                <a:cs typeface="Adobe Devanagari" panose="02040503050201020203" pitchFamily="18" charset="0"/>
              </a:rPr>
              <a:t>respectively</a:t>
            </a:r>
            <a:r>
              <a:rPr sz="1200" b="0" spc="20" dirty="0">
                <a:latin typeface="Adobe Devanagari" panose="02040503050201020203" pitchFamily="18" charset="0"/>
                <a:cs typeface="Adobe Devanagari" panose="02040503050201020203" pitchFamily="18" charset="0"/>
              </a:rPr>
              <a:t> </a:t>
            </a:r>
            <a:r>
              <a:rPr sz="1200" b="0" spc="-25" dirty="0">
                <a:latin typeface="Adobe Devanagari" panose="02040503050201020203" pitchFamily="18" charset="0"/>
                <a:cs typeface="Adobe Devanagari" panose="02040503050201020203" pitchFamily="18" charset="0"/>
              </a:rPr>
              <a:t>(U)</a:t>
            </a:r>
            <a:endParaRPr sz="1200" dirty="0">
              <a:latin typeface="Adobe Devanagari" panose="02040503050201020203" pitchFamily="18" charset="0"/>
              <a:cs typeface="Adobe Devanagari" panose="02040503050201020203" pitchFamily="18" charset="0"/>
            </a:endParaRPr>
          </a:p>
        </p:txBody>
      </p:sp>
      <p:grpSp>
        <p:nvGrpSpPr>
          <p:cNvPr id="21" name="object 21"/>
          <p:cNvGrpSpPr/>
          <p:nvPr/>
        </p:nvGrpSpPr>
        <p:grpSpPr>
          <a:xfrm>
            <a:off x="6210300" y="1938528"/>
            <a:ext cx="5556885" cy="3438525"/>
            <a:chOff x="6210300" y="1938528"/>
            <a:chExt cx="5556885" cy="3438525"/>
          </a:xfrm>
        </p:grpSpPr>
        <p:pic>
          <p:nvPicPr>
            <p:cNvPr id="22" name="object 22"/>
            <p:cNvPicPr/>
            <p:nvPr/>
          </p:nvPicPr>
          <p:blipFill>
            <a:blip r:embed="rId7" cstate="print"/>
            <a:stretch>
              <a:fillRect/>
            </a:stretch>
          </p:blipFill>
          <p:spPr>
            <a:xfrm>
              <a:off x="6769608" y="2401823"/>
              <a:ext cx="3941063" cy="2974848"/>
            </a:xfrm>
            <a:prstGeom prst="rect">
              <a:avLst/>
            </a:prstGeom>
          </p:spPr>
        </p:pic>
        <p:sp>
          <p:nvSpPr>
            <p:cNvPr id="23" name="object 23"/>
            <p:cNvSpPr/>
            <p:nvPr/>
          </p:nvSpPr>
          <p:spPr>
            <a:xfrm>
              <a:off x="7093115" y="3227465"/>
              <a:ext cx="523240" cy="807085"/>
            </a:xfrm>
            <a:custGeom>
              <a:avLst/>
              <a:gdLst/>
              <a:ahLst/>
              <a:cxnLst/>
              <a:rect l="l" t="t" r="r" b="b"/>
              <a:pathLst>
                <a:path w="523240" h="807085">
                  <a:moveTo>
                    <a:pt x="522795" y="0"/>
                  </a:moveTo>
                  <a:lnTo>
                    <a:pt x="0" y="68935"/>
                  </a:lnTo>
                  <a:lnTo>
                    <a:pt x="363194" y="806551"/>
                  </a:lnTo>
                  <a:lnTo>
                    <a:pt x="522795" y="0"/>
                  </a:lnTo>
                  <a:close/>
                </a:path>
              </a:pathLst>
            </a:custGeom>
            <a:solidFill>
              <a:srgbClr val="000000"/>
            </a:solidFill>
          </p:spPr>
          <p:txBody>
            <a:bodyPr wrap="square" lIns="0" tIns="0" rIns="0" bIns="0" rtlCol="0"/>
            <a:lstStyle/>
            <a:p>
              <a:endParaRPr/>
            </a:p>
          </p:txBody>
        </p:sp>
        <p:pic>
          <p:nvPicPr>
            <p:cNvPr id="24" name="object 24"/>
            <p:cNvPicPr/>
            <p:nvPr/>
          </p:nvPicPr>
          <p:blipFill>
            <a:blip r:embed="rId8" cstate="print"/>
            <a:stretch>
              <a:fillRect/>
            </a:stretch>
          </p:blipFill>
          <p:spPr>
            <a:xfrm>
              <a:off x="9631679" y="1938528"/>
              <a:ext cx="2135122" cy="2119883"/>
            </a:xfrm>
            <a:prstGeom prst="rect">
              <a:avLst/>
            </a:prstGeom>
          </p:spPr>
        </p:pic>
        <p:pic>
          <p:nvPicPr>
            <p:cNvPr id="25" name="object 25"/>
            <p:cNvPicPr/>
            <p:nvPr/>
          </p:nvPicPr>
          <p:blipFill>
            <a:blip r:embed="rId9" cstate="print"/>
            <a:stretch>
              <a:fillRect/>
            </a:stretch>
          </p:blipFill>
          <p:spPr>
            <a:xfrm>
              <a:off x="9695689" y="2002535"/>
              <a:ext cx="1952242" cy="1937003"/>
            </a:xfrm>
            <a:prstGeom prst="rect">
              <a:avLst/>
            </a:prstGeom>
          </p:spPr>
        </p:pic>
        <p:sp>
          <p:nvSpPr>
            <p:cNvPr id="26" name="object 26"/>
            <p:cNvSpPr/>
            <p:nvPr/>
          </p:nvSpPr>
          <p:spPr>
            <a:xfrm>
              <a:off x="9676624" y="1983485"/>
              <a:ext cx="1990725" cy="1975485"/>
            </a:xfrm>
            <a:custGeom>
              <a:avLst/>
              <a:gdLst/>
              <a:ahLst/>
              <a:cxnLst/>
              <a:rect l="l" t="t" r="r" b="b"/>
              <a:pathLst>
                <a:path w="1990725" h="1975485">
                  <a:moveTo>
                    <a:pt x="1990357" y="0"/>
                  </a:moveTo>
                  <a:lnTo>
                    <a:pt x="1990357" y="1975117"/>
                  </a:lnTo>
                  <a:lnTo>
                    <a:pt x="0" y="1975117"/>
                  </a:lnTo>
                  <a:lnTo>
                    <a:pt x="0" y="0"/>
                  </a:lnTo>
                  <a:lnTo>
                    <a:pt x="1990357" y="0"/>
                  </a:lnTo>
                  <a:close/>
                </a:path>
              </a:pathLst>
            </a:custGeom>
            <a:ln w="32767">
              <a:solidFill>
                <a:srgbClr val="000000"/>
              </a:solidFill>
            </a:ln>
          </p:spPr>
          <p:txBody>
            <a:bodyPr wrap="square" lIns="0" tIns="0" rIns="0" bIns="0" rtlCol="0"/>
            <a:lstStyle/>
            <a:p>
              <a:endParaRPr/>
            </a:p>
          </p:txBody>
        </p:sp>
        <p:pic>
          <p:nvPicPr>
            <p:cNvPr id="27" name="object 27"/>
            <p:cNvPicPr/>
            <p:nvPr/>
          </p:nvPicPr>
          <p:blipFill>
            <a:blip r:embed="rId10" cstate="print"/>
            <a:stretch>
              <a:fillRect/>
            </a:stretch>
          </p:blipFill>
          <p:spPr>
            <a:xfrm>
              <a:off x="6210300" y="2758440"/>
              <a:ext cx="3108959" cy="745235"/>
            </a:xfrm>
            <a:prstGeom prst="rect">
              <a:avLst/>
            </a:prstGeom>
          </p:spPr>
        </p:pic>
        <p:pic>
          <p:nvPicPr>
            <p:cNvPr id="28" name="object 28"/>
            <p:cNvPicPr/>
            <p:nvPr/>
          </p:nvPicPr>
          <p:blipFill>
            <a:blip r:embed="rId11" cstate="print"/>
            <a:stretch>
              <a:fillRect/>
            </a:stretch>
          </p:blipFill>
          <p:spPr>
            <a:xfrm>
              <a:off x="6274307" y="2822447"/>
              <a:ext cx="2926079" cy="562343"/>
            </a:xfrm>
            <a:prstGeom prst="rect">
              <a:avLst/>
            </a:prstGeom>
          </p:spPr>
        </p:pic>
        <p:sp>
          <p:nvSpPr>
            <p:cNvPr id="29" name="object 29"/>
            <p:cNvSpPr/>
            <p:nvPr/>
          </p:nvSpPr>
          <p:spPr>
            <a:xfrm>
              <a:off x="6255257" y="2803397"/>
              <a:ext cx="2964180" cy="600710"/>
            </a:xfrm>
            <a:custGeom>
              <a:avLst/>
              <a:gdLst/>
              <a:ahLst/>
              <a:cxnLst/>
              <a:rect l="l" t="t" r="r" b="b"/>
              <a:pathLst>
                <a:path w="2964179" h="600710">
                  <a:moveTo>
                    <a:pt x="0" y="0"/>
                  </a:moveTo>
                  <a:lnTo>
                    <a:pt x="2964180" y="0"/>
                  </a:lnTo>
                  <a:lnTo>
                    <a:pt x="2964180" y="600455"/>
                  </a:lnTo>
                  <a:lnTo>
                    <a:pt x="0" y="600455"/>
                  </a:lnTo>
                  <a:lnTo>
                    <a:pt x="0" y="0"/>
                  </a:lnTo>
                  <a:close/>
                </a:path>
              </a:pathLst>
            </a:custGeom>
            <a:ln w="38100">
              <a:solidFill>
                <a:srgbClr val="000000"/>
              </a:solidFill>
            </a:ln>
          </p:spPr>
          <p:txBody>
            <a:bodyPr wrap="square" lIns="0" tIns="0" rIns="0" bIns="0" rtlCol="0"/>
            <a:lstStyle/>
            <a:p>
              <a:endParaRPr/>
            </a:p>
          </p:txBody>
        </p:sp>
        <p:sp>
          <p:nvSpPr>
            <p:cNvPr id="30" name="object 30"/>
            <p:cNvSpPr/>
            <p:nvPr/>
          </p:nvSpPr>
          <p:spPr>
            <a:xfrm>
              <a:off x="8483345" y="2887219"/>
              <a:ext cx="405765" cy="425450"/>
            </a:xfrm>
            <a:custGeom>
              <a:avLst/>
              <a:gdLst/>
              <a:ahLst/>
              <a:cxnLst/>
              <a:rect l="l" t="t" r="r" b="b"/>
              <a:pathLst>
                <a:path w="405765" h="425450">
                  <a:moveTo>
                    <a:pt x="0" y="67563"/>
                  </a:moveTo>
                  <a:lnTo>
                    <a:pt x="5309" y="41265"/>
                  </a:lnTo>
                  <a:lnTo>
                    <a:pt x="19789" y="19789"/>
                  </a:lnTo>
                  <a:lnTo>
                    <a:pt x="41265" y="5309"/>
                  </a:lnTo>
                  <a:lnTo>
                    <a:pt x="67564" y="0"/>
                  </a:lnTo>
                  <a:lnTo>
                    <a:pt x="337820" y="0"/>
                  </a:lnTo>
                  <a:lnTo>
                    <a:pt x="364118" y="5309"/>
                  </a:lnTo>
                  <a:lnTo>
                    <a:pt x="385594" y="19789"/>
                  </a:lnTo>
                  <a:lnTo>
                    <a:pt x="400074" y="41265"/>
                  </a:lnTo>
                  <a:lnTo>
                    <a:pt x="405384" y="67563"/>
                  </a:lnTo>
                </a:path>
                <a:path w="405765" h="425450">
                  <a:moveTo>
                    <a:pt x="405384" y="357631"/>
                  </a:moveTo>
                  <a:lnTo>
                    <a:pt x="400074" y="383930"/>
                  </a:lnTo>
                  <a:lnTo>
                    <a:pt x="385594" y="405406"/>
                  </a:lnTo>
                  <a:lnTo>
                    <a:pt x="364118" y="419886"/>
                  </a:lnTo>
                  <a:lnTo>
                    <a:pt x="337820" y="425195"/>
                  </a:lnTo>
                  <a:lnTo>
                    <a:pt x="67564" y="425195"/>
                  </a:lnTo>
                  <a:lnTo>
                    <a:pt x="41265" y="419886"/>
                  </a:lnTo>
                  <a:lnTo>
                    <a:pt x="19789" y="405406"/>
                  </a:lnTo>
                  <a:lnTo>
                    <a:pt x="5309" y="383930"/>
                  </a:lnTo>
                  <a:lnTo>
                    <a:pt x="0" y="357631"/>
                  </a:lnTo>
                </a:path>
              </a:pathLst>
            </a:custGeom>
            <a:ln w="28575">
              <a:solidFill>
                <a:srgbClr val="FFD966"/>
              </a:solidFill>
            </a:ln>
          </p:spPr>
          <p:txBody>
            <a:bodyPr wrap="square" lIns="0" tIns="0" rIns="0" bIns="0" rtlCol="0"/>
            <a:lstStyle/>
            <a:p>
              <a:endParaRPr/>
            </a:p>
          </p:txBody>
        </p:sp>
        <p:sp>
          <p:nvSpPr>
            <p:cNvPr id="31" name="object 31"/>
            <p:cNvSpPr/>
            <p:nvPr/>
          </p:nvSpPr>
          <p:spPr>
            <a:xfrm>
              <a:off x="8017001" y="2891791"/>
              <a:ext cx="407034" cy="425450"/>
            </a:xfrm>
            <a:custGeom>
              <a:avLst/>
              <a:gdLst/>
              <a:ahLst/>
              <a:cxnLst/>
              <a:rect l="l" t="t" r="r" b="b"/>
              <a:pathLst>
                <a:path w="407034" h="425450">
                  <a:moveTo>
                    <a:pt x="0" y="67817"/>
                  </a:moveTo>
                  <a:lnTo>
                    <a:pt x="5329" y="41421"/>
                  </a:lnTo>
                  <a:lnTo>
                    <a:pt x="19864" y="19864"/>
                  </a:lnTo>
                  <a:lnTo>
                    <a:pt x="41421" y="5329"/>
                  </a:lnTo>
                  <a:lnTo>
                    <a:pt x="67818" y="0"/>
                  </a:lnTo>
                  <a:lnTo>
                    <a:pt x="339090" y="0"/>
                  </a:lnTo>
                  <a:lnTo>
                    <a:pt x="365486" y="5329"/>
                  </a:lnTo>
                  <a:lnTo>
                    <a:pt x="387043" y="19864"/>
                  </a:lnTo>
                  <a:lnTo>
                    <a:pt x="401578" y="41421"/>
                  </a:lnTo>
                  <a:lnTo>
                    <a:pt x="406908" y="67817"/>
                  </a:lnTo>
                </a:path>
                <a:path w="407034" h="425450">
                  <a:moveTo>
                    <a:pt x="406908" y="357377"/>
                  </a:moveTo>
                  <a:lnTo>
                    <a:pt x="401578" y="383774"/>
                  </a:lnTo>
                  <a:lnTo>
                    <a:pt x="387043" y="405331"/>
                  </a:lnTo>
                  <a:lnTo>
                    <a:pt x="365486" y="419866"/>
                  </a:lnTo>
                  <a:lnTo>
                    <a:pt x="339090" y="425195"/>
                  </a:lnTo>
                  <a:lnTo>
                    <a:pt x="67818" y="425195"/>
                  </a:lnTo>
                  <a:lnTo>
                    <a:pt x="41421" y="419866"/>
                  </a:lnTo>
                  <a:lnTo>
                    <a:pt x="19864" y="405331"/>
                  </a:lnTo>
                  <a:lnTo>
                    <a:pt x="5329" y="383774"/>
                  </a:lnTo>
                  <a:lnTo>
                    <a:pt x="0" y="357377"/>
                  </a:lnTo>
                </a:path>
              </a:pathLst>
            </a:custGeom>
            <a:ln w="28575">
              <a:solidFill>
                <a:srgbClr val="FFD966"/>
              </a:solidFill>
            </a:ln>
          </p:spPr>
          <p:txBody>
            <a:bodyPr wrap="square" lIns="0" tIns="0" rIns="0" bIns="0" rtlCol="0"/>
            <a:lstStyle/>
            <a:p>
              <a:endParaRPr/>
            </a:p>
          </p:txBody>
        </p:sp>
        <p:sp>
          <p:nvSpPr>
            <p:cNvPr id="32" name="object 32"/>
            <p:cNvSpPr/>
            <p:nvPr/>
          </p:nvSpPr>
          <p:spPr>
            <a:xfrm>
              <a:off x="7550658" y="2887219"/>
              <a:ext cx="407034" cy="425450"/>
            </a:xfrm>
            <a:custGeom>
              <a:avLst/>
              <a:gdLst/>
              <a:ahLst/>
              <a:cxnLst/>
              <a:rect l="l" t="t" r="r" b="b"/>
              <a:pathLst>
                <a:path w="407034" h="425450">
                  <a:moveTo>
                    <a:pt x="0" y="67817"/>
                  </a:moveTo>
                  <a:lnTo>
                    <a:pt x="5329" y="41421"/>
                  </a:lnTo>
                  <a:lnTo>
                    <a:pt x="19864" y="19864"/>
                  </a:lnTo>
                  <a:lnTo>
                    <a:pt x="41421" y="5329"/>
                  </a:lnTo>
                  <a:lnTo>
                    <a:pt x="67818" y="0"/>
                  </a:lnTo>
                  <a:lnTo>
                    <a:pt x="339090" y="0"/>
                  </a:lnTo>
                  <a:lnTo>
                    <a:pt x="365486" y="5329"/>
                  </a:lnTo>
                  <a:lnTo>
                    <a:pt x="387043" y="19864"/>
                  </a:lnTo>
                  <a:lnTo>
                    <a:pt x="401578" y="41421"/>
                  </a:lnTo>
                  <a:lnTo>
                    <a:pt x="406908" y="67817"/>
                  </a:lnTo>
                </a:path>
                <a:path w="407034" h="425450">
                  <a:moveTo>
                    <a:pt x="406908" y="357377"/>
                  </a:moveTo>
                  <a:lnTo>
                    <a:pt x="401578" y="383774"/>
                  </a:lnTo>
                  <a:lnTo>
                    <a:pt x="387043" y="405331"/>
                  </a:lnTo>
                  <a:lnTo>
                    <a:pt x="365486" y="419866"/>
                  </a:lnTo>
                  <a:lnTo>
                    <a:pt x="339090" y="425195"/>
                  </a:lnTo>
                  <a:lnTo>
                    <a:pt x="67818" y="425195"/>
                  </a:lnTo>
                  <a:lnTo>
                    <a:pt x="41421" y="419866"/>
                  </a:lnTo>
                  <a:lnTo>
                    <a:pt x="19864" y="405331"/>
                  </a:lnTo>
                  <a:lnTo>
                    <a:pt x="5329" y="383774"/>
                  </a:lnTo>
                  <a:lnTo>
                    <a:pt x="0" y="357377"/>
                  </a:lnTo>
                </a:path>
              </a:pathLst>
            </a:custGeom>
            <a:ln w="28575">
              <a:solidFill>
                <a:srgbClr val="FFD966"/>
              </a:solidFill>
            </a:ln>
          </p:spPr>
          <p:txBody>
            <a:bodyPr wrap="square" lIns="0" tIns="0" rIns="0" bIns="0" rtlCol="0"/>
            <a:lstStyle/>
            <a:p>
              <a:endParaRPr/>
            </a:p>
          </p:txBody>
        </p:sp>
        <p:sp>
          <p:nvSpPr>
            <p:cNvPr id="33" name="object 33"/>
            <p:cNvSpPr/>
            <p:nvPr/>
          </p:nvSpPr>
          <p:spPr>
            <a:xfrm>
              <a:off x="7105650" y="2887219"/>
              <a:ext cx="407034" cy="425450"/>
            </a:xfrm>
            <a:custGeom>
              <a:avLst/>
              <a:gdLst/>
              <a:ahLst/>
              <a:cxnLst/>
              <a:rect l="l" t="t" r="r" b="b"/>
              <a:pathLst>
                <a:path w="407034" h="425450">
                  <a:moveTo>
                    <a:pt x="0" y="67817"/>
                  </a:moveTo>
                  <a:lnTo>
                    <a:pt x="5329" y="41421"/>
                  </a:lnTo>
                  <a:lnTo>
                    <a:pt x="19864" y="19864"/>
                  </a:lnTo>
                  <a:lnTo>
                    <a:pt x="41421" y="5329"/>
                  </a:lnTo>
                  <a:lnTo>
                    <a:pt x="67818" y="0"/>
                  </a:lnTo>
                  <a:lnTo>
                    <a:pt x="339090" y="0"/>
                  </a:lnTo>
                  <a:lnTo>
                    <a:pt x="365486" y="5329"/>
                  </a:lnTo>
                  <a:lnTo>
                    <a:pt x="387043" y="19864"/>
                  </a:lnTo>
                  <a:lnTo>
                    <a:pt x="401578" y="41421"/>
                  </a:lnTo>
                  <a:lnTo>
                    <a:pt x="406908" y="67817"/>
                  </a:lnTo>
                </a:path>
                <a:path w="407034" h="425450">
                  <a:moveTo>
                    <a:pt x="406908" y="357377"/>
                  </a:moveTo>
                  <a:lnTo>
                    <a:pt x="401578" y="383774"/>
                  </a:lnTo>
                  <a:lnTo>
                    <a:pt x="387043" y="405331"/>
                  </a:lnTo>
                  <a:lnTo>
                    <a:pt x="365486" y="419866"/>
                  </a:lnTo>
                  <a:lnTo>
                    <a:pt x="339090" y="425195"/>
                  </a:lnTo>
                  <a:lnTo>
                    <a:pt x="67818" y="425195"/>
                  </a:lnTo>
                  <a:lnTo>
                    <a:pt x="41421" y="419866"/>
                  </a:lnTo>
                  <a:lnTo>
                    <a:pt x="19864" y="405331"/>
                  </a:lnTo>
                  <a:lnTo>
                    <a:pt x="5329" y="383774"/>
                  </a:lnTo>
                  <a:lnTo>
                    <a:pt x="0" y="357377"/>
                  </a:lnTo>
                </a:path>
              </a:pathLst>
            </a:custGeom>
            <a:ln w="28575">
              <a:solidFill>
                <a:srgbClr val="FFD966"/>
              </a:solidFill>
            </a:ln>
          </p:spPr>
          <p:txBody>
            <a:bodyPr wrap="square" lIns="0" tIns="0" rIns="0" bIns="0" rtlCol="0"/>
            <a:lstStyle/>
            <a:p>
              <a:endParaRPr/>
            </a:p>
          </p:txBody>
        </p:sp>
        <p:sp>
          <p:nvSpPr>
            <p:cNvPr id="34" name="object 34"/>
            <p:cNvSpPr/>
            <p:nvPr/>
          </p:nvSpPr>
          <p:spPr>
            <a:xfrm>
              <a:off x="6639305" y="2887219"/>
              <a:ext cx="407034" cy="425450"/>
            </a:xfrm>
            <a:custGeom>
              <a:avLst/>
              <a:gdLst/>
              <a:ahLst/>
              <a:cxnLst/>
              <a:rect l="l" t="t" r="r" b="b"/>
              <a:pathLst>
                <a:path w="407034" h="425450">
                  <a:moveTo>
                    <a:pt x="0" y="67817"/>
                  </a:moveTo>
                  <a:lnTo>
                    <a:pt x="5329" y="41421"/>
                  </a:lnTo>
                  <a:lnTo>
                    <a:pt x="19864" y="19864"/>
                  </a:lnTo>
                  <a:lnTo>
                    <a:pt x="41421" y="5329"/>
                  </a:lnTo>
                  <a:lnTo>
                    <a:pt x="67818" y="0"/>
                  </a:lnTo>
                  <a:lnTo>
                    <a:pt x="339090" y="0"/>
                  </a:lnTo>
                  <a:lnTo>
                    <a:pt x="365486" y="5329"/>
                  </a:lnTo>
                  <a:lnTo>
                    <a:pt x="387043" y="19864"/>
                  </a:lnTo>
                  <a:lnTo>
                    <a:pt x="401578" y="41421"/>
                  </a:lnTo>
                  <a:lnTo>
                    <a:pt x="406908" y="67817"/>
                  </a:lnTo>
                </a:path>
                <a:path w="407034" h="425450">
                  <a:moveTo>
                    <a:pt x="406908" y="357377"/>
                  </a:moveTo>
                  <a:lnTo>
                    <a:pt x="401578" y="383774"/>
                  </a:lnTo>
                  <a:lnTo>
                    <a:pt x="387043" y="405331"/>
                  </a:lnTo>
                  <a:lnTo>
                    <a:pt x="365486" y="419866"/>
                  </a:lnTo>
                  <a:lnTo>
                    <a:pt x="339090" y="425195"/>
                  </a:lnTo>
                  <a:lnTo>
                    <a:pt x="67818" y="425195"/>
                  </a:lnTo>
                  <a:lnTo>
                    <a:pt x="41421" y="419866"/>
                  </a:lnTo>
                  <a:lnTo>
                    <a:pt x="19864" y="405331"/>
                  </a:lnTo>
                  <a:lnTo>
                    <a:pt x="5329" y="383774"/>
                  </a:lnTo>
                  <a:lnTo>
                    <a:pt x="0" y="357377"/>
                  </a:lnTo>
                </a:path>
              </a:pathLst>
            </a:custGeom>
            <a:ln w="28575">
              <a:solidFill>
                <a:srgbClr val="FFD966"/>
              </a:solidFill>
            </a:ln>
          </p:spPr>
          <p:txBody>
            <a:bodyPr wrap="square" lIns="0" tIns="0" rIns="0" bIns="0" rtlCol="0"/>
            <a:lstStyle/>
            <a:p>
              <a:endParaRPr/>
            </a:p>
          </p:txBody>
        </p:sp>
      </p:grpSp>
      <p:sp>
        <p:nvSpPr>
          <p:cNvPr id="9" name="四角形: 角を丸くする 8">
            <a:extLst>
              <a:ext uri="{FF2B5EF4-FFF2-40B4-BE49-F238E27FC236}">
                <a16:creationId xmlns:a16="http://schemas.microsoft.com/office/drawing/2014/main" id="{484DBED2-FD12-619E-EB02-3DDB63BD10DE}"/>
              </a:ext>
            </a:extLst>
          </p:cNvPr>
          <p:cNvSpPr/>
          <p:nvPr/>
        </p:nvSpPr>
        <p:spPr>
          <a:xfrm>
            <a:off x="11161124" y="154331"/>
            <a:ext cx="914400" cy="513536"/>
          </a:xfrm>
          <a:custGeom>
            <a:avLst/>
            <a:gdLst>
              <a:gd name="connsiteX0" fmla="*/ 0 w 914400"/>
              <a:gd name="connsiteY0" fmla="*/ 85591 h 513536"/>
              <a:gd name="connsiteX1" fmla="*/ 85591 w 914400"/>
              <a:gd name="connsiteY1" fmla="*/ 0 h 513536"/>
              <a:gd name="connsiteX2" fmla="*/ 434903 w 914400"/>
              <a:gd name="connsiteY2" fmla="*/ 0 h 513536"/>
              <a:gd name="connsiteX3" fmla="*/ 828809 w 914400"/>
              <a:gd name="connsiteY3" fmla="*/ 0 h 513536"/>
              <a:gd name="connsiteX4" fmla="*/ 914400 w 914400"/>
              <a:gd name="connsiteY4" fmla="*/ 85591 h 513536"/>
              <a:gd name="connsiteX5" fmla="*/ 914400 w 914400"/>
              <a:gd name="connsiteY5" fmla="*/ 427945 h 513536"/>
              <a:gd name="connsiteX6" fmla="*/ 828809 w 914400"/>
              <a:gd name="connsiteY6" fmla="*/ 513536 h 513536"/>
              <a:gd name="connsiteX7" fmla="*/ 442336 w 914400"/>
              <a:gd name="connsiteY7" fmla="*/ 513536 h 513536"/>
              <a:gd name="connsiteX8" fmla="*/ 85591 w 914400"/>
              <a:gd name="connsiteY8" fmla="*/ 513536 h 513536"/>
              <a:gd name="connsiteX9" fmla="*/ 0 w 914400"/>
              <a:gd name="connsiteY9" fmla="*/ 427945 h 513536"/>
              <a:gd name="connsiteX10" fmla="*/ 0 w 914400"/>
              <a:gd name="connsiteY10" fmla="*/ 85591 h 51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513536" fill="none" extrusionOk="0">
                <a:moveTo>
                  <a:pt x="0" y="85591"/>
                </a:moveTo>
                <a:cubicBezTo>
                  <a:pt x="1592" y="38278"/>
                  <a:pt x="39907" y="2252"/>
                  <a:pt x="85591" y="0"/>
                </a:cubicBezTo>
                <a:cubicBezTo>
                  <a:pt x="201266" y="-32654"/>
                  <a:pt x="325804" y="29403"/>
                  <a:pt x="434903" y="0"/>
                </a:cubicBezTo>
                <a:cubicBezTo>
                  <a:pt x="544002" y="-29403"/>
                  <a:pt x="742327" y="19734"/>
                  <a:pt x="828809" y="0"/>
                </a:cubicBezTo>
                <a:cubicBezTo>
                  <a:pt x="866455" y="-7530"/>
                  <a:pt x="914240" y="40153"/>
                  <a:pt x="914400" y="85591"/>
                </a:cubicBezTo>
                <a:cubicBezTo>
                  <a:pt x="918534" y="211330"/>
                  <a:pt x="910473" y="288010"/>
                  <a:pt x="914400" y="427945"/>
                </a:cubicBezTo>
                <a:cubicBezTo>
                  <a:pt x="920340" y="471983"/>
                  <a:pt x="865499" y="504317"/>
                  <a:pt x="828809" y="513536"/>
                </a:cubicBezTo>
                <a:cubicBezTo>
                  <a:pt x="726051" y="554326"/>
                  <a:pt x="626408" y="495136"/>
                  <a:pt x="442336" y="513536"/>
                </a:cubicBezTo>
                <a:cubicBezTo>
                  <a:pt x="258264" y="531936"/>
                  <a:pt x="184682" y="481253"/>
                  <a:pt x="85591" y="513536"/>
                </a:cubicBezTo>
                <a:cubicBezTo>
                  <a:pt x="27445" y="507297"/>
                  <a:pt x="2250" y="474865"/>
                  <a:pt x="0" y="427945"/>
                </a:cubicBezTo>
                <a:cubicBezTo>
                  <a:pt x="-9301" y="338720"/>
                  <a:pt x="24182" y="235863"/>
                  <a:pt x="0" y="85591"/>
                </a:cubicBezTo>
                <a:close/>
              </a:path>
              <a:path w="914400" h="513536" stroke="0" extrusionOk="0">
                <a:moveTo>
                  <a:pt x="0" y="85591"/>
                </a:moveTo>
                <a:cubicBezTo>
                  <a:pt x="-2297" y="39567"/>
                  <a:pt x="41784" y="-7244"/>
                  <a:pt x="85591" y="0"/>
                </a:cubicBezTo>
                <a:cubicBezTo>
                  <a:pt x="189351" y="-27405"/>
                  <a:pt x="303175" y="4655"/>
                  <a:pt x="434903" y="0"/>
                </a:cubicBezTo>
                <a:cubicBezTo>
                  <a:pt x="566631" y="-4655"/>
                  <a:pt x="739088" y="23445"/>
                  <a:pt x="828809" y="0"/>
                </a:cubicBezTo>
                <a:cubicBezTo>
                  <a:pt x="880816" y="7056"/>
                  <a:pt x="910062" y="30370"/>
                  <a:pt x="914400" y="85591"/>
                </a:cubicBezTo>
                <a:cubicBezTo>
                  <a:pt x="926681" y="194590"/>
                  <a:pt x="891774" y="303161"/>
                  <a:pt x="914400" y="427945"/>
                </a:cubicBezTo>
                <a:cubicBezTo>
                  <a:pt x="913638" y="470872"/>
                  <a:pt x="870201" y="504412"/>
                  <a:pt x="828809" y="513536"/>
                </a:cubicBezTo>
                <a:cubicBezTo>
                  <a:pt x="693556" y="517296"/>
                  <a:pt x="555576" y="510639"/>
                  <a:pt x="472064" y="513536"/>
                </a:cubicBezTo>
                <a:cubicBezTo>
                  <a:pt x="388552" y="516433"/>
                  <a:pt x="231256" y="488852"/>
                  <a:pt x="85591" y="513536"/>
                </a:cubicBezTo>
                <a:cubicBezTo>
                  <a:pt x="50247" y="514004"/>
                  <a:pt x="-6545" y="479080"/>
                  <a:pt x="0" y="427945"/>
                </a:cubicBezTo>
                <a:cubicBezTo>
                  <a:pt x="-25602" y="293195"/>
                  <a:pt x="28747" y="181783"/>
                  <a:pt x="0" y="85591"/>
                </a:cubicBezTo>
                <a:close/>
              </a:path>
            </a:pathLst>
          </a:custGeom>
          <a:solidFill>
            <a:srgbClr val="C00000"/>
          </a:solidFill>
          <a:ln>
            <a:solidFill>
              <a:srgbClr val="C00000"/>
            </a:solidFill>
            <a:extLst>
              <a:ext uri="{C807C97D-BFC1-408E-A445-0C87EB9F89A2}">
                <ask:lineSketchStyleProps xmlns:ask="http://schemas.microsoft.com/office/drawing/2018/sketchyshapes" sd="17069451">
                  <a:prstGeom prst="roundRect">
                    <a:avLst/>
                  </a:prstGeom>
                  <ask:type>
                    <ask:lineSketchScribble/>
                  </ask:type>
                </ask:lineSketchStyleProps>
              </a:ext>
            </a:extLst>
          </a:ln>
          <a:effectLst>
            <a:outerShdw blurRad="63500" sx="102000" sy="102000" algn="ctr" rotWithShape="0">
              <a:prstClr val="black">
                <a:alpha val="40000"/>
              </a:prstClr>
            </a:outerShdw>
          </a:effectLst>
          <a:scene3d>
            <a:camera prst="isometricOffAxis2Left"/>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dirty="0">
                <a:latin typeface="BIZ UDP明朝 Medium" panose="02020500000000000000" pitchFamily="18" charset="-128"/>
                <a:ea typeface="BIZ UDP明朝 Medium" panose="02020500000000000000" pitchFamily="18" charset="-128"/>
              </a:rPr>
              <a:t>参考</a:t>
            </a:r>
          </a:p>
        </p:txBody>
      </p:sp>
    </p:spTree>
    <p:extLst>
      <p:ext uri="{BB962C8B-B14F-4D97-AF65-F5344CB8AC3E}">
        <p14:creationId xmlns:p14="http://schemas.microsoft.com/office/powerpoint/2010/main" val="897992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3836" y="1054608"/>
            <a:ext cx="10243185" cy="1519555"/>
            <a:chOff x="973836" y="1054608"/>
            <a:chExt cx="10243185" cy="1519555"/>
          </a:xfrm>
        </p:grpSpPr>
        <p:sp>
          <p:nvSpPr>
            <p:cNvPr id="3" name="object 3"/>
            <p:cNvSpPr/>
            <p:nvPr/>
          </p:nvSpPr>
          <p:spPr>
            <a:xfrm>
              <a:off x="973836" y="1805940"/>
              <a:ext cx="10243185" cy="0"/>
            </a:xfrm>
            <a:custGeom>
              <a:avLst/>
              <a:gdLst/>
              <a:ahLst/>
              <a:cxnLst/>
              <a:rect l="l" t="t" r="r" b="b"/>
              <a:pathLst>
                <a:path w="10243185">
                  <a:moveTo>
                    <a:pt x="0" y="0"/>
                  </a:moveTo>
                  <a:lnTo>
                    <a:pt x="10243121" y="0"/>
                  </a:lnTo>
                </a:path>
              </a:pathLst>
            </a:custGeom>
            <a:ln w="6350">
              <a:solidFill>
                <a:srgbClr val="212A35"/>
              </a:solidFill>
            </a:ln>
          </p:spPr>
          <p:txBody>
            <a:bodyPr wrap="square" lIns="0" tIns="0" rIns="0" bIns="0" rtlCol="0"/>
            <a:lstStyle/>
            <a:p>
              <a:endParaRPr/>
            </a:p>
          </p:txBody>
        </p:sp>
        <p:pic>
          <p:nvPicPr>
            <p:cNvPr id="4" name="object 4"/>
            <p:cNvPicPr/>
            <p:nvPr/>
          </p:nvPicPr>
          <p:blipFill>
            <a:blip r:embed="rId2" cstate="print"/>
            <a:stretch>
              <a:fillRect/>
            </a:stretch>
          </p:blipFill>
          <p:spPr>
            <a:xfrm>
              <a:off x="5369052" y="1054608"/>
              <a:ext cx="1453895" cy="1519427"/>
            </a:xfrm>
            <a:prstGeom prst="rect">
              <a:avLst/>
            </a:prstGeom>
          </p:spPr>
        </p:pic>
      </p:grpSp>
      <p:sp>
        <p:nvSpPr>
          <p:cNvPr id="5" name="object 5"/>
          <p:cNvSpPr txBox="1"/>
          <p:nvPr/>
        </p:nvSpPr>
        <p:spPr>
          <a:xfrm>
            <a:off x="10449879" y="6392795"/>
            <a:ext cx="1514475"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Garamond"/>
                <a:cs typeface="Garamond"/>
              </a:rPr>
              <a:t>U.S.</a:t>
            </a:r>
            <a:r>
              <a:rPr sz="1050" spc="-10" dirty="0">
                <a:latin typeface="Garamond"/>
                <a:cs typeface="Garamond"/>
              </a:rPr>
              <a:t> </a:t>
            </a:r>
            <a:r>
              <a:rPr sz="1050" dirty="0">
                <a:latin typeface="Garamond"/>
                <a:cs typeface="Garamond"/>
              </a:rPr>
              <a:t>Department</a:t>
            </a:r>
            <a:r>
              <a:rPr sz="1050" spc="-50" dirty="0">
                <a:latin typeface="Garamond"/>
                <a:cs typeface="Garamond"/>
              </a:rPr>
              <a:t> </a:t>
            </a:r>
            <a:r>
              <a:rPr sz="1050" dirty="0">
                <a:latin typeface="Garamond"/>
                <a:cs typeface="Garamond"/>
              </a:rPr>
              <a:t>of</a:t>
            </a:r>
            <a:r>
              <a:rPr sz="1050" spc="-5" dirty="0">
                <a:latin typeface="Garamond"/>
                <a:cs typeface="Garamond"/>
              </a:rPr>
              <a:t> </a:t>
            </a:r>
            <a:r>
              <a:rPr sz="1050" spc="-10" dirty="0">
                <a:latin typeface="Garamond"/>
                <a:cs typeface="Garamond"/>
              </a:rPr>
              <a:t>Defense</a:t>
            </a:r>
            <a:endParaRPr sz="1050">
              <a:latin typeface="Garamond"/>
              <a:cs typeface="Garamond"/>
            </a:endParaRPr>
          </a:p>
        </p:txBody>
      </p:sp>
      <p:sp>
        <p:nvSpPr>
          <p:cNvPr id="6" name="object 6"/>
          <p:cNvSpPr txBox="1"/>
          <p:nvPr/>
        </p:nvSpPr>
        <p:spPr>
          <a:xfrm>
            <a:off x="5628004" y="118724"/>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sp>
        <p:nvSpPr>
          <p:cNvPr id="7" name="object 7"/>
          <p:cNvSpPr txBox="1"/>
          <p:nvPr/>
        </p:nvSpPr>
        <p:spPr>
          <a:xfrm>
            <a:off x="5628004" y="6538727"/>
            <a:ext cx="9378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Narrow"/>
                <a:cs typeface="Arial Narrow"/>
              </a:rPr>
              <a:t>UNCLASSIFIED</a:t>
            </a:r>
            <a:endParaRPr sz="1200">
              <a:latin typeface="Arial Narrow"/>
              <a:cs typeface="Arial Narrow"/>
            </a:endParaRPr>
          </a:p>
        </p:txBody>
      </p:sp>
      <p:pic>
        <p:nvPicPr>
          <p:cNvPr id="8" name="object 8"/>
          <p:cNvPicPr/>
          <p:nvPr/>
        </p:nvPicPr>
        <p:blipFill>
          <a:blip r:embed="rId3" cstate="print"/>
          <a:stretch>
            <a:fillRect/>
          </a:stretch>
        </p:blipFill>
        <p:spPr>
          <a:xfrm>
            <a:off x="3991355" y="3723132"/>
            <a:ext cx="4210811" cy="1284731"/>
          </a:xfrm>
          <a:prstGeom prst="rect">
            <a:avLst/>
          </a:prstGeom>
        </p:spPr>
      </p:pic>
      <p:sp>
        <p:nvSpPr>
          <p:cNvPr id="9" name="object 9"/>
          <p:cNvSpPr txBox="1"/>
          <p:nvPr/>
        </p:nvSpPr>
        <p:spPr>
          <a:xfrm>
            <a:off x="3992117" y="3723894"/>
            <a:ext cx="4209415" cy="1283335"/>
          </a:xfrm>
          <a:prstGeom prst="rect">
            <a:avLst/>
          </a:prstGeom>
          <a:ln w="38100">
            <a:solidFill>
              <a:srgbClr val="212A35"/>
            </a:solidFill>
          </a:ln>
        </p:spPr>
        <p:txBody>
          <a:bodyPr vert="horz" wrap="square" lIns="0" tIns="217170" rIns="0" bIns="0" rtlCol="0">
            <a:spAutoFit/>
          </a:bodyPr>
          <a:lstStyle/>
          <a:p>
            <a:pPr marL="1772920" marR="1152525" indent="-615950">
              <a:lnSpc>
                <a:spcPct val="141900"/>
              </a:lnSpc>
              <a:spcBef>
                <a:spcPts val="1710"/>
              </a:spcBef>
            </a:pPr>
            <a:r>
              <a:rPr sz="1600" i="1" dirty="0">
                <a:latin typeface="High Tower Text"/>
                <a:cs typeface="High Tower Text"/>
              </a:rPr>
              <a:t>Seán</a:t>
            </a:r>
            <a:r>
              <a:rPr sz="1600" i="1" spc="-55" dirty="0">
                <a:latin typeface="High Tower Text"/>
                <a:cs typeface="High Tower Text"/>
              </a:rPr>
              <a:t> </a:t>
            </a:r>
            <a:r>
              <a:rPr sz="1600" i="1" dirty="0">
                <a:latin typeface="High Tower Text"/>
                <a:cs typeface="High Tower Text"/>
              </a:rPr>
              <a:t>Kirkpatrick,</a:t>
            </a:r>
            <a:r>
              <a:rPr sz="1600" i="1" spc="-50" dirty="0">
                <a:latin typeface="High Tower Text"/>
                <a:cs typeface="High Tower Text"/>
              </a:rPr>
              <a:t> </a:t>
            </a:r>
            <a:r>
              <a:rPr sz="1600" i="1" spc="-20" dirty="0">
                <a:latin typeface="High Tower Text"/>
                <a:cs typeface="High Tower Text"/>
              </a:rPr>
              <a:t>Ph.D. </a:t>
            </a:r>
            <a:r>
              <a:rPr sz="1600" i="1" spc="-10" dirty="0">
                <a:latin typeface="High Tower Text"/>
                <a:cs typeface="High Tower Text"/>
              </a:rPr>
              <a:t>Director</a:t>
            </a:r>
            <a:endParaRPr sz="1600">
              <a:latin typeface="High Tower Text"/>
              <a:cs typeface="High Tower Tex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7" name="円弧 6">
            <a:extLst>
              <a:ext uri="{FF2B5EF4-FFF2-40B4-BE49-F238E27FC236}">
                <a16:creationId xmlns:a16="http://schemas.microsoft.com/office/drawing/2014/main" id="{910217B4-1C18-9775-06E1-0F0002CB626D}"/>
              </a:ext>
            </a:extLst>
          </p:cNvPr>
          <p:cNvSpPr/>
          <p:nvPr/>
        </p:nvSpPr>
        <p:spPr>
          <a:xfrm rot="16390802">
            <a:off x="6272707" y="2337190"/>
            <a:ext cx="323461" cy="27991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675272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495333"/>
            <a:ext cx="12191999" cy="1862048"/>
          </a:xfrm>
          <a:prstGeom prst="rect">
            <a:avLst/>
          </a:prstGeom>
          <a:solidFill>
            <a:schemeClr val="tx1"/>
          </a:solidFill>
        </p:spPr>
        <p:txBody>
          <a:bodyPr wrap="square" rtlCol="0">
            <a:spAutoFit/>
          </a:bodyPr>
          <a:lstStyle/>
          <a:p>
            <a:pPr algn="ctr"/>
            <a:r>
              <a:rPr kumimoji="1" lang="en-US" altLang="ja-JP" sz="11500" dirty="0">
                <a:solidFill>
                  <a:schemeClr val="bg1"/>
                </a:solidFill>
                <a:latin typeface="Cooper Black" panose="0208090404030B020404" pitchFamily="18" charset="0"/>
                <a:ea typeface="UD デジタル 教科書体 NK-B" panose="02020700000000000000" pitchFamily="18" charset="-128"/>
              </a:rPr>
              <a:t>B</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ackup </a:t>
            </a:r>
            <a:r>
              <a:rPr kumimoji="1" lang="en-US" altLang="ja-JP" sz="11500" dirty="0">
                <a:solidFill>
                  <a:schemeClr val="bg1"/>
                </a:solidFill>
                <a:latin typeface="Cooper Black" panose="0208090404030B020404" pitchFamily="18" charset="0"/>
                <a:ea typeface="UD デジタル 教科書体 NK-B" panose="02020700000000000000" pitchFamily="18" charset="-128"/>
              </a:rPr>
              <a:t>S</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lide</a:t>
            </a:r>
            <a:endParaRPr kumimoji="1" lang="ja-JP" altLang="en-US" sz="8800" dirty="0">
              <a:solidFill>
                <a:schemeClr val="bg1"/>
              </a:solidFill>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78443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FOのイラスト">
            <a:extLst>
              <a:ext uri="{FF2B5EF4-FFF2-40B4-BE49-F238E27FC236}">
                <a16:creationId xmlns:a16="http://schemas.microsoft.com/office/drawing/2014/main" id="{05016366-5F19-55AC-D3B1-137C323C8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514" y="1336259"/>
            <a:ext cx="1732670" cy="13644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FOのイラスト">
            <a:extLst>
              <a:ext uri="{FF2B5EF4-FFF2-40B4-BE49-F238E27FC236}">
                <a16:creationId xmlns:a16="http://schemas.microsoft.com/office/drawing/2014/main" id="{02270B4E-E8E1-7C7E-3941-13A8FC030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5226" y="2641365"/>
            <a:ext cx="1732670" cy="1364477"/>
          </a:xfrm>
          <a:prstGeom prst="rect">
            <a:avLst/>
          </a:prstGeom>
          <a:noFill/>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465BD271-32C3-DBBE-0E59-FBD2BDB69017}"/>
              </a:ext>
            </a:extLst>
          </p:cNvPr>
          <p:cNvSpPr/>
          <p:nvPr/>
        </p:nvSpPr>
        <p:spPr>
          <a:xfrm>
            <a:off x="512748" y="786213"/>
            <a:ext cx="4272897" cy="2458572"/>
          </a:xfrm>
          <a:prstGeom prst="roundRect">
            <a:avLst>
              <a:gd name="adj" fmla="val 9267"/>
            </a:avLst>
          </a:prstGeom>
          <a:noFill/>
          <a:ln w="76200"/>
          <a:effectLst>
            <a:glow rad="63500">
              <a:schemeClr val="accent3">
                <a:satMod val="175000"/>
                <a:alpha val="40000"/>
              </a:schemeClr>
            </a:glo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EE67DA27-DBD5-8CD6-B85E-21B5B0777F59}"/>
              </a:ext>
            </a:extLst>
          </p:cNvPr>
          <p:cNvSpPr/>
          <p:nvPr/>
        </p:nvSpPr>
        <p:spPr>
          <a:xfrm>
            <a:off x="7321787" y="812044"/>
            <a:ext cx="4546274" cy="5434932"/>
          </a:xfrm>
          <a:prstGeom prst="roundRect">
            <a:avLst>
              <a:gd name="adj" fmla="val 10276"/>
            </a:avLst>
          </a:prstGeom>
          <a:noFill/>
          <a:ln w="12700">
            <a:solidFill>
              <a:srgbClr val="FFC000"/>
            </a:solidFill>
            <a:prstDash val="sysDot"/>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Picture 2" descr="UFOのイラスト">
            <a:extLst>
              <a:ext uri="{FF2B5EF4-FFF2-40B4-BE49-F238E27FC236}">
                <a16:creationId xmlns:a16="http://schemas.microsoft.com/office/drawing/2014/main" id="{D8C55549-29C0-022C-C9DE-57D83C02C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5226" y="1151353"/>
            <a:ext cx="1732670" cy="13644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UFOのイラスト">
            <a:extLst>
              <a:ext uri="{FF2B5EF4-FFF2-40B4-BE49-F238E27FC236}">
                <a16:creationId xmlns:a16="http://schemas.microsoft.com/office/drawing/2014/main" id="{127BF0D2-758A-43BF-92DC-A80D14F24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595" y="4135034"/>
            <a:ext cx="1732670" cy="1364477"/>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D71AFED-8889-E27A-CFFD-3253A0E8334E}"/>
              </a:ext>
            </a:extLst>
          </p:cNvPr>
          <p:cNvSpPr txBox="1"/>
          <p:nvPr/>
        </p:nvSpPr>
        <p:spPr>
          <a:xfrm>
            <a:off x="2856470" y="918286"/>
            <a:ext cx="1468363" cy="461665"/>
          </a:xfrm>
          <a:prstGeom prst="rect">
            <a:avLst/>
          </a:prstGeom>
          <a:noFill/>
        </p:spPr>
        <p:txBody>
          <a:bodyPr wrap="square" rtlCol="0">
            <a:spAutoFit/>
          </a:bodyPr>
          <a:lstStyle/>
          <a:p>
            <a:pPr algn="ctr"/>
            <a:r>
              <a:rPr kumimoji="1" lang="ja-JP" altLang="en-US" sz="2400" dirty="0">
                <a:latin typeface="HGP創英角ﾎﾟｯﾌﾟ体" panose="040B0A00000000000000" pitchFamily="50" charset="-128"/>
                <a:ea typeface="HGP創英角ﾎﾟｯﾌﾟ体" panose="040B0A00000000000000" pitchFamily="50" charset="-128"/>
              </a:rPr>
              <a:t>軍事開発</a:t>
            </a:r>
          </a:p>
        </p:txBody>
      </p:sp>
      <p:pic>
        <p:nvPicPr>
          <p:cNvPr id="1028" name="Picture 4">
            <a:extLst>
              <a:ext uri="{FF2B5EF4-FFF2-40B4-BE49-F238E27FC236}">
                <a16:creationId xmlns:a16="http://schemas.microsoft.com/office/drawing/2014/main" id="{16CC4295-F7A3-3731-2AC4-DC0FA7AE6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840" y="956589"/>
            <a:ext cx="1422163" cy="1754001"/>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0896A8E9-B8D9-D797-8079-0F9E8C5FFB82}"/>
              </a:ext>
            </a:extLst>
          </p:cNvPr>
          <p:cNvSpPr txBox="1"/>
          <p:nvPr/>
        </p:nvSpPr>
        <p:spPr>
          <a:xfrm>
            <a:off x="847397" y="2665345"/>
            <a:ext cx="1707200" cy="338554"/>
          </a:xfrm>
          <a:prstGeom prst="rect">
            <a:avLst/>
          </a:prstGeom>
          <a:noFill/>
        </p:spPr>
        <p:txBody>
          <a:bodyPr wrap="square">
            <a:spAutoFit/>
          </a:bodyPr>
          <a:lstStyle/>
          <a:p>
            <a:pPr algn="ctr"/>
            <a:r>
              <a:rPr lang="en-US" altLang="ja-JP" sz="1600" b="1" dirty="0">
                <a:latin typeface="Ubuntu Mono" panose="020B0509030602030204" pitchFamily="49" charset="0"/>
              </a:rPr>
              <a:t>John Alexander </a:t>
            </a:r>
            <a:endParaRPr lang="ja-JP" altLang="en-US" sz="1600" b="1" dirty="0">
              <a:latin typeface="Ubuntu Mono" panose="020B0509030602030204" pitchFamily="49" charset="0"/>
            </a:endParaRPr>
          </a:p>
        </p:txBody>
      </p:sp>
      <p:sp>
        <p:nvSpPr>
          <p:cNvPr id="26" name="矢印: 右 25">
            <a:extLst>
              <a:ext uri="{FF2B5EF4-FFF2-40B4-BE49-F238E27FC236}">
                <a16:creationId xmlns:a16="http://schemas.microsoft.com/office/drawing/2014/main" id="{2C78E3C1-A001-C1FF-46A8-CB3BA5B0AE0E}"/>
              </a:ext>
            </a:extLst>
          </p:cNvPr>
          <p:cNvSpPr/>
          <p:nvPr/>
        </p:nvSpPr>
        <p:spPr>
          <a:xfrm rot="10800000">
            <a:off x="4847772" y="4383992"/>
            <a:ext cx="2289222" cy="1862983"/>
          </a:xfrm>
          <a:prstGeom prst="rightArrow">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5D1F7211-F977-41D5-1B4D-DC56FAAD2B4C}"/>
              </a:ext>
            </a:extLst>
          </p:cNvPr>
          <p:cNvSpPr/>
          <p:nvPr/>
        </p:nvSpPr>
        <p:spPr>
          <a:xfrm rot="5400000">
            <a:off x="2247167" y="1833013"/>
            <a:ext cx="804058" cy="3799984"/>
          </a:xfrm>
          <a:prstGeom prst="rightArrow">
            <a:avLst>
              <a:gd name="adj1" fmla="val 56747"/>
              <a:gd name="adj2" fmla="val 54837"/>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E991AC2-9149-D267-6AE9-B0E87C36EE25}"/>
              </a:ext>
            </a:extLst>
          </p:cNvPr>
          <p:cNvSpPr txBox="1"/>
          <p:nvPr/>
        </p:nvSpPr>
        <p:spPr>
          <a:xfrm>
            <a:off x="2876205" y="2656223"/>
            <a:ext cx="1468363" cy="461665"/>
          </a:xfrm>
          <a:prstGeom prst="rect">
            <a:avLst/>
          </a:prstGeom>
          <a:noFill/>
        </p:spPr>
        <p:txBody>
          <a:bodyPr wrap="square" rtlCol="0">
            <a:spAutoFit/>
          </a:bodyPr>
          <a:lstStyle/>
          <a:p>
            <a:pPr algn="ctr"/>
            <a:r>
              <a:rPr kumimoji="1" lang="ja-JP" altLang="en-US" sz="2400" dirty="0">
                <a:latin typeface="HGP創英角ﾎﾟｯﾌﾟ体" panose="040B0A00000000000000" pitchFamily="50" charset="-128"/>
                <a:ea typeface="HGP創英角ﾎﾟｯﾌﾟ体" panose="040B0A00000000000000" pitchFamily="50" charset="-128"/>
              </a:rPr>
              <a:t>民間開発</a:t>
            </a:r>
          </a:p>
        </p:txBody>
      </p:sp>
      <p:pic>
        <p:nvPicPr>
          <p:cNvPr id="1034" name="Picture 10">
            <a:extLst>
              <a:ext uri="{FF2B5EF4-FFF2-40B4-BE49-F238E27FC236}">
                <a16:creationId xmlns:a16="http://schemas.microsoft.com/office/drawing/2014/main" id="{6E6875CA-404D-C314-1CED-1615F28DB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7896" y="3208227"/>
            <a:ext cx="2494927" cy="26645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立っている大家族のイラスト「親子三代」">
            <a:extLst>
              <a:ext uri="{FF2B5EF4-FFF2-40B4-BE49-F238E27FC236}">
                <a16:creationId xmlns:a16="http://schemas.microsoft.com/office/drawing/2014/main" id="{BB652549-8BA4-D578-42D9-BB6D4692A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47" y="4135033"/>
            <a:ext cx="4272897" cy="2613589"/>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042B038B-ACA8-E0A8-D55A-DFA01F86267A}"/>
              </a:ext>
            </a:extLst>
          </p:cNvPr>
          <p:cNvSpPr txBox="1"/>
          <p:nvPr/>
        </p:nvSpPr>
        <p:spPr>
          <a:xfrm>
            <a:off x="1341689" y="3376858"/>
            <a:ext cx="2615013" cy="584775"/>
          </a:xfrm>
          <a:prstGeom prst="rect">
            <a:avLst/>
          </a:prstGeom>
          <a:noFill/>
        </p:spPr>
        <p:txBody>
          <a:bodyPr wrap="square" rtlCol="0">
            <a:spAutoFit/>
          </a:bodyPr>
          <a:lstStyle/>
          <a:p>
            <a:pPr algn="ctr"/>
            <a:r>
              <a:rPr kumimoji="1" lang="ja-JP" altLang="en-US" sz="1600" dirty="0">
                <a:latin typeface="HGP創英角ﾎﾟｯﾌﾟ体" panose="040B0A00000000000000" pitchFamily="50" charset="-128"/>
                <a:ea typeface="HGP創英角ﾎﾟｯﾌﾟ体" panose="040B0A00000000000000" pitchFamily="50" charset="-128"/>
              </a:rPr>
              <a:t>ディスインフォメーション</a:t>
            </a:r>
            <a:endParaRPr kumimoji="1" lang="en-US" altLang="ja-JP" sz="1600" dirty="0">
              <a:latin typeface="HGP創英角ﾎﾟｯﾌﾟ体" panose="040B0A00000000000000" pitchFamily="50" charset="-128"/>
              <a:ea typeface="HGP創英角ﾎﾟｯﾌﾟ体" panose="040B0A00000000000000" pitchFamily="50" charset="-128"/>
            </a:endParaRPr>
          </a:p>
          <a:p>
            <a:pPr algn="ctr"/>
            <a:r>
              <a:rPr kumimoji="1" lang="ja-JP" altLang="en-US" sz="1600" dirty="0">
                <a:latin typeface="HGP創英角ﾎﾟｯﾌﾟ体" panose="040B0A00000000000000" pitchFamily="50" charset="-128"/>
                <a:ea typeface="HGP創英角ﾎﾟｯﾌﾟ体" panose="040B0A00000000000000" pitchFamily="50" charset="-128"/>
              </a:rPr>
              <a:t>いろんな実験</a:t>
            </a:r>
          </a:p>
        </p:txBody>
      </p:sp>
      <p:pic>
        <p:nvPicPr>
          <p:cNvPr id="32" name="図 31">
            <a:extLst>
              <a:ext uri="{FF2B5EF4-FFF2-40B4-BE49-F238E27FC236}">
                <a16:creationId xmlns:a16="http://schemas.microsoft.com/office/drawing/2014/main" id="{4A6CA97F-B4BC-D004-CEC0-2A459E635BCA}"/>
              </a:ext>
            </a:extLst>
          </p:cNvPr>
          <p:cNvPicPr>
            <a:picLocks noChangeAspect="1"/>
          </p:cNvPicPr>
          <p:nvPr/>
        </p:nvPicPr>
        <p:blipFill>
          <a:blip r:embed="rId7"/>
          <a:stretch>
            <a:fillRect/>
          </a:stretch>
        </p:blipFill>
        <p:spPr>
          <a:xfrm>
            <a:off x="9412101" y="985228"/>
            <a:ext cx="2013626" cy="2018672"/>
          </a:xfrm>
          <a:prstGeom prst="rect">
            <a:avLst/>
          </a:prstGeom>
        </p:spPr>
      </p:pic>
      <p:sp>
        <p:nvSpPr>
          <p:cNvPr id="2" name="正方形/長方形 1">
            <a:extLst>
              <a:ext uri="{FF2B5EF4-FFF2-40B4-BE49-F238E27FC236}">
                <a16:creationId xmlns:a16="http://schemas.microsoft.com/office/drawing/2014/main" id="{50054535-A9F0-310E-D451-631A5A5496DE}"/>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のテクノロジーが欲しい！</a:t>
            </a:r>
          </a:p>
        </p:txBody>
      </p:sp>
      <p:sp>
        <p:nvSpPr>
          <p:cNvPr id="3" name="矢印: 右 2">
            <a:extLst>
              <a:ext uri="{FF2B5EF4-FFF2-40B4-BE49-F238E27FC236}">
                <a16:creationId xmlns:a16="http://schemas.microsoft.com/office/drawing/2014/main" id="{EDAE418E-DBA7-F068-53C5-1DF8A53493F8}"/>
              </a:ext>
            </a:extLst>
          </p:cNvPr>
          <p:cNvSpPr/>
          <p:nvPr/>
        </p:nvSpPr>
        <p:spPr>
          <a:xfrm>
            <a:off x="4912850" y="1084007"/>
            <a:ext cx="2289222" cy="1862983"/>
          </a:xfrm>
          <a:prstGeom prst="rightArrow">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C4C9E0E-3C1A-51C2-34D4-31BA536D37B8}"/>
              </a:ext>
            </a:extLst>
          </p:cNvPr>
          <p:cNvSpPr txBox="1"/>
          <p:nvPr/>
        </p:nvSpPr>
        <p:spPr>
          <a:xfrm>
            <a:off x="5149516" y="3117888"/>
            <a:ext cx="1694046" cy="954107"/>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ある種の共犯関係</a:t>
            </a:r>
            <a:endParaRPr kumimoji="1" lang="ja-JP" altLang="en-US" sz="28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2620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をリバースエンジニアリング？・・・うまくいってない～</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7170" name="Picture 2" descr="「化け物展」開催中の青森県立美術館にUFO墜落!?">
            <a:extLst>
              <a:ext uri="{FF2B5EF4-FFF2-40B4-BE49-F238E27FC236}">
                <a16:creationId xmlns:a16="http://schemas.microsoft.com/office/drawing/2014/main" id="{C92F1E3E-E474-1135-82CA-A8637C719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4" y="614363"/>
            <a:ext cx="7893049" cy="591978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38630AC-864F-D710-32E4-974E1A016EB1}"/>
              </a:ext>
            </a:extLst>
          </p:cNvPr>
          <p:cNvSpPr txBox="1"/>
          <p:nvPr/>
        </p:nvSpPr>
        <p:spPr>
          <a:xfrm>
            <a:off x="219074" y="6488668"/>
            <a:ext cx="7893049" cy="369332"/>
          </a:xfrm>
          <a:prstGeom prst="rect">
            <a:avLst/>
          </a:prstGeom>
          <a:noFill/>
        </p:spPr>
        <p:txBody>
          <a:bodyPr wrap="square">
            <a:spAutoFit/>
          </a:bodyPr>
          <a:lstStyle/>
          <a:p>
            <a:pPr algn="ctr"/>
            <a:r>
              <a:rPr lang="zh-TW" altLang="en-US" b="0" i="0" dirty="0">
                <a:effectLst/>
                <a:latin typeface="BIZ UDPゴシック" panose="020B0400000000000000" pitchFamily="50" charset="-128"/>
                <a:ea typeface="BIZ UDPゴシック" panose="020B0400000000000000" pitchFamily="50" charset="-128"/>
              </a:rPr>
              <a:t>青森県立美術館</a:t>
            </a:r>
            <a:endParaRPr lang="ja-JP" altLang="en-US" dirty="0">
              <a:latin typeface="BIZ UDPゴシック" panose="020B0400000000000000" pitchFamily="50" charset="-128"/>
              <a:ea typeface="BIZ UDPゴシック" panose="020B0400000000000000" pitchFamily="50" charset="-128"/>
            </a:endParaRPr>
          </a:p>
        </p:txBody>
      </p:sp>
      <p:pic>
        <p:nvPicPr>
          <p:cNvPr id="7172" name="Picture 4" descr="UFO 墜落イラスト｜無料イラスト・フリー素材なら「イラストAC」">
            <a:extLst>
              <a:ext uri="{FF2B5EF4-FFF2-40B4-BE49-F238E27FC236}">
                <a16:creationId xmlns:a16="http://schemas.microsoft.com/office/drawing/2014/main" id="{E14262C7-94A7-BB3A-E92E-79DFA1066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361" y="532051"/>
            <a:ext cx="3725564" cy="30670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4583A43-AD81-10CA-F5C8-D57CE4F2AF78}"/>
              </a:ext>
            </a:extLst>
          </p:cNvPr>
          <p:cNvSpPr txBox="1"/>
          <p:nvPr/>
        </p:nvSpPr>
        <p:spPr>
          <a:xfrm>
            <a:off x="8108304" y="3215244"/>
            <a:ext cx="400367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墜落する</a:t>
            </a:r>
            <a:r>
              <a:rPr lang="en-US" altLang="ja-JP" dirty="0">
                <a:latin typeface="BIZ UDPゴシック" panose="020B0400000000000000" pitchFamily="50" charset="-128"/>
                <a:ea typeface="BIZ UDPゴシック" panose="020B0400000000000000" pitchFamily="50" charset="-128"/>
              </a:rPr>
              <a:t>UFO</a:t>
            </a:r>
            <a:r>
              <a:rPr lang="ja-JP" altLang="en-US" dirty="0">
                <a:latin typeface="BIZ UDPゴシック" panose="020B0400000000000000" pitchFamily="50" charset="-128"/>
                <a:ea typeface="BIZ UDPゴシック" panose="020B0400000000000000" pitchFamily="50" charset="-128"/>
              </a:rPr>
              <a:t>？ ダサくない？</a:t>
            </a:r>
            <a:endParaRPr kumimoji="1" lang="ja-JP" altLang="en-US"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E8AACEED-1EAD-7A26-9759-84D5EC7EE6AD}"/>
              </a:ext>
            </a:extLst>
          </p:cNvPr>
          <p:cNvPicPr>
            <a:picLocks noChangeAspect="1"/>
          </p:cNvPicPr>
          <p:nvPr/>
        </p:nvPicPr>
        <p:blipFill>
          <a:blip r:embed="rId4"/>
          <a:stretch>
            <a:fillRect/>
          </a:stretch>
        </p:blipFill>
        <p:spPr>
          <a:xfrm>
            <a:off x="8450310" y="3612574"/>
            <a:ext cx="3319663" cy="2922627"/>
          </a:xfrm>
          <a:prstGeom prst="rect">
            <a:avLst/>
          </a:prstGeom>
        </p:spPr>
      </p:pic>
      <p:sp>
        <p:nvSpPr>
          <p:cNvPr id="9" name="テキスト ボックス 8">
            <a:extLst>
              <a:ext uri="{FF2B5EF4-FFF2-40B4-BE49-F238E27FC236}">
                <a16:creationId xmlns:a16="http://schemas.microsoft.com/office/drawing/2014/main" id="{9E24CE11-C795-8FD8-F40D-8DD018E6DAAF}"/>
              </a:ext>
            </a:extLst>
          </p:cNvPr>
          <p:cNvSpPr txBox="1"/>
          <p:nvPr/>
        </p:nvSpPr>
        <p:spPr>
          <a:xfrm>
            <a:off x="8583288" y="6488668"/>
            <a:ext cx="305370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リバースエンジニアリング？</a:t>
            </a:r>
          </a:p>
        </p:txBody>
      </p:sp>
    </p:spTree>
    <p:extLst>
      <p:ext uri="{BB962C8B-B14F-4D97-AF65-F5344CB8AC3E}">
        <p14:creationId xmlns:p14="http://schemas.microsoft.com/office/powerpoint/2010/main" val="2298445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latin typeface="BIZ UDPゴシック" panose="020B0400000000000000" pitchFamily="50" charset="-128"/>
                <a:ea typeface="BIZ UDPゴシック" panose="020B0400000000000000" pitchFamily="50" charset="-128"/>
              </a:rPr>
              <a:t>M&amp;M</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a:t>
            </a:r>
            <a:r>
              <a:rPr kumimoji="1" lang="en-US" altLang="ja-JP" sz="2400" b="1" dirty="0">
                <a:solidFill>
                  <a:schemeClr val="bg1"/>
                </a:solidFill>
                <a:latin typeface="BIZ UDPゴシック" panose="020B0400000000000000" pitchFamily="50" charset="-128"/>
                <a:ea typeface="BIZ UDPゴシック" panose="020B0400000000000000" pitchFamily="50" charset="-128"/>
              </a:rPr>
              <a:t>M</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ind and Matter</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13314" name="Picture 2" descr="J. Allen Hynek - IMDb さん">
            <a:extLst>
              <a:ext uri="{FF2B5EF4-FFF2-40B4-BE49-F238E27FC236}">
                <a16:creationId xmlns:a16="http://schemas.microsoft.com/office/drawing/2014/main" id="{67DDA03F-7766-7DE4-15AE-0FCB01E58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24" y="775177"/>
            <a:ext cx="2190588" cy="22298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A6C2D8-F0F1-7B49-7E3B-C2145E015017}"/>
              </a:ext>
            </a:extLst>
          </p:cNvPr>
          <p:cNvSpPr txBox="1"/>
          <p:nvPr/>
        </p:nvSpPr>
        <p:spPr>
          <a:xfrm>
            <a:off x="479876" y="439995"/>
            <a:ext cx="1781175"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ハイネック博士</a:t>
            </a:r>
          </a:p>
        </p:txBody>
      </p:sp>
      <p:sp>
        <p:nvSpPr>
          <p:cNvPr id="5" name="テキスト ボックス 4">
            <a:extLst>
              <a:ext uri="{FF2B5EF4-FFF2-40B4-BE49-F238E27FC236}">
                <a16:creationId xmlns:a16="http://schemas.microsoft.com/office/drawing/2014/main" id="{AADB798C-72A9-107A-25F1-3CC8E24C6C5C}"/>
              </a:ext>
            </a:extLst>
          </p:cNvPr>
          <p:cNvSpPr txBox="1"/>
          <p:nvPr/>
        </p:nvSpPr>
        <p:spPr>
          <a:xfrm>
            <a:off x="0" y="3005058"/>
            <a:ext cx="2657475" cy="215444"/>
          </a:xfrm>
          <a:prstGeom prst="rect">
            <a:avLst/>
          </a:prstGeom>
          <a:noFill/>
        </p:spPr>
        <p:txBody>
          <a:bodyPr wrap="square">
            <a:spAutoFit/>
          </a:bodyPr>
          <a:lstStyle/>
          <a:p>
            <a:r>
              <a:rPr lang="en-US" altLang="ja-JP" sz="800" dirty="0">
                <a:latin typeface="BIZ UDPゴシック" panose="020B0400000000000000" pitchFamily="50" charset="-128"/>
                <a:ea typeface="BIZ UDPゴシック" panose="020B0400000000000000" pitchFamily="50" charset="-128"/>
              </a:rPr>
              <a:t>https://www.imdb.com/name/nm0405251/</a:t>
            </a:r>
            <a:endParaRPr lang="ja-JP" altLang="en-US" sz="8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BA287D17-BE9F-32ED-4E1A-EA600048383B}"/>
              </a:ext>
            </a:extLst>
          </p:cNvPr>
          <p:cNvSpPr txBox="1"/>
          <p:nvPr/>
        </p:nvSpPr>
        <p:spPr>
          <a:xfrm>
            <a:off x="2566986" y="775177"/>
            <a:ext cx="9453563" cy="3785652"/>
          </a:xfrm>
          <a:prstGeom prst="rect">
            <a:avLst/>
          </a:prstGeom>
          <a:solidFill>
            <a:schemeClr val="accent4">
              <a:lumMod val="40000"/>
              <a:lumOff val="60000"/>
            </a:schemeClr>
          </a:solid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まだ、私の作業仮説にすぎませんが</a:t>
            </a:r>
            <a:r>
              <a:rPr kumimoji="1" lang="en-US" altLang="ja-JP" sz="2400" dirty="0">
                <a:latin typeface="BIZ UDPゴシック" panose="020B0400000000000000" pitchFamily="50" charset="-128"/>
                <a:ea typeface="BIZ UDPゴシック" panose="020B0400000000000000" pitchFamily="50" charset="-128"/>
              </a:rPr>
              <a:t>…</a:t>
            </a:r>
            <a:r>
              <a:rPr kumimoji="1" lang="ja-JP" altLang="en-US" sz="2400" dirty="0">
                <a:latin typeface="BIZ UDPゴシック" panose="020B0400000000000000" pitchFamily="50" charset="-128"/>
                <a:ea typeface="BIZ UDPゴシック" panose="020B0400000000000000" pitchFamily="50" charset="-128"/>
              </a:rPr>
              <a:t>ある</a:t>
            </a:r>
            <a:r>
              <a:rPr kumimoji="1" lang="ja-JP" altLang="en-US" sz="2400" dirty="0">
                <a:solidFill>
                  <a:srgbClr val="C00000"/>
                </a:solidFill>
                <a:latin typeface="BIZ UDPゴシック" panose="020B0400000000000000" pitchFamily="50" charset="-128"/>
                <a:ea typeface="BIZ UDPゴシック" panose="020B0400000000000000" pitchFamily="50" charset="-128"/>
              </a:rPr>
              <a:t>進歩した知性</a:t>
            </a:r>
            <a:r>
              <a:rPr kumimoji="1" lang="ja-JP" altLang="en-US" sz="2400" dirty="0">
                <a:latin typeface="BIZ UDPゴシック" panose="020B0400000000000000" pitchFamily="50" charset="-128"/>
                <a:ea typeface="BIZ UDPゴシック" panose="020B0400000000000000" pitchFamily="50" charset="-128"/>
              </a:rPr>
              <a:t>があって、それは</a:t>
            </a:r>
            <a:r>
              <a:rPr kumimoji="1" lang="ja-JP" altLang="en-US" sz="2400" dirty="0">
                <a:solidFill>
                  <a:srgbClr val="C00000"/>
                </a:solidFill>
                <a:latin typeface="BIZ UDPゴシック" panose="020B0400000000000000" pitchFamily="50" charset="-128"/>
                <a:ea typeface="BIZ UDPゴシック" panose="020B0400000000000000" pitchFamily="50" charset="-128"/>
              </a:rPr>
              <a:t>パラノーマル（物理法則を無視した現象）もその一部として含ん進んだテクノロジー</a:t>
            </a:r>
            <a:r>
              <a:rPr kumimoji="1" lang="ja-JP" altLang="en-US" sz="2400" dirty="0">
                <a:latin typeface="BIZ UDPゴシック" panose="020B0400000000000000" pitchFamily="50" charset="-128"/>
                <a:ea typeface="BIZ UDPゴシック" panose="020B0400000000000000" pitchFamily="50" charset="-128"/>
              </a:rPr>
              <a:t>で、我々にテレビやラジオが当たり前のように、念力やテレポーテーション、非物質化といったパラノーマルなものが通常になっているじゃないかと思えるのです。</a:t>
            </a:r>
            <a:endParaRPr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このテクノロジーは</a:t>
            </a:r>
            <a:r>
              <a:rPr kumimoji="1" lang="en-US" altLang="ja-JP" sz="2400" b="1" dirty="0">
                <a:solidFill>
                  <a:srgbClr val="C00000"/>
                </a:solidFill>
                <a:latin typeface="BIZ UDPゴシック" panose="020B0400000000000000" pitchFamily="50" charset="-128"/>
                <a:ea typeface="BIZ UDPゴシック" panose="020B0400000000000000" pitchFamily="50" charset="-128"/>
              </a:rPr>
              <a:t>M&amp;M</a:t>
            </a:r>
            <a:r>
              <a:rPr kumimoji="1" lang="ja-JP" altLang="en-US" sz="2400" b="1" dirty="0">
                <a:solidFill>
                  <a:srgbClr val="C00000"/>
                </a:solidFill>
                <a:latin typeface="BIZ UDPゴシック" panose="020B0400000000000000" pitchFamily="50" charset="-128"/>
                <a:ea typeface="BIZ UDPゴシック" panose="020B0400000000000000" pitchFamily="50" charset="-128"/>
              </a:rPr>
              <a:t>（マインド・アンド・マター）</a:t>
            </a:r>
            <a:r>
              <a:rPr kumimoji="1" lang="ja-JP" altLang="en-US" sz="2400" dirty="0">
                <a:latin typeface="BIZ UDPゴシック" panose="020B0400000000000000" pitchFamily="50" charset="-128"/>
                <a:ea typeface="BIZ UDPゴシック" panose="020B0400000000000000" pitchFamily="50" charset="-128"/>
              </a:rPr>
              <a:t>と呼べます。</a:t>
            </a:r>
            <a:endParaRPr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つまり、</a:t>
            </a:r>
            <a:r>
              <a:rPr kumimoji="1" lang="ja-JP" altLang="en-US" sz="2400" dirty="0">
                <a:solidFill>
                  <a:srgbClr val="C00000"/>
                </a:solidFill>
                <a:latin typeface="BIZ UDPゴシック" panose="020B0400000000000000" pitchFamily="50" charset="-128"/>
                <a:ea typeface="BIZ UDPゴシック" panose="020B0400000000000000" pitchFamily="50" charset="-128"/>
              </a:rPr>
              <a:t>精神と物質が調和し、一体となったテクノロジー</a:t>
            </a:r>
            <a:r>
              <a:rPr kumimoji="1" lang="ja-JP" altLang="en-US" sz="2400" dirty="0">
                <a:latin typeface="BIZ UDPゴシック" panose="020B0400000000000000" pitchFamily="50" charset="-128"/>
                <a:ea typeface="BIZ UDPゴシック" panose="020B0400000000000000" pitchFamily="50" charset="-128"/>
              </a:rPr>
              <a:t>です。今の私たちは精神の働きについて、やっと知り始めたばかりです。しかし、その進んだテクノロジーでは、精神の働きによって物質を操作できるのです。</a:t>
            </a:r>
          </a:p>
        </p:txBody>
      </p:sp>
      <p:pic>
        <p:nvPicPr>
          <p:cNvPr id="3074" name="Picture 2">
            <a:extLst>
              <a:ext uri="{FF2B5EF4-FFF2-40B4-BE49-F238E27FC236}">
                <a16:creationId xmlns:a16="http://schemas.microsoft.com/office/drawing/2014/main" id="{4B71E1AB-6E62-00C6-928A-594F86785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6" y="3428999"/>
            <a:ext cx="2065090" cy="30976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F198CD4-5968-353A-1A49-6956C9AA5878}"/>
              </a:ext>
            </a:extLst>
          </p:cNvPr>
          <p:cNvSpPr txBox="1"/>
          <p:nvPr/>
        </p:nvSpPr>
        <p:spPr>
          <a:xfrm>
            <a:off x="438149" y="6482975"/>
            <a:ext cx="1781175"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ユング</a:t>
            </a:r>
          </a:p>
        </p:txBody>
      </p:sp>
      <p:sp>
        <p:nvSpPr>
          <p:cNvPr id="11" name="テキスト ボックス 10">
            <a:extLst>
              <a:ext uri="{FF2B5EF4-FFF2-40B4-BE49-F238E27FC236}">
                <a16:creationId xmlns:a16="http://schemas.microsoft.com/office/drawing/2014/main" id="{CADD0D42-6F77-952C-C8CF-8D0579CE6F5E}"/>
              </a:ext>
            </a:extLst>
          </p:cNvPr>
          <p:cNvSpPr txBox="1"/>
          <p:nvPr/>
        </p:nvSpPr>
        <p:spPr>
          <a:xfrm>
            <a:off x="2566987" y="4730037"/>
            <a:ext cx="9453562" cy="1785104"/>
          </a:xfrm>
          <a:prstGeom prst="rect">
            <a:avLst/>
          </a:prstGeom>
          <a:solidFill>
            <a:schemeClr val="accent2">
              <a:lumMod val="60000"/>
              <a:lumOff val="40000"/>
            </a:schemeClr>
          </a:solid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rPr>
              <a:t>「われわれがＵＦＯについてある程度確実に知っていることといえば、それが眼に見え、レーダー波を反射する表面をもっているということだけにすぎない。それ以外のいっさいは、目下のところ不確かで、新事実がでてこないかぎり証明未済の推測ないし噂としかいいようがない。それが人間の乗った機械なのか、宇宙のどこからかやってきた一種の生物なのかも分からない。ある未知の気象現象などではなさそうである。その動きは物理的に説明できる事象とはまるで印象がちがう。その行動にはどこか意志や感情を思わせるものがあって、避けたり逃げたり、攻撃したり防御したりしているかのように見える。空間の進み方は、流星とちがって直線的でなくスピードも一定ではない。むしろ昆虫のような航跡を示し、スピードもゼロから時速数千キロまで変化する。観測された加速ぶりや方向転換は、地上の生物には耐えられそうもなく、摩擦抵抗熱も限界をこえるはずである。</a:t>
            </a:r>
          </a:p>
          <a:p>
            <a:r>
              <a:rPr lang="ja-JP" altLang="en-US" sz="1100" dirty="0">
                <a:latin typeface="BIZ UDPゴシック" panose="020B0400000000000000" pitchFamily="50" charset="-128"/>
                <a:ea typeface="BIZ UDPゴシック" panose="020B0400000000000000" pitchFamily="50" charset="-128"/>
              </a:rPr>
              <a:t>肉眼とレーダーとで同時にとらえることができれば、実在の証拠として十分なのだが、信頼すべき情報によるかぎりそういう事例はない。肉眼に何か見えたときはレーダーには何も映らず、レーダーにある物体をとらえたときは肉眼には何も見えない。まだほかにも、しかるべき証拠に立った異様な報告もあるのだが、それにはまったく触れないことにする。それらはあまりに奇抜すぎて、理解と納得に苦しむばかりだからである。」</a:t>
            </a:r>
            <a:endParaRPr lang="en-US" altLang="ja-JP" sz="1100" dirty="0">
              <a:latin typeface="BIZ UDPゴシック" panose="020B0400000000000000" pitchFamily="50" charset="-128"/>
              <a:ea typeface="BIZ UDPゴシック" panose="020B0400000000000000" pitchFamily="50" charset="-128"/>
            </a:endParaRPr>
          </a:p>
          <a:p>
            <a:pPr algn="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a:t>
            </a:r>
            <a:r>
              <a:rPr lang="ja-JP" altLang="en-US" sz="1100" dirty="0">
                <a:latin typeface="BIZ UDPゴシック" panose="020B0400000000000000" pitchFamily="50" charset="-128"/>
                <a:ea typeface="BIZ UDPゴシック" panose="020B0400000000000000" pitchFamily="50" charset="-128"/>
              </a:rPr>
              <a:t>空飛ぶ円盤</a:t>
            </a:r>
            <a:r>
              <a:rPr lang="en-US" altLang="ja-JP" sz="1100" dirty="0">
                <a:latin typeface="BIZ UDPゴシック" panose="020B0400000000000000" pitchFamily="50" charset="-128"/>
                <a:ea typeface="BIZ UDPゴシック" panose="020B0400000000000000" pitchFamily="50" charset="-128"/>
              </a:rPr>
              <a:t>』</a:t>
            </a:r>
            <a:r>
              <a:rPr lang="ja-JP" altLang="en-US" sz="1100" dirty="0">
                <a:latin typeface="BIZ UDPゴシック" panose="020B0400000000000000" pitchFamily="50" charset="-128"/>
                <a:ea typeface="BIZ UDPゴシック" panose="020B0400000000000000" pitchFamily="50" charset="-128"/>
              </a:rPr>
              <a:t>、松代洋一訳、朝日出版社、１９５８年刊）</a:t>
            </a:r>
          </a:p>
        </p:txBody>
      </p:sp>
    </p:spTree>
    <p:extLst>
      <p:ext uri="{BB962C8B-B14F-4D97-AF65-F5344CB8AC3E}">
        <p14:creationId xmlns:p14="http://schemas.microsoft.com/office/powerpoint/2010/main" val="395950413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19695</TotalTime>
  <Words>4114</Words>
  <Application>Microsoft Office PowerPoint</Application>
  <PresentationFormat>ワイド画面</PresentationFormat>
  <Paragraphs>415</Paragraphs>
  <Slides>41</Slides>
  <Notes>5</Notes>
  <HiddenSlides>0</HiddenSlides>
  <MMClips>0</MMClips>
  <ScaleCrop>false</ScaleCrop>
  <HeadingPairs>
    <vt:vector size="6" baseType="variant">
      <vt:variant>
        <vt:lpstr>使用されているフォント</vt:lpstr>
      </vt:variant>
      <vt:variant>
        <vt:i4>32</vt:i4>
      </vt:variant>
      <vt:variant>
        <vt:lpstr>テーマ</vt:lpstr>
      </vt:variant>
      <vt:variant>
        <vt:i4>1</vt:i4>
      </vt:variant>
      <vt:variant>
        <vt:lpstr>スライド タイトル</vt:lpstr>
      </vt:variant>
      <vt:variant>
        <vt:i4>41</vt:i4>
      </vt:variant>
    </vt:vector>
  </HeadingPairs>
  <TitlesOfParts>
    <vt:vector size="74" baseType="lpstr">
      <vt:lpstr>Adobe Devanagari</vt:lpstr>
      <vt:lpstr>BIZ UDPゴシック</vt:lpstr>
      <vt:lpstr>BIZ UDP明朝 Medium</vt:lpstr>
      <vt:lpstr>HGPｺﾞｼｯｸE</vt:lpstr>
      <vt:lpstr>HGP創英角ﾎﾟｯﾌﾟ体</vt:lpstr>
      <vt:lpstr>HGS創英角ｺﾞｼｯｸUB</vt:lpstr>
      <vt:lpstr>Malgun Gothic</vt:lpstr>
      <vt:lpstr>Meiryo UI</vt:lpstr>
      <vt:lpstr>Noto Sans JP</vt:lpstr>
      <vt:lpstr>UD デジタル 教科書体 NK-B</vt:lpstr>
      <vt:lpstr>UD Digi Kyokasho NK-R</vt:lpstr>
      <vt:lpstr>YakuHanJPs</vt:lpstr>
      <vt:lpstr>游ゴシック</vt:lpstr>
      <vt:lpstr>游ゴシック Light</vt:lpstr>
      <vt:lpstr>ADLaM Display</vt:lpstr>
      <vt:lpstr>Agency FB</vt:lpstr>
      <vt:lpstr>Amasis MT Pro Black</vt:lpstr>
      <vt:lpstr>Amasis MT Pro Medium</vt:lpstr>
      <vt:lpstr>Aptos ExtraBold</vt:lpstr>
      <vt:lpstr>Arial</vt:lpstr>
      <vt:lpstr>Arial Narrow</vt:lpstr>
      <vt:lpstr>Calibri</vt:lpstr>
      <vt:lpstr>Century Schoolbook</vt:lpstr>
      <vt:lpstr>Cooper Black</vt:lpstr>
      <vt:lpstr>Garamond</vt:lpstr>
      <vt:lpstr>High Tower Text</vt:lpstr>
      <vt:lpstr>Segoe UI</vt:lpstr>
      <vt:lpstr>Segoe UI Light</vt:lpstr>
      <vt:lpstr>Segoe UI Symbol</vt:lpstr>
      <vt:lpstr>Symbol</vt:lpstr>
      <vt:lpstr>Times New Roman</vt:lpstr>
      <vt:lpstr>Ubuntu Mono</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The Defense Department’s UAP Mission &amp; Civil Aviation</vt:lpstr>
      <vt:lpstr>AARO emerged from Congressional and Departmental recognition that UAP present complex hazards and threats across service, regional, and domain boundaries.</vt:lpstr>
      <vt:lpstr>AARO is a uniquely-capable, Defense Department organization that integrates operational, scientific, and intelligence capabilities to resolve UAP.</vt:lpstr>
      <vt:lpstr>The potentially ubiquitous presence of UAP defines the national-security</vt:lpstr>
      <vt:lpstr>AARO leads integration of the Department’s UAP operations, research, analyses, and</vt:lpstr>
      <vt:lpstr>Our mission success and our ability to contribute to</vt:lpstr>
      <vt:lpstr>What kind of information would be necessary and sufficient for UAP analyses?</vt:lpstr>
      <vt:lpstr>PowerPoint プレゼンテーション</vt:lpstr>
      <vt:lpstr>The US Department of Defense &amp; the UAP Mission</vt:lpstr>
      <vt:lpstr>PowerPoint プレゼンテーション</vt:lpstr>
      <vt:lpstr>Middle East, 2022: MQ-9 observed apparent spherical UAP via electro-optical sensors</vt:lpstr>
      <vt:lpstr>South Asia, 2023: MQ-9 observed UAP object apparently tailed by potentially-anomalous atmospheric wake</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Yutaka Abe</dc:creator>
  <cp:lastModifiedBy>Abe,YutakaTKZIM</cp:lastModifiedBy>
  <cp:revision>33</cp:revision>
  <cp:lastPrinted>2024-08-07T23:56:16Z</cp:lastPrinted>
  <dcterms:created xsi:type="dcterms:W3CDTF">2024-05-01T23:39:54Z</dcterms:created>
  <dcterms:modified xsi:type="dcterms:W3CDTF">2024-11-04T12:38:58Z</dcterms:modified>
</cp:coreProperties>
</file>